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15" name="Google Shape;15;p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bg>
      <p:bgPr>
        <a:solidFill>
          <a:schemeClr val="lt2"/>
        </a:solid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21" name="Google Shape;21;p3"/>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pt-BR"/>
              <a:t>‹#›</a:t>
            </a:fld>
            <a:endParaRPr/>
          </a:p>
        </p:txBody>
      </p:sp>
      <p:grpSp>
        <p:nvGrpSpPr>
          <p:cNvPr id="24" name="Google Shape;24;p3"/>
          <p:cNvGrpSpPr/>
          <p:nvPr/>
        </p:nvGrpSpPr>
        <p:grpSpPr>
          <a:xfrm>
            <a:off x="752858" y="744469"/>
            <a:ext cx="10674117" cy="5349671"/>
            <a:chOff x="752858" y="744469"/>
            <a:chExt cx="10674117" cy="5349671"/>
          </a:xfrm>
        </p:grpSpPr>
        <p:sp>
          <p:nvSpPr>
            <p:cNvPr id="25" name="Google Shape;25;p3"/>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6" name="Google Shape;26;p3"/>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pt-BR"/>
              <a:t>‹#›</a:t>
            </a:fld>
            <a:endParaRPr/>
          </a:p>
        </p:txBody>
      </p:sp>
      <p:sp>
        <p:nvSpPr>
          <p:cNvPr id="33" name="Google Shape;33;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showMasterSp="0" type="objTx">
  <p:cSld name="OBJECT_WITH_CAPTION_TEXT">
    <p:spTree>
      <p:nvGrpSpPr>
        <p:cNvPr id="59" name="Shape 59"/>
        <p:cNvGrpSpPr/>
        <p:nvPr/>
      </p:nvGrpSpPr>
      <p:grpSpPr>
        <a:xfrm>
          <a:off x="0" y="0"/>
          <a:ext cx="0" cy="0"/>
          <a:chOff x="0" y="0"/>
          <a:chExt cx="0" cy="0"/>
        </a:xfrm>
      </p:grpSpPr>
      <p:sp>
        <p:nvSpPr>
          <p:cNvPr id="60" name="Google Shape;60;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pt-BR"/>
              <a:t>‹#›</a:t>
            </a:fld>
            <a:endParaRPr/>
          </a:p>
        </p:txBody>
      </p:sp>
      <p:sp>
        <p:nvSpPr>
          <p:cNvPr id="67" name="Google Shape;67;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spTree>
      <p:nvGrpSpPr>
        <p:cNvPr id="68" name="Shape 68"/>
        <p:cNvGrpSpPr/>
        <p:nvPr/>
      </p:nvGrpSpPr>
      <p:grpSpPr>
        <a:xfrm>
          <a:off x="0" y="0"/>
          <a:ext cx="0" cy="0"/>
          <a:chOff x="0" y="0"/>
          <a:chExt cx="0" cy="0"/>
        </a:xfrm>
      </p:grpSpPr>
      <p:sp>
        <p:nvSpPr>
          <p:cNvPr id="69" name="Google Shape;69;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532120" y="0"/>
            <a:ext cx="6659880" cy="6857999"/>
          </a:xfrm>
          <a:prstGeom prst="rect">
            <a:avLst/>
          </a:prstGeom>
          <a:noFill/>
          <a:ln>
            <a:noFill/>
          </a:ln>
        </p:spPr>
      </p:sp>
      <p:sp>
        <p:nvSpPr>
          <p:cNvPr id="72" name="Google Shape;72;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pt-BR"/>
              <a:t>‹#›</a:t>
            </a:fld>
            <a:endParaRPr/>
          </a:p>
        </p:txBody>
      </p:sp>
      <p:sp>
        <p:nvSpPr>
          <p:cNvPr id="76" name="Google Shape;76;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pt-BR"/>
              <a:t>‹#›</a:t>
            </a:fld>
            <a:endParaRPr/>
          </a:p>
        </p:txBody>
      </p:sp>
      <p:sp>
        <p:nvSpPr>
          <p:cNvPr id="11" name="Google Shape;11;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title"/>
          </p:nvPr>
        </p:nvSpPr>
        <p:spPr>
          <a:xfrm>
            <a:off x="1371600" y="685800"/>
            <a:ext cx="9601200" cy="4264572"/>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pt-BR"/>
              <a:t>MACROECONOMIA:MODELO IS-LM</a:t>
            </a:r>
            <a:br>
              <a:rPr b="1" lang="pt-BR"/>
            </a:br>
            <a:br>
              <a:rPr b="1" lang="pt-BR"/>
            </a:br>
            <a:br>
              <a:rPr b="1" lang="pt-BR"/>
            </a:br>
            <a:r>
              <a:rPr b="1" lang="pt-BR"/>
              <a:t>A CURVA IS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1981200" y="274638"/>
            <a:ext cx="8229600" cy="562074"/>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000"/>
              <a:buFont typeface="Libre Franklin"/>
              <a:buNone/>
            </a:pPr>
            <a:r>
              <a:rPr b="1" lang="pt-BR" sz="3000"/>
              <a:t>Fatores que deslocam a curva IS</a:t>
            </a:r>
            <a:endParaRPr/>
          </a:p>
        </p:txBody>
      </p:sp>
      <p:sp>
        <p:nvSpPr>
          <p:cNvPr id="240" name="Google Shape;240;p22"/>
          <p:cNvSpPr txBox="1"/>
          <p:nvPr>
            <p:ph idx="1" type="body"/>
          </p:nvPr>
        </p:nvSpPr>
        <p:spPr>
          <a:xfrm>
            <a:off x="1919536" y="908720"/>
            <a:ext cx="8229600" cy="648072"/>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pt-BR"/>
              <a:t>(3) Aumento dos impostos</a:t>
            </a:r>
            <a:endParaRPr/>
          </a:p>
          <a:p>
            <a:pPr indent="0" lvl="1" marL="457200" rtl="0" algn="l">
              <a:lnSpc>
                <a:spcPct val="94000"/>
              </a:lnSpc>
              <a:spcBef>
                <a:spcPts val="700"/>
              </a:spcBef>
              <a:spcAft>
                <a:spcPts val="0"/>
              </a:spcAft>
              <a:buClr>
                <a:schemeClr val="dk2"/>
              </a:buClr>
              <a:buSzPts val="2000"/>
              <a:buNone/>
            </a:pPr>
            <a:r>
              <a:t/>
            </a:r>
            <a:endParaRPr i="1"/>
          </a:p>
        </p:txBody>
      </p:sp>
      <p:pic>
        <p:nvPicPr>
          <p:cNvPr id="241" name="Google Shape;241;p22"/>
          <p:cNvPicPr preferRelativeResize="0"/>
          <p:nvPr/>
        </p:nvPicPr>
        <p:blipFill rotWithShape="1">
          <a:blip r:embed="rId3">
            <a:alphaModFix/>
          </a:blip>
          <a:srcRect b="0" l="0" r="0" t="0"/>
          <a:stretch/>
        </p:blipFill>
        <p:spPr>
          <a:xfrm>
            <a:off x="3791744" y="1519139"/>
            <a:ext cx="5010150" cy="3552825"/>
          </a:xfrm>
          <a:prstGeom prst="rect">
            <a:avLst/>
          </a:prstGeom>
          <a:noFill/>
          <a:ln>
            <a:noFill/>
          </a:ln>
        </p:spPr>
      </p:pic>
      <p:sp>
        <p:nvSpPr>
          <p:cNvPr id="242" name="Google Shape;242;p22"/>
          <p:cNvSpPr/>
          <p:nvPr/>
        </p:nvSpPr>
        <p:spPr>
          <a:xfrm>
            <a:off x="2279576" y="5373216"/>
            <a:ext cx="784887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pt-BR" sz="1800">
                <a:solidFill>
                  <a:schemeClr val="dk1"/>
                </a:solidFill>
                <a:latin typeface="Libre Franklin"/>
                <a:ea typeface="Libre Franklin"/>
                <a:cs typeface="Libre Franklin"/>
                <a:sym typeface="Libre Franklin"/>
              </a:rPr>
              <a:t>Ceteris paribus</a:t>
            </a:r>
            <a:r>
              <a:rPr lang="pt-BR" sz="1800">
                <a:solidFill>
                  <a:schemeClr val="dk1"/>
                </a:solidFill>
                <a:latin typeface="Libre Franklin"/>
                <a:ea typeface="Libre Franklin"/>
                <a:cs typeface="Libre Franklin"/>
                <a:sym typeface="Libre Franklin"/>
              </a:rPr>
              <a:t>, um aumento dos impostos desloca a curva IS para baixo e para a esquerda. Logicamente, sua redução desloca a curva IS para cima e para a direita.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pt-BR"/>
              <a:t>As curvas IS-LM combinadas</a:t>
            </a:r>
            <a:endParaRPr/>
          </a:p>
        </p:txBody>
      </p:sp>
      <p:pic>
        <p:nvPicPr>
          <p:cNvPr id="248" name="Google Shape;248;p23"/>
          <p:cNvPicPr preferRelativeResize="0"/>
          <p:nvPr/>
        </p:nvPicPr>
        <p:blipFill rotWithShape="1">
          <a:blip r:embed="rId3">
            <a:alphaModFix/>
          </a:blip>
          <a:srcRect b="0" l="0" r="0" t="0"/>
          <a:stretch/>
        </p:blipFill>
        <p:spPr>
          <a:xfrm>
            <a:off x="2783632" y="1700808"/>
            <a:ext cx="6762490" cy="3888432"/>
          </a:xfrm>
          <a:prstGeom prst="rect">
            <a:avLst/>
          </a:prstGeom>
          <a:noFill/>
          <a:ln>
            <a:noFill/>
          </a:ln>
        </p:spPr>
      </p:pic>
      <p:sp>
        <p:nvSpPr>
          <p:cNvPr id="249" name="Google Shape;249;p23"/>
          <p:cNvSpPr txBox="1"/>
          <p:nvPr/>
        </p:nvSpPr>
        <p:spPr>
          <a:xfrm>
            <a:off x="6888088" y="2874044"/>
            <a:ext cx="6479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EOB</a:t>
            </a:r>
            <a:endParaRPr/>
          </a:p>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EDM</a:t>
            </a:r>
            <a:endParaRPr/>
          </a:p>
        </p:txBody>
      </p:sp>
      <p:sp>
        <p:nvSpPr>
          <p:cNvPr id="250" name="Google Shape;250;p23"/>
          <p:cNvSpPr txBox="1"/>
          <p:nvPr/>
        </p:nvSpPr>
        <p:spPr>
          <a:xfrm>
            <a:off x="6106294" y="2227713"/>
            <a:ext cx="6427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EOB</a:t>
            </a:r>
            <a:endParaRPr/>
          </a:p>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EOM</a:t>
            </a:r>
            <a:endParaRPr/>
          </a:p>
        </p:txBody>
      </p:sp>
      <p:sp>
        <p:nvSpPr>
          <p:cNvPr id="251" name="Google Shape;251;p23"/>
          <p:cNvSpPr txBox="1"/>
          <p:nvPr/>
        </p:nvSpPr>
        <p:spPr>
          <a:xfrm>
            <a:off x="5159896" y="2984661"/>
            <a:ext cx="6427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EDB</a:t>
            </a:r>
            <a:endParaRPr/>
          </a:p>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EOM</a:t>
            </a:r>
            <a:endParaRPr/>
          </a:p>
        </p:txBody>
      </p:sp>
      <p:sp>
        <p:nvSpPr>
          <p:cNvPr id="252" name="Google Shape;252;p23"/>
          <p:cNvSpPr txBox="1"/>
          <p:nvPr/>
        </p:nvSpPr>
        <p:spPr>
          <a:xfrm>
            <a:off x="6106294" y="3801539"/>
            <a:ext cx="6479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EDB</a:t>
            </a:r>
            <a:endParaRPr/>
          </a:p>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EDM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pt-BR"/>
              <a:t>EXERCÍCIOS DE FIXAÇÃO</a:t>
            </a:r>
            <a:endParaRPr/>
          </a:p>
        </p:txBody>
      </p:sp>
      <p:sp>
        <p:nvSpPr>
          <p:cNvPr id="258" name="Google Shape;258;p24"/>
          <p:cNvSpPr txBox="1"/>
          <p:nvPr>
            <p:ph idx="1" type="body"/>
          </p:nvPr>
        </p:nvSpPr>
        <p:spPr>
          <a:xfrm>
            <a:off x="1371600" y="2285999"/>
            <a:ext cx="9601200" cy="4335517"/>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pt-BR"/>
              <a:t>Leitura dos capítulos 5 e 6 do Livro do Froyen.</a:t>
            </a:r>
            <a:endParaRPr/>
          </a:p>
          <a:p>
            <a:pPr indent="0" lvl="0" marL="0"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pt-BR"/>
              <a:t>Resolução das QUESTÕES PARA REVISÃO (Página 164-165) – CAPÍTULO 6. </a:t>
            </a:r>
            <a:endParaRPr/>
          </a:p>
          <a:p>
            <a:pPr indent="-384048" lvl="1" marL="914400" rtl="0" algn="l">
              <a:lnSpc>
                <a:spcPct val="94000"/>
              </a:lnSpc>
              <a:spcBef>
                <a:spcPts val="700"/>
              </a:spcBef>
              <a:spcAft>
                <a:spcPts val="0"/>
              </a:spcAft>
              <a:buClr>
                <a:schemeClr val="dk2"/>
              </a:buClr>
              <a:buSzPts val="2000"/>
              <a:buChar char="–"/>
            </a:pPr>
            <a:r>
              <a:rPr lang="pt-BR"/>
              <a:t>RESOLVER TODAS AS QUESTÕES, COM EXCEÇÃO DAS QUESTÕES 1, 9 E 13</a:t>
            </a:r>
            <a:endParaRPr/>
          </a:p>
          <a:p>
            <a:pPr indent="-384048" lvl="1" marL="914400" rtl="0" algn="l">
              <a:lnSpc>
                <a:spcPct val="94000"/>
              </a:lnSpc>
              <a:spcBef>
                <a:spcPts val="700"/>
              </a:spcBef>
              <a:spcAft>
                <a:spcPts val="0"/>
              </a:spcAft>
              <a:buClr>
                <a:schemeClr val="dk2"/>
              </a:buClr>
              <a:buSzPts val="2000"/>
              <a:buChar char="–"/>
            </a:pPr>
            <a:r>
              <a:rPr lang="pt-BR"/>
              <a:t>RESOLVER A QUESTÃO PARA REVISÃO – Página 170.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1981200" y="274638"/>
            <a:ext cx="8229600" cy="922114"/>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b="1" lang="pt-BR"/>
              <a:t>Definição: CURVA IS</a:t>
            </a:r>
            <a:endParaRPr/>
          </a:p>
        </p:txBody>
      </p:sp>
      <p:sp>
        <p:nvSpPr>
          <p:cNvPr id="99" name="Google Shape;99;p14"/>
          <p:cNvSpPr txBox="1"/>
          <p:nvPr>
            <p:ph idx="1" type="body"/>
          </p:nvPr>
        </p:nvSpPr>
        <p:spPr>
          <a:xfrm>
            <a:off x="1981200" y="1700809"/>
            <a:ext cx="8229600" cy="4425355"/>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sp>
        <p:nvSpPr>
          <p:cNvPr id="100" name="Google Shape;100;p14"/>
          <p:cNvSpPr txBox="1"/>
          <p:nvPr/>
        </p:nvSpPr>
        <p:spPr>
          <a:xfrm>
            <a:off x="1919537" y="1124744"/>
            <a:ext cx="8064896"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2200" u="none" cap="none" strike="noStrike">
                <a:solidFill>
                  <a:schemeClr val="dk1"/>
                </a:solidFill>
                <a:latin typeface="Libre Franklin"/>
                <a:ea typeface="Libre Franklin"/>
                <a:cs typeface="Libre Franklin"/>
                <a:sym typeface="Libre Franklin"/>
              </a:rPr>
              <a:t>DEFINIÇÃO: Combinações de níveis de renda e taxa de juros que equilibram o mercado de bens e serviços</a:t>
            </a:r>
            <a:endParaRPr/>
          </a:p>
          <a:p>
            <a:pPr indent="0" lvl="0" marL="0" marR="0" rtl="0" algn="l">
              <a:spcBef>
                <a:spcPts val="0"/>
              </a:spcBef>
              <a:spcAft>
                <a:spcPts val="0"/>
              </a:spcAft>
              <a:buNone/>
            </a:pPr>
            <a:r>
              <a:t/>
            </a:r>
            <a:endParaRPr sz="22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pt-BR" sz="2400">
                <a:solidFill>
                  <a:schemeClr val="dk1"/>
                </a:solidFill>
                <a:latin typeface="Libre Franklin"/>
                <a:ea typeface="Libre Franklin"/>
                <a:cs typeface="Libre Franklin"/>
                <a:sym typeface="Libre Franklin"/>
              </a:rPr>
              <a:t>A condição de equilíbrio no mercado de bens e serviços (ou, simplesmente, mercado de bens) é:</a:t>
            </a:r>
            <a:endParaRPr/>
          </a:p>
          <a:p>
            <a:pPr indent="0" lvl="0" marL="0" marR="0" rtl="0" algn="ctr">
              <a:spcBef>
                <a:spcPts val="0"/>
              </a:spcBef>
              <a:spcAft>
                <a:spcPts val="0"/>
              </a:spcAft>
              <a:buNone/>
            </a:pPr>
            <a:r>
              <a:rPr lang="pt-BR" sz="2400">
                <a:solidFill>
                  <a:schemeClr val="dk1"/>
                </a:solidFill>
                <a:latin typeface="Libre Franklin"/>
                <a:ea typeface="Libre Franklin"/>
                <a:cs typeface="Libre Franklin"/>
                <a:sym typeface="Libre Franklin"/>
              </a:rPr>
              <a:t>Y = C + I + G</a:t>
            </a:r>
            <a:endParaRPr/>
          </a:p>
          <a:p>
            <a:pPr indent="0" lvl="0" marL="0" marR="0" rtl="0" algn="ctr">
              <a:spcBef>
                <a:spcPts val="0"/>
              </a:spcBef>
              <a:spcAft>
                <a:spcPts val="0"/>
              </a:spcAft>
              <a:buNone/>
            </a:pPr>
            <a:r>
              <a:rPr lang="pt-BR" sz="2400">
                <a:solidFill>
                  <a:srgbClr val="FF0000"/>
                </a:solidFill>
                <a:latin typeface="Libre Franklin"/>
                <a:ea typeface="Libre Franklin"/>
                <a:cs typeface="Libre Franklin"/>
                <a:sym typeface="Libre Franklin"/>
              </a:rPr>
              <a:t>C</a:t>
            </a:r>
            <a:r>
              <a:rPr lang="pt-BR" sz="2400">
                <a:solidFill>
                  <a:schemeClr val="dk1"/>
                </a:solidFill>
                <a:latin typeface="Libre Franklin"/>
                <a:ea typeface="Libre Franklin"/>
                <a:cs typeface="Libre Franklin"/>
                <a:sym typeface="Libre Franklin"/>
              </a:rPr>
              <a:t> + S + T = </a:t>
            </a:r>
            <a:r>
              <a:rPr lang="pt-BR" sz="2400">
                <a:solidFill>
                  <a:srgbClr val="FF0000"/>
                </a:solidFill>
                <a:latin typeface="Libre Franklin"/>
                <a:ea typeface="Libre Franklin"/>
                <a:cs typeface="Libre Franklin"/>
                <a:sym typeface="Libre Franklin"/>
              </a:rPr>
              <a:t>C</a:t>
            </a:r>
            <a:r>
              <a:rPr lang="pt-BR" sz="2400">
                <a:solidFill>
                  <a:schemeClr val="dk1"/>
                </a:solidFill>
                <a:latin typeface="Libre Franklin"/>
                <a:ea typeface="Libre Franklin"/>
                <a:cs typeface="Libre Franklin"/>
                <a:sym typeface="Libre Franklin"/>
              </a:rPr>
              <a:t> + I + G</a:t>
            </a:r>
            <a:endParaRPr/>
          </a:p>
          <a:p>
            <a:pPr indent="0" lvl="0" marL="0" marR="0" rtl="0" algn="ctr">
              <a:spcBef>
                <a:spcPts val="0"/>
              </a:spcBef>
              <a:spcAft>
                <a:spcPts val="0"/>
              </a:spcAft>
              <a:buNone/>
            </a:pPr>
            <a:r>
              <a:rPr lang="pt-BR" sz="2400">
                <a:solidFill>
                  <a:schemeClr val="dk1"/>
                </a:solidFill>
                <a:latin typeface="Libre Franklin"/>
                <a:ea typeface="Libre Franklin"/>
                <a:cs typeface="Libre Franklin"/>
                <a:sym typeface="Libre Franklin"/>
              </a:rPr>
              <a:t>S + T = I + G</a:t>
            </a:r>
            <a:endParaRPr/>
          </a:p>
          <a:p>
            <a:pPr indent="0" lvl="0" marL="0" marR="0" rtl="0" algn="l">
              <a:spcBef>
                <a:spcPts val="0"/>
              </a:spcBef>
              <a:spcAft>
                <a:spcPts val="0"/>
              </a:spcAft>
              <a:buNone/>
            </a:pPr>
            <a:r>
              <a:rPr lang="pt-BR" sz="2400">
                <a:solidFill>
                  <a:schemeClr val="dk1"/>
                </a:solidFill>
                <a:latin typeface="Libre Franklin"/>
                <a:ea typeface="Libre Franklin"/>
                <a:cs typeface="Libre Franklin"/>
                <a:sym typeface="Libre Franklin"/>
              </a:rPr>
              <a:t>Por simplificação consideremos uma economia fechada sem governo. Nesse caso G e </a:t>
            </a:r>
            <a:r>
              <a:rPr i="1" lang="pt-BR" sz="2400">
                <a:solidFill>
                  <a:schemeClr val="dk1"/>
                </a:solidFill>
                <a:latin typeface="Libre Franklin"/>
                <a:ea typeface="Libre Franklin"/>
                <a:cs typeface="Libre Franklin"/>
                <a:sym typeface="Libre Franklin"/>
              </a:rPr>
              <a:t>T </a:t>
            </a:r>
            <a:r>
              <a:rPr lang="pt-BR" sz="2400">
                <a:solidFill>
                  <a:schemeClr val="dk1"/>
                </a:solidFill>
                <a:latin typeface="Libre Franklin"/>
                <a:ea typeface="Libre Franklin"/>
                <a:cs typeface="Libre Franklin"/>
                <a:sym typeface="Libre Franklin"/>
              </a:rPr>
              <a:t>são iguais a zero e </a:t>
            </a:r>
            <a:endParaRPr/>
          </a:p>
          <a:p>
            <a:pPr indent="0" lvl="0" marL="0" marR="0" rtl="0" algn="ctr">
              <a:spcBef>
                <a:spcPts val="0"/>
              </a:spcBef>
              <a:spcAft>
                <a:spcPts val="0"/>
              </a:spcAft>
              <a:buNone/>
            </a:pPr>
            <a:r>
              <a:rPr lang="pt-BR" sz="2400">
                <a:solidFill>
                  <a:schemeClr val="dk1"/>
                </a:solidFill>
                <a:latin typeface="Libre Franklin"/>
                <a:ea typeface="Libre Franklin"/>
                <a:cs typeface="Libre Franklin"/>
                <a:sym typeface="Libre Franklin"/>
              </a:rPr>
              <a:t>S</a:t>
            </a:r>
            <a:r>
              <a:rPr lang="pt-BR" sz="1100">
                <a:solidFill>
                  <a:schemeClr val="dk1"/>
                </a:solidFill>
                <a:latin typeface="Libre Franklin"/>
                <a:ea typeface="Libre Franklin"/>
                <a:cs typeface="Libre Franklin"/>
                <a:sym typeface="Libre Franklin"/>
              </a:rPr>
              <a:t>Y</a:t>
            </a:r>
            <a:r>
              <a:rPr lang="pt-BR" sz="1400">
                <a:solidFill>
                  <a:schemeClr val="dk1"/>
                </a:solidFill>
                <a:latin typeface="Libre Franklin"/>
                <a:ea typeface="Libre Franklin"/>
                <a:cs typeface="Libre Franklin"/>
                <a:sym typeface="Libre Franklin"/>
              </a:rPr>
              <a:t> </a:t>
            </a:r>
            <a:r>
              <a:rPr lang="pt-BR" sz="2400">
                <a:solidFill>
                  <a:schemeClr val="dk1"/>
                </a:solidFill>
                <a:latin typeface="Libre Franklin"/>
                <a:ea typeface="Libre Franklin"/>
                <a:cs typeface="Libre Franklin"/>
                <a:sym typeface="Libre Franklin"/>
              </a:rPr>
              <a:t>= I</a:t>
            </a:r>
            <a:r>
              <a:rPr lang="pt-BR" sz="1600">
                <a:solidFill>
                  <a:schemeClr val="dk1"/>
                </a:solidFill>
                <a:latin typeface="Libre Franklin"/>
                <a:ea typeface="Libre Franklin"/>
                <a:cs typeface="Libre Franklin"/>
                <a:sym typeface="Libre Franklin"/>
              </a:rPr>
              <a:t>r</a:t>
            </a:r>
            <a:endParaRPr sz="1800">
              <a:solidFill>
                <a:schemeClr val="dk1"/>
              </a:solidFill>
              <a:latin typeface="Libre Franklin"/>
              <a:ea typeface="Libre Franklin"/>
              <a:cs typeface="Libre Franklin"/>
              <a:sym typeface="Libre Franklin"/>
            </a:endParaRPr>
          </a:p>
          <a:p>
            <a:pPr indent="0" lvl="0" marL="0" marR="0" rtl="0" algn="ctr">
              <a:spcBef>
                <a:spcPts val="0"/>
              </a:spcBef>
              <a:spcAft>
                <a:spcPts val="0"/>
              </a:spcAft>
              <a:buNone/>
            </a:pPr>
            <a:r>
              <a:t/>
            </a:r>
            <a:endParaRPr sz="22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pt-BR" sz="2200">
                <a:solidFill>
                  <a:schemeClr val="dk1"/>
                </a:solidFill>
                <a:latin typeface="Libre Franklin"/>
                <a:ea typeface="Libre Franklin"/>
                <a:cs typeface="Libre Franklin"/>
                <a:sym typeface="Libre Franklin"/>
              </a:rPr>
              <a:t>Observe que a poupança foi escrita em função da renda e o investimento privado em função da taxa de juros.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1981200" y="274638"/>
            <a:ext cx="8229600" cy="418058"/>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Libre Franklin"/>
              <a:buNone/>
            </a:pPr>
            <a:r>
              <a:rPr b="1" lang="pt-BR" sz="3200"/>
              <a:t>Entendendo a construção da CURVA IS</a:t>
            </a:r>
            <a:endParaRPr sz="3200"/>
          </a:p>
        </p:txBody>
      </p:sp>
      <p:pic>
        <p:nvPicPr>
          <p:cNvPr id="106" name="Google Shape;106;p15"/>
          <p:cNvPicPr preferRelativeResize="0"/>
          <p:nvPr/>
        </p:nvPicPr>
        <p:blipFill rotWithShape="1">
          <a:blip r:embed="rId3">
            <a:alphaModFix/>
          </a:blip>
          <a:srcRect b="0" l="0" r="0" t="0"/>
          <a:stretch/>
        </p:blipFill>
        <p:spPr>
          <a:xfrm>
            <a:off x="6018481" y="1534146"/>
            <a:ext cx="5504805" cy="5071606"/>
          </a:xfrm>
          <a:prstGeom prst="rect">
            <a:avLst/>
          </a:prstGeom>
          <a:noFill/>
          <a:ln>
            <a:noFill/>
          </a:ln>
        </p:spPr>
      </p:pic>
      <p:sp>
        <p:nvSpPr>
          <p:cNvPr id="107" name="Google Shape;107;p15"/>
          <p:cNvSpPr txBox="1"/>
          <p:nvPr/>
        </p:nvSpPr>
        <p:spPr>
          <a:xfrm>
            <a:off x="2279577" y="764705"/>
            <a:ext cx="7477811"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chemeClr val="dk1"/>
                </a:solidFill>
                <a:latin typeface="Libre Franklin"/>
                <a:ea typeface="Libre Franklin"/>
                <a:cs typeface="Libre Franklin"/>
                <a:sym typeface="Libre Franklin"/>
              </a:rPr>
              <a:t>Para simplificação consideremos uma economia fechada sem governo.</a:t>
            </a:r>
            <a:endParaRPr/>
          </a:p>
        </p:txBody>
      </p:sp>
      <p:sp>
        <p:nvSpPr>
          <p:cNvPr id="108" name="Google Shape;108;p15"/>
          <p:cNvSpPr txBox="1"/>
          <p:nvPr/>
        </p:nvSpPr>
        <p:spPr>
          <a:xfrm>
            <a:off x="2279576" y="1768695"/>
            <a:ext cx="3600400" cy="44935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200">
                <a:solidFill>
                  <a:schemeClr val="dk1"/>
                </a:solidFill>
                <a:latin typeface="Libre Franklin"/>
                <a:ea typeface="Libre Franklin"/>
                <a:cs typeface="Libre Franklin"/>
                <a:sym typeface="Libre Franklin"/>
              </a:rPr>
              <a:t>Observe que a curva IS é negativamente inclinada.</a:t>
            </a:r>
            <a:endParaRPr/>
          </a:p>
          <a:p>
            <a:pPr indent="0" lvl="0" marL="0" marR="0" rtl="0" algn="l">
              <a:spcBef>
                <a:spcPts val="0"/>
              </a:spcBef>
              <a:spcAft>
                <a:spcPts val="0"/>
              </a:spcAft>
              <a:buNone/>
            </a:pPr>
            <a:r>
              <a:t/>
            </a:r>
            <a:endParaRPr sz="22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pt-BR" sz="2200">
                <a:solidFill>
                  <a:schemeClr val="dk1"/>
                </a:solidFill>
                <a:latin typeface="Libre Franklin"/>
                <a:ea typeface="Libre Franklin"/>
                <a:cs typeface="Libre Franklin"/>
                <a:sym typeface="Libre Franklin"/>
              </a:rPr>
              <a:t>Pontos sobre a curva IS: equilíbrio no mercado de bens e serviços.</a:t>
            </a:r>
            <a:endParaRPr/>
          </a:p>
          <a:p>
            <a:pPr indent="0" lvl="0" marL="0" marR="0" rtl="0" algn="l">
              <a:spcBef>
                <a:spcPts val="0"/>
              </a:spcBef>
              <a:spcAft>
                <a:spcPts val="0"/>
              </a:spcAft>
              <a:buNone/>
            </a:pPr>
            <a:r>
              <a:t/>
            </a:r>
            <a:endParaRPr sz="22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pt-BR" sz="2200">
                <a:solidFill>
                  <a:schemeClr val="dk1"/>
                </a:solidFill>
                <a:latin typeface="Libre Franklin"/>
                <a:ea typeface="Libre Franklin"/>
                <a:cs typeface="Libre Franklin"/>
                <a:sym typeface="Libre Franklin"/>
              </a:rPr>
              <a:t>Pontos abaixo da curva IS: excesso de demanda por bens.</a:t>
            </a:r>
            <a:endParaRPr/>
          </a:p>
          <a:p>
            <a:pPr indent="0" lvl="0" marL="0" marR="0" rtl="0" algn="l">
              <a:spcBef>
                <a:spcPts val="0"/>
              </a:spcBef>
              <a:spcAft>
                <a:spcPts val="0"/>
              </a:spcAft>
              <a:buNone/>
            </a:pPr>
            <a:r>
              <a:t/>
            </a:r>
            <a:endParaRPr sz="22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pt-BR" sz="2200">
                <a:solidFill>
                  <a:schemeClr val="dk1"/>
                </a:solidFill>
                <a:latin typeface="Libre Franklin"/>
                <a:ea typeface="Libre Franklin"/>
                <a:cs typeface="Libre Franklin"/>
                <a:sym typeface="Libre Franklin"/>
              </a:rPr>
              <a:t>Pontos acima da curva IS: excesso de oferta de bens.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1981200" y="274638"/>
            <a:ext cx="8229600" cy="106613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000"/>
              <a:buFont typeface="Libre Franklin"/>
              <a:buNone/>
            </a:pPr>
            <a:r>
              <a:rPr b="1" lang="pt-BR" sz="3000"/>
              <a:t>Fatores que influenciam na inclinação da curva IS</a:t>
            </a:r>
            <a:endParaRPr/>
          </a:p>
        </p:txBody>
      </p:sp>
      <p:sp>
        <p:nvSpPr>
          <p:cNvPr id="114" name="Google Shape;114;p16"/>
          <p:cNvSpPr txBox="1"/>
          <p:nvPr>
            <p:ph idx="1" type="body"/>
          </p:nvPr>
        </p:nvSpPr>
        <p:spPr>
          <a:xfrm>
            <a:off x="1981200" y="1268760"/>
            <a:ext cx="8229600" cy="54006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pt-BR"/>
              <a:t>(1) Sensibilidade do investimento em relação à taxa de juros. De modo geral:</a:t>
            </a:r>
            <a:endParaRPr/>
          </a:p>
          <a:p>
            <a:pPr indent="-384048" lvl="1" marL="914400" rtl="0" algn="l">
              <a:lnSpc>
                <a:spcPct val="94000"/>
              </a:lnSpc>
              <a:spcBef>
                <a:spcPts val="700"/>
              </a:spcBef>
              <a:spcAft>
                <a:spcPts val="0"/>
              </a:spcAft>
              <a:buClr>
                <a:schemeClr val="dk2"/>
              </a:buClr>
              <a:buSzPts val="2000"/>
              <a:buChar char="–"/>
            </a:pPr>
            <a:r>
              <a:rPr lang="pt-BR"/>
              <a:t>Quanto maior a sensibilidade do investimento em relação à taxa de juros mais inclinada será a curva IS.</a:t>
            </a:r>
            <a:endParaRPr/>
          </a:p>
          <a:p>
            <a:pPr indent="-384048" lvl="1" marL="914400" rtl="0" algn="l">
              <a:lnSpc>
                <a:spcPct val="94000"/>
              </a:lnSpc>
              <a:spcBef>
                <a:spcPts val="700"/>
              </a:spcBef>
              <a:spcAft>
                <a:spcPts val="0"/>
              </a:spcAft>
              <a:buClr>
                <a:schemeClr val="dk2"/>
              </a:buClr>
              <a:buSzPts val="2000"/>
              <a:buChar char="–"/>
            </a:pPr>
            <a:r>
              <a:rPr lang="pt-BR"/>
              <a:t>Quanto menor a sensibilidade do investimento em relação à taxa de juros menos inclinada será a curva IS.</a:t>
            </a:r>
            <a:endParaRPr/>
          </a:p>
          <a:p>
            <a:pPr indent="-257048" lvl="1" marL="914400" rtl="0" algn="l">
              <a:lnSpc>
                <a:spcPct val="94000"/>
              </a:lnSpc>
              <a:spcBef>
                <a:spcPts val="7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pt-BR"/>
              <a:t>Como será a curva de Investimento e a curva </a:t>
            </a:r>
            <a:r>
              <a:rPr i="1" lang="pt-BR" sz="4000"/>
              <a:t>IS </a:t>
            </a:r>
            <a:r>
              <a:rPr lang="pt-BR"/>
              <a:t>quando a elasticidade da demanda por investimento em relação aos juros é zero, ou seja, quando o investimento for completamente insensível à taxa de juros?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981200" y="274638"/>
            <a:ext cx="8229600" cy="562074"/>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000"/>
              <a:buFont typeface="Libre Franklin"/>
              <a:buNone/>
            </a:pPr>
            <a:r>
              <a:rPr b="1" lang="pt-BR" sz="3000"/>
              <a:t>Fatores que influenciam na inclinação da curva IS</a:t>
            </a:r>
            <a:endParaRPr sz="3000"/>
          </a:p>
        </p:txBody>
      </p:sp>
      <p:pic>
        <p:nvPicPr>
          <p:cNvPr id="120" name="Google Shape;120;p17"/>
          <p:cNvPicPr preferRelativeResize="0"/>
          <p:nvPr/>
        </p:nvPicPr>
        <p:blipFill rotWithShape="1">
          <a:blip r:embed="rId3">
            <a:alphaModFix/>
          </a:blip>
          <a:srcRect b="0" l="0" r="0" t="0"/>
          <a:stretch/>
        </p:blipFill>
        <p:spPr>
          <a:xfrm>
            <a:off x="3871941" y="1903193"/>
            <a:ext cx="5072963" cy="4797152"/>
          </a:xfrm>
          <a:prstGeom prst="rect">
            <a:avLst/>
          </a:prstGeom>
          <a:noFill/>
          <a:ln>
            <a:noFill/>
          </a:ln>
        </p:spPr>
      </p:pic>
      <p:sp>
        <p:nvSpPr>
          <p:cNvPr id="121" name="Google Shape;121;p17"/>
          <p:cNvSpPr txBox="1"/>
          <p:nvPr/>
        </p:nvSpPr>
        <p:spPr>
          <a:xfrm>
            <a:off x="2135561" y="940079"/>
            <a:ext cx="79208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Observe duas economias com diferentes sensibilidades de investimento em relação à taxa de juros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1981200" y="274638"/>
            <a:ext cx="8229600" cy="106613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000"/>
              <a:buFont typeface="Libre Franklin"/>
              <a:buNone/>
            </a:pPr>
            <a:r>
              <a:rPr b="1" lang="pt-BR" sz="3000"/>
              <a:t>Fatores que influenciam na inclinação da curva IS</a:t>
            </a:r>
            <a:endParaRPr/>
          </a:p>
        </p:txBody>
      </p:sp>
      <p:sp>
        <p:nvSpPr>
          <p:cNvPr id="127" name="Google Shape;127;p18"/>
          <p:cNvSpPr txBox="1"/>
          <p:nvPr>
            <p:ph idx="1" type="body"/>
          </p:nvPr>
        </p:nvSpPr>
        <p:spPr>
          <a:xfrm>
            <a:off x="1981200" y="1268760"/>
            <a:ext cx="8229600" cy="54006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pt-BR"/>
              <a:t>(2) Sensibilidade da poupança em relação à taxa de juros. De modo geral:</a:t>
            </a:r>
            <a:endParaRPr/>
          </a:p>
          <a:p>
            <a:pPr indent="-384048" lvl="1" marL="914400" rtl="0" algn="l">
              <a:lnSpc>
                <a:spcPct val="94000"/>
              </a:lnSpc>
              <a:spcBef>
                <a:spcPts val="700"/>
              </a:spcBef>
              <a:spcAft>
                <a:spcPts val="0"/>
              </a:spcAft>
              <a:buClr>
                <a:schemeClr val="dk2"/>
              </a:buClr>
              <a:buSzPts val="2000"/>
              <a:buChar char="–"/>
            </a:pPr>
            <a:r>
              <a:rPr lang="pt-BR"/>
              <a:t>a curva IS será relativamente mais </a:t>
            </a:r>
            <a:r>
              <a:rPr lang="pt-BR">
                <a:solidFill>
                  <a:srgbClr val="FF0000"/>
                </a:solidFill>
              </a:rPr>
              <a:t>(menos)</a:t>
            </a:r>
            <a:r>
              <a:rPr lang="pt-BR"/>
              <a:t> inclinada quanto mais alta </a:t>
            </a:r>
            <a:r>
              <a:rPr lang="pt-BR">
                <a:solidFill>
                  <a:srgbClr val="FF0000"/>
                </a:solidFill>
              </a:rPr>
              <a:t>(mais baixa)</a:t>
            </a:r>
            <a:r>
              <a:rPr lang="pt-BR"/>
              <a:t> for a PMgS. </a:t>
            </a:r>
            <a:endParaRPr/>
          </a:p>
          <a:p>
            <a:pPr indent="-384047" lvl="2" marL="1371600" rtl="0" algn="l">
              <a:lnSpc>
                <a:spcPct val="94000"/>
              </a:lnSpc>
              <a:spcBef>
                <a:spcPts val="700"/>
              </a:spcBef>
              <a:spcAft>
                <a:spcPts val="0"/>
              </a:spcAft>
              <a:buClr>
                <a:schemeClr val="dk2"/>
              </a:buClr>
              <a:buSzPts val="1800"/>
              <a:buChar char="■"/>
            </a:pPr>
            <a:r>
              <a:rPr lang="pt-BR"/>
              <a:t>Pense que para uma alta PmS, um pequeno aumento na renda é suficiente para gerar o montante de poupança necessário para financiar determinado volume de investimentos. Em uma economia com baixa PmS, para se gerar um aumento da poupança suficiente para financiar determinado aumento do investimento deve-se ter um aumento considerável na renda.</a:t>
            </a:r>
            <a:endParaRPr/>
          </a:p>
          <a:p>
            <a:pPr indent="-269747" lvl="2" marL="1371600" rtl="0" algn="l">
              <a:lnSpc>
                <a:spcPct val="94000"/>
              </a:lnSpc>
              <a:spcBef>
                <a:spcPts val="700"/>
              </a:spcBef>
              <a:spcAft>
                <a:spcPts val="0"/>
              </a:spcAft>
              <a:buClr>
                <a:schemeClr val="dk2"/>
              </a:buClr>
              <a:buSzPts val="1800"/>
              <a:buNone/>
            </a:pPr>
            <a:r>
              <a:t/>
            </a:r>
            <a:endParaRPr/>
          </a:p>
          <a:p>
            <a:pPr indent="-257048" lvl="1" marL="914400" rtl="0" algn="l">
              <a:lnSpc>
                <a:spcPct val="94000"/>
              </a:lnSpc>
              <a:spcBef>
                <a:spcPts val="700"/>
              </a:spcBef>
              <a:spcAft>
                <a:spcPts val="0"/>
              </a:spcAft>
              <a:buClr>
                <a:schemeClr val="dk2"/>
              </a:buClr>
              <a:buSzPts val="2000"/>
              <a:buNone/>
            </a:pPr>
            <a:r>
              <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1981200" y="274638"/>
            <a:ext cx="8229600" cy="106613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000"/>
              <a:buFont typeface="Libre Franklin"/>
              <a:buNone/>
            </a:pPr>
            <a:r>
              <a:rPr b="1" lang="pt-BR" sz="3000"/>
              <a:t>Fatores que deslocam a curva IS</a:t>
            </a:r>
            <a:endParaRPr/>
          </a:p>
        </p:txBody>
      </p:sp>
      <p:sp>
        <p:nvSpPr>
          <p:cNvPr id="133" name="Google Shape;133;p19"/>
          <p:cNvSpPr txBox="1"/>
          <p:nvPr>
            <p:ph idx="1" type="body"/>
          </p:nvPr>
        </p:nvSpPr>
        <p:spPr>
          <a:xfrm>
            <a:off x="1981200" y="1268760"/>
            <a:ext cx="8229600" cy="648072"/>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pt-BR"/>
              <a:t>(1) Aumento dos investimentos privados</a:t>
            </a:r>
            <a:endParaRPr/>
          </a:p>
          <a:p>
            <a:pPr indent="0" lvl="1" marL="457200" rtl="0" algn="l">
              <a:lnSpc>
                <a:spcPct val="94000"/>
              </a:lnSpc>
              <a:spcBef>
                <a:spcPts val="700"/>
              </a:spcBef>
              <a:spcAft>
                <a:spcPts val="0"/>
              </a:spcAft>
              <a:buClr>
                <a:schemeClr val="dk2"/>
              </a:buClr>
              <a:buSzPts val="2000"/>
              <a:buNone/>
            </a:pPr>
            <a:r>
              <a:t/>
            </a:r>
            <a:endParaRPr i="1"/>
          </a:p>
        </p:txBody>
      </p:sp>
      <p:grpSp>
        <p:nvGrpSpPr>
          <p:cNvPr id="134" name="Google Shape;134;p19"/>
          <p:cNvGrpSpPr/>
          <p:nvPr/>
        </p:nvGrpSpPr>
        <p:grpSpPr>
          <a:xfrm>
            <a:off x="1814210" y="2088583"/>
            <a:ext cx="8448241" cy="2712506"/>
            <a:chOff x="323528" y="2313309"/>
            <a:chExt cx="8448241" cy="2712506"/>
          </a:xfrm>
        </p:grpSpPr>
        <p:grpSp>
          <p:nvGrpSpPr>
            <p:cNvPr id="135" name="Google Shape;135;p19"/>
            <p:cNvGrpSpPr/>
            <p:nvPr/>
          </p:nvGrpSpPr>
          <p:grpSpPr>
            <a:xfrm>
              <a:off x="323528" y="2361538"/>
              <a:ext cx="2542207" cy="2664277"/>
              <a:chOff x="323528" y="2361538"/>
              <a:chExt cx="2542207" cy="2664277"/>
            </a:xfrm>
          </p:grpSpPr>
          <p:grpSp>
            <p:nvGrpSpPr>
              <p:cNvPr id="136" name="Google Shape;136;p19"/>
              <p:cNvGrpSpPr/>
              <p:nvPr/>
            </p:nvGrpSpPr>
            <p:grpSpPr>
              <a:xfrm>
                <a:off x="691717" y="2361538"/>
                <a:ext cx="2174018" cy="2664277"/>
                <a:chOff x="1619672" y="2636912"/>
                <a:chExt cx="2664296" cy="2758683"/>
              </a:xfrm>
            </p:grpSpPr>
            <p:cxnSp>
              <p:nvCxnSpPr>
                <p:cNvPr id="137" name="Google Shape;137;p19"/>
                <p:cNvCxnSpPr/>
                <p:nvPr/>
              </p:nvCxnSpPr>
              <p:spPr>
                <a:xfrm rot="10800000">
                  <a:off x="1619672" y="2636912"/>
                  <a:ext cx="0" cy="2376264"/>
                </a:xfrm>
                <a:prstGeom prst="straightConnector1">
                  <a:avLst/>
                </a:prstGeom>
                <a:noFill/>
                <a:ln cap="flat" cmpd="sng" w="9525">
                  <a:solidFill>
                    <a:schemeClr val="accent1"/>
                  </a:solidFill>
                  <a:prstDash val="solid"/>
                  <a:round/>
                  <a:headEnd len="sm" w="sm" type="none"/>
                  <a:tailEnd len="med" w="med" type="stealth"/>
                </a:ln>
              </p:spPr>
            </p:cxnSp>
            <p:cxnSp>
              <p:nvCxnSpPr>
                <p:cNvPr id="138" name="Google Shape;138;p19"/>
                <p:cNvCxnSpPr/>
                <p:nvPr/>
              </p:nvCxnSpPr>
              <p:spPr>
                <a:xfrm>
                  <a:off x="1619672" y="5013176"/>
                  <a:ext cx="2664296" cy="0"/>
                </a:xfrm>
                <a:prstGeom prst="straightConnector1">
                  <a:avLst/>
                </a:prstGeom>
                <a:noFill/>
                <a:ln cap="flat" cmpd="sng" w="9525">
                  <a:solidFill>
                    <a:schemeClr val="accent1"/>
                  </a:solidFill>
                  <a:prstDash val="solid"/>
                  <a:round/>
                  <a:headEnd len="sm" w="sm" type="none"/>
                  <a:tailEnd len="med" w="med" type="stealth"/>
                </a:ln>
              </p:spPr>
            </p:cxnSp>
            <p:cxnSp>
              <p:nvCxnSpPr>
                <p:cNvPr id="139" name="Google Shape;139;p19"/>
                <p:cNvCxnSpPr/>
                <p:nvPr/>
              </p:nvCxnSpPr>
              <p:spPr>
                <a:xfrm>
                  <a:off x="1826602" y="3429000"/>
                  <a:ext cx="1512168" cy="1368152"/>
                </a:xfrm>
                <a:prstGeom prst="straightConnector1">
                  <a:avLst/>
                </a:prstGeom>
                <a:noFill/>
                <a:ln cap="flat" cmpd="sng" w="19050">
                  <a:solidFill>
                    <a:schemeClr val="accent1"/>
                  </a:solidFill>
                  <a:prstDash val="solid"/>
                  <a:round/>
                  <a:headEnd len="sm" w="sm" type="none"/>
                  <a:tailEnd len="sm" w="sm" type="none"/>
                </a:ln>
              </p:spPr>
            </p:cxnSp>
            <p:cxnSp>
              <p:nvCxnSpPr>
                <p:cNvPr id="140" name="Google Shape;140;p19"/>
                <p:cNvCxnSpPr/>
                <p:nvPr/>
              </p:nvCxnSpPr>
              <p:spPr>
                <a:xfrm>
                  <a:off x="2195736" y="3017033"/>
                  <a:ext cx="1512168" cy="1368152"/>
                </a:xfrm>
                <a:prstGeom prst="straightConnector1">
                  <a:avLst/>
                </a:prstGeom>
                <a:noFill/>
                <a:ln cap="flat" cmpd="sng" w="19050">
                  <a:solidFill>
                    <a:schemeClr val="accent1"/>
                  </a:solidFill>
                  <a:prstDash val="solid"/>
                  <a:round/>
                  <a:headEnd len="sm" w="sm" type="none"/>
                  <a:tailEnd len="sm" w="sm" type="none"/>
                </a:ln>
              </p:spPr>
            </p:cxnSp>
            <p:sp>
              <p:nvSpPr>
                <p:cNvPr id="141" name="Google Shape;141;p19"/>
                <p:cNvSpPr txBox="1"/>
                <p:nvPr/>
              </p:nvSpPr>
              <p:spPr>
                <a:xfrm>
                  <a:off x="3386981" y="4612486"/>
                  <a:ext cx="407046"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a:t>
                  </a:r>
                  <a:r>
                    <a:rPr lang="pt-BR" sz="12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142" name="Google Shape;142;p19"/>
                <p:cNvSpPr txBox="1"/>
                <p:nvPr/>
              </p:nvSpPr>
              <p:spPr>
                <a:xfrm>
                  <a:off x="3793690" y="4200519"/>
                  <a:ext cx="407046"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a:t>
                  </a:r>
                  <a:r>
                    <a:rPr lang="pt-BR" sz="12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cxnSp>
              <p:nvCxnSpPr>
                <p:cNvPr id="143" name="Google Shape;143;p19"/>
                <p:cNvCxnSpPr/>
                <p:nvPr/>
              </p:nvCxnSpPr>
              <p:spPr>
                <a:xfrm>
                  <a:off x="1619672" y="4113076"/>
                  <a:ext cx="1767310" cy="0"/>
                </a:xfrm>
                <a:prstGeom prst="straightConnector1">
                  <a:avLst/>
                </a:prstGeom>
                <a:noFill/>
                <a:ln cap="flat" cmpd="sng" w="9525">
                  <a:solidFill>
                    <a:schemeClr val="accent1"/>
                  </a:solidFill>
                  <a:prstDash val="dash"/>
                  <a:round/>
                  <a:headEnd len="sm" w="sm" type="none"/>
                  <a:tailEnd len="sm" w="sm" type="none"/>
                </a:ln>
              </p:spPr>
            </p:cxnSp>
            <p:cxnSp>
              <p:nvCxnSpPr>
                <p:cNvPr id="144" name="Google Shape;144;p19"/>
                <p:cNvCxnSpPr/>
                <p:nvPr/>
              </p:nvCxnSpPr>
              <p:spPr>
                <a:xfrm>
                  <a:off x="2582686" y="4113076"/>
                  <a:ext cx="0" cy="868742"/>
                </a:xfrm>
                <a:prstGeom prst="straightConnector1">
                  <a:avLst/>
                </a:prstGeom>
                <a:noFill/>
                <a:ln cap="flat" cmpd="sng" w="9525">
                  <a:solidFill>
                    <a:schemeClr val="accent1"/>
                  </a:solidFill>
                  <a:prstDash val="dash"/>
                  <a:round/>
                  <a:headEnd len="sm" w="sm" type="none"/>
                  <a:tailEnd len="sm" w="sm" type="none"/>
                </a:ln>
              </p:spPr>
            </p:cxnSp>
            <p:cxnSp>
              <p:nvCxnSpPr>
                <p:cNvPr id="145" name="Google Shape;145;p19"/>
                <p:cNvCxnSpPr/>
                <p:nvPr/>
              </p:nvCxnSpPr>
              <p:spPr>
                <a:xfrm flipH="1">
                  <a:off x="3386982" y="4088523"/>
                  <a:ext cx="13657" cy="924653"/>
                </a:xfrm>
                <a:prstGeom prst="straightConnector1">
                  <a:avLst/>
                </a:prstGeom>
                <a:noFill/>
                <a:ln cap="flat" cmpd="sng" w="9525">
                  <a:solidFill>
                    <a:schemeClr val="accent1"/>
                  </a:solidFill>
                  <a:prstDash val="dash"/>
                  <a:round/>
                  <a:headEnd len="sm" w="sm" type="none"/>
                  <a:tailEnd len="sm" w="sm" type="none"/>
                </a:ln>
              </p:spPr>
            </p:cxnSp>
            <p:sp>
              <p:nvSpPr>
                <p:cNvPr id="146" name="Google Shape;146;p19"/>
                <p:cNvSpPr txBox="1"/>
                <p:nvPr/>
              </p:nvSpPr>
              <p:spPr>
                <a:xfrm>
                  <a:off x="2451671" y="5013176"/>
                  <a:ext cx="399188"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147" name="Google Shape;147;p19"/>
                <p:cNvSpPr txBox="1"/>
                <p:nvPr/>
              </p:nvSpPr>
              <p:spPr>
                <a:xfrm>
                  <a:off x="3226521" y="5013176"/>
                  <a:ext cx="399188"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a:t>
                  </a:r>
                  <a:r>
                    <a:rPr lang="pt-BR" sz="11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grpSp>
          <p:sp>
            <p:nvSpPr>
              <p:cNvPr id="148" name="Google Shape;148;p19"/>
              <p:cNvSpPr txBox="1"/>
              <p:nvPr/>
            </p:nvSpPr>
            <p:spPr>
              <a:xfrm>
                <a:off x="323528" y="3637891"/>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r</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grpSp>
        <p:grpSp>
          <p:nvGrpSpPr>
            <p:cNvPr id="149" name="Google Shape;149;p19"/>
            <p:cNvGrpSpPr/>
            <p:nvPr/>
          </p:nvGrpSpPr>
          <p:grpSpPr>
            <a:xfrm>
              <a:off x="3330852" y="2427506"/>
              <a:ext cx="2452807" cy="2561432"/>
              <a:chOff x="2993900" y="2462978"/>
              <a:chExt cx="2452807" cy="2561432"/>
            </a:xfrm>
          </p:grpSpPr>
          <p:grpSp>
            <p:nvGrpSpPr>
              <p:cNvPr id="150" name="Google Shape;150;p19"/>
              <p:cNvGrpSpPr/>
              <p:nvPr/>
            </p:nvGrpSpPr>
            <p:grpSpPr>
              <a:xfrm>
                <a:off x="2993900" y="2462978"/>
                <a:ext cx="2452807" cy="2561432"/>
                <a:chOff x="3514968" y="2492896"/>
                <a:chExt cx="2452807" cy="2561432"/>
              </a:xfrm>
            </p:grpSpPr>
            <p:cxnSp>
              <p:nvCxnSpPr>
                <p:cNvPr id="151" name="Google Shape;151;p19"/>
                <p:cNvCxnSpPr/>
                <p:nvPr/>
              </p:nvCxnSpPr>
              <p:spPr>
                <a:xfrm rot="10800000">
                  <a:off x="3851920" y="2492896"/>
                  <a:ext cx="0" cy="2163587"/>
                </a:xfrm>
                <a:prstGeom prst="straightConnector1">
                  <a:avLst/>
                </a:prstGeom>
                <a:noFill/>
                <a:ln cap="flat" cmpd="sng" w="9525">
                  <a:solidFill>
                    <a:schemeClr val="accent1"/>
                  </a:solidFill>
                  <a:prstDash val="solid"/>
                  <a:round/>
                  <a:headEnd len="sm" w="sm" type="none"/>
                  <a:tailEnd len="med" w="med" type="stealth"/>
                </a:ln>
              </p:spPr>
            </p:cxnSp>
            <p:cxnSp>
              <p:nvCxnSpPr>
                <p:cNvPr id="152" name="Google Shape;152;p19"/>
                <p:cNvCxnSpPr/>
                <p:nvPr/>
              </p:nvCxnSpPr>
              <p:spPr>
                <a:xfrm>
                  <a:off x="3851920" y="4656483"/>
                  <a:ext cx="1800200" cy="0"/>
                </a:xfrm>
                <a:prstGeom prst="straightConnector1">
                  <a:avLst/>
                </a:prstGeom>
                <a:noFill/>
                <a:ln cap="flat" cmpd="sng" w="9525">
                  <a:solidFill>
                    <a:schemeClr val="accent1"/>
                  </a:solidFill>
                  <a:prstDash val="solid"/>
                  <a:round/>
                  <a:headEnd len="sm" w="sm" type="none"/>
                  <a:tailEnd len="med" w="med" type="stealth"/>
                </a:ln>
              </p:spPr>
            </p:cxnSp>
            <p:cxnSp>
              <p:nvCxnSpPr>
                <p:cNvPr id="153" name="Google Shape;153;p19"/>
                <p:cNvCxnSpPr/>
                <p:nvPr/>
              </p:nvCxnSpPr>
              <p:spPr>
                <a:xfrm flipH="1" rot="10800000">
                  <a:off x="3995936" y="3126520"/>
                  <a:ext cx="1368152" cy="1321332"/>
                </a:xfrm>
                <a:prstGeom prst="straightConnector1">
                  <a:avLst/>
                </a:prstGeom>
                <a:noFill/>
                <a:ln cap="flat" cmpd="sng" w="9525">
                  <a:solidFill>
                    <a:schemeClr val="accent1"/>
                  </a:solidFill>
                  <a:prstDash val="solid"/>
                  <a:round/>
                  <a:headEnd len="sm" w="sm" type="none"/>
                  <a:tailEnd len="sm" w="sm" type="none"/>
                </a:ln>
              </p:spPr>
            </p:cxnSp>
            <p:sp>
              <p:nvSpPr>
                <p:cNvPr id="154" name="Google Shape;154;p19"/>
                <p:cNvSpPr txBox="1"/>
                <p:nvPr/>
              </p:nvSpPr>
              <p:spPr>
                <a:xfrm>
                  <a:off x="5399991" y="2781279"/>
                  <a:ext cx="5677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S(Y)</a:t>
                  </a:r>
                  <a:endParaRPr/>
                </a:p>
              </p:txBody>
            </p:sp>
            <p:cxnSp>
              <p:nvCxnSpPr>
                <p:cNvPr id="155" name="Google Shape;155;p19"/>
                <p:cNvCxnSpPr/>
                <p:nvPr/>
              </p:nvCxnSpPr>
              <p:spPr>
                <a:xfrm>
                  <a:off x="3851920" y="3871636"/>
                  <a:ext cx="708900" cy="0"/>
                </a:xfrm>
                <a:prstGeom prst="straightConnector1">
                  <a:avLst/>
                </a:prstGeom>
                <a:noFill/>
                <a:ln cap="flat" cmpd="sng" w="9525">
                  <a:solidFill>
                    <a:schemeClr val="accent1"/>
                  </a:solidFill>
                  <a:prstDash val="dash"/>
                  <a:round/>
                  <a:headEnd len="sm" w="sm" type="none"/>
                  <a:tailEnd len="sm" w="sm" type="none"/>
                </a:ln>
              </p:spPr>
            </p:cxnSp>
            <p:cxnSp>
              <p:nvCxnSpPr>
                <p:cNvPr id="156" name="Google Shape;156;p19"/>
                <p:cNvCxnSpPr/>
                <p:nvPr/>
              </p:nvCxnSpPr>
              <p:spPr>
                <a:xfrm>
                  <a:off x="4572000" y="3871636"/>
                  <a:ext cx="0" cy="784847"/>
                </a:xfrm>
                <a:prstGeom prst="straightConnector1">
                  <a:avLst/>
                </a:prstGeom>
                <a:noFill/>
                <a:ln cap="flat" cmpd="sng" w="9525">
                  <a:solidFill>
                    <a:schemeClr val="accent1"/>
                  </a:solidFill>
                  <a:prstDash val="dash"/>
                  <a:round/>
                  <a:headEnd len="sm" w="sm" type="none"/>
                  <a:tailEnd len="sm" w="sm" type="none"/>
                </a:ln>
              </p:spPr>
            </p:cxnSp>
            <p:sp>
              <p:nvSpPr>
                <p:cNvPr id="157" name="Google Shape;157;p19"/>
                <p:cNvSpPr txBox="1"/>
                <p:nvPr/>
              </p:nvSpPr>
              <p:spPr>
                <a:xfrm>
                  <a:off x="3514968" y="3681279"/>
                  <a:ext cx="38504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600">
                      <a:solidFill>
                        <a:schemeClr val="dk1"/>
                      </a:solidFill>
                      <a:latin typeface="Libre Franklin"/>
                      <a:ea typeface="Libre Franklin"/>
                      <a:cs typeface="Libre Franklin"/>
                      <a:sym typeface="Libre Franklin"/>
                    </a:rPr>
                    <a:t>S</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cxnSp>
              <p:nvCxnSpPr>
                <p:cNvPr id="158" name="Google Shape;158;p19"/>
                <p:cNvCxnSpPr/>
                <p:nvPr/>
              </p:nvCxnSpPr>
              <p:spPr>
                <a:xfrm>
                  <a:off x="5148064" y="3314902"/>
                  <a:ext cx="0" cy="1357139"/>
                </a:xfrm>
                <a:prstGeom prst="straightConnector1">
                  <a:avLst/>
                </a:prstGeom>
                <a:noFill/>
                <a:ln cap="flat" cmpd="sng" w="9525">
                  <a:solidFill>
                    <a:schemeClr val="accent1"/>
                  </a:solidFill>
                  <a:prstDash val="dash"/>
                  <a:round/>
                  <a:headEnd len="sm" w="sm" type="none"/>
                  <a:tailEnd len="sm" w="sm" type="none"/>
                </a:ln>
              </p:spPr>
            </p:cxnSp>
            <p:sp>
              <p:nvSpPr>
                <p:cNvPr id="159" name="Google Shape;159;p19"/>
                <p:cNvSpPr txBox="1"/>
                <p:nvPr/>
              </p:nvSpPr>
              <p:spPr>
                <a:xfrm>
                  <a:off x="4376314" y="4672041"/>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Y</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160" name="Google Shape;160;p19"/>
                <p:cNvSpPr txBox="1"/>
                <p:nvPr/>
              </p:nvSpPr>
              <p:spPr>
                <a:xfrm>
                  <a:off x="4963558" y="4684996"/>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Y</a:t>
                  </a:r>
                  <a:r>
                    <a:rPr lang="pt-BR" sz="11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grpSp>
          <p:cxnSp>
            <p:nvCxnSpPr>
              <p:cNvPr id="161" name="Google Shape;161;p19"/>
              <p:cNvCxnSpPr/>
              <p:nvPr/>
            </p:nvCxnSpPr>
            <p:spPr>
              <a:xfrm>
                <a:off x="3330852" y="3284984"/>
                <a:ext cx="1264071" cy="1563"/>
              </a:xfrm>
              <a:prstGeom prst="straightConnector1">
                <a:avLst/>
              </a:prstGeom>
              <a:noFill/>
              <a:ln cap="flat" cmpd="sng" w="9525">
                <a:solidFill>
                  <a:schemeClr val="accent1"/>
                </a:solidFill>
                <a:prstDash val="dash"/>
                <a:round/>
                <a:headEnd len="sm" w="sm" type="none"/>
                <a:tailEnd len="sm" w="sm" type="none"/>
              </a:ln>
            </p:spPr>
          </p:cxnSp>
          <p:sp>
            <p:nvSpPr>
              <p:cNvPr id="162" name="Google Shape;162;p19"/>
              <p:cNvSpPr txBox="1"/>
              <p:nvPr/>
            </p:nvSpPr>
            <p:spPr>
              <a:xfrm>
                <a:off x="2993900" y="3117270"/>
                <a:ext cx="38504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600">
                    <a:solidFill>
                      <a:schemeClr val="dk1"/>
                    </a:solidFill>
                    <a:latin typeface="Libre Franklin"/>
                    <a:ea typeface="Libre Franklin"/>
                    <a:cs typeface="Libre Franklin"/>
                    <a:sym typeface="Libre Franklin"/>
                  </a:rPr>
                  <a:t>S</a:t>
                </a:r>
                <a:r>
                  <a:rPr lang="pt-BR" sz="11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grpSp>
        <p:grpSp>
          <p:nvGrpSpPr>
            <p:cNvPr id="163" name="Google Shape;163;p19"/>
            <p:cNvGrpSpPr/>
            <p:nvPr/>
          </p:nvGrpSpPr>
          <p:grpSpPr>
            <a:xfrm>
              <a:off x="6144987" y="2313309"/>
              <a:ext cx="2626782" cy="2664277"/>
              <a:chOff x="5694934" y="2509327"/>
              <a:chExt cx="2626782" cy="2664277"/>
            </a:xfrm>
          </p:grpSpPr>
          <p:grpSp>
            <p:nvGrpSpPr>
              <p:cNvPr id="164" name="Google Shape;164;p19"/>
              <p:cNvGrpSpPr/>
              <p:nvPr/>
            </p:nvGrpSpPr>
            <p:grpSpPr>
              <a:xfrm>
                <a:off x="6084168" y="2509327"/>
                <a:ext cx="2237548" cy="2664277"/>
                <a:chOff x="1619672" y="2636912"/>
                <a:chExt cx="2742153" cy="2758683"/>
              </a:xfrm>
            </p:grpSpPr>
            <p:cxnSp>
              <p:nvCxnSpPr>
                <p:cNvPr id="165" name="Google Shape;165;p19"/>
                <p:cNvCxnSpPr/>
                <p:nvPr/>
              </p:nvCxnSpPr>
              <p:spPr>
                <a:xfrm rot="10800000">
                  <a:off x="1619672" y="2636912"/>
                  <a:ext cx="0" cy="2376264"/>
                </a:xfrm>
                <a:prstGeom prst="straightConnector1">
                  <a:avLst/>
                </a:prstGeom>
                <a:noFill/>
                <a:ln cap="flat" cmpd="sng" w="9525">
                  <a:solidFill>
                    <a:schemeClr val="accent1"/>
                  </a:solidFill>
                  <a:prstDash val="solid"/>
                  <a:round/>
                  <a:headEnd len="sm" w="sm" type="none"/>
                  <a:tailEnd len="med" w="med" type="stealth"/>
                </a:ln>
              </p:spPr>
            </p:cxnSp>
            <p:cxnSp>
              <p:nvCxnSpPr>
                <p:cNvPr id="166" name="Google Shape;166;p19"/>
                <p:cNvCxnSpPr/>
                <p:nvPr/>
              </p:nvCxnSpPr>
              <p:spPr>
                <a:xfrm>
                  <a:off x="1619672" y="5013176"/>
                  <a:ext cx="2664296" cy="0"/>
                </a:xfrm>
                <a:prstGeom prst="straightConnector1">
                  <a:avLst/>
                </a:prstGeom>
                <a:noFill/>
                <a:ln cap="flat" cmpd="sng" w="9525">
                  <a:solidFill>
                    <a:schemeClr val="accent1"/>
                  </a:solidFill>
                  <a:prstDash val="solid"/>
                  <a:round/>
                  <a:headEnd len="sm" w="sm" type="none"/>
                  <a:tailEnd len="med" w="med" type="stealth"/>
                </a:ln>
              </p:spPr>
            </p:cxnSp>
            <p:cxnSp>
              <p:nvCxnSpPr>
                <p:cNvPr id="167" name="Google Shape;167;p19"/>
                <p:cNvCxnSpPr/>
                <p:nvPr/>
              </p:nvCxnSpPr>
              <p:spPr>
                <a:xfrm>
                  <a:off x="1826602" y="3429000"/>
                  <a:ext cx="1512168" cy="1368152"/>
                </a:xfrm>
                <a:prstGeom prst="straightConnector1">
                  <a:avLst/>
                </a:prstGeom>
                <a:noFill/>
                <a:ln cap="flat" cmpd="sng" w="19050">
                  <a:solidFill>
                    <a:schemeClr val="accent1"/>
                  </a:solidFill>
                  <a:prstDash val="solid"/>
                  <a:round/>
                  <a:headEnd len="sm" w="sm" type="none"/>
                  <a:tailEnd len="sm" w="sm" type="none"/>
                </a:ln>
              </p:spPr>
            </p:cxnSp>
            <p:cxnSp>
              <p:nvCxnSpPr>
                <p:cNvPr id="168" name="Google Shape;168;p19"/>
                <p:cNvCxnSpPr/>
                <p:nvPr/>
              </p:nvCxnSpPr>
              <p:spPr>
                <a:xfrm>
                  <a:off x="2195736" y="3017033"/>
                  <a:ext cx="1512168" cy="1368152"/>
                </a:xfrm>
                <a:prstGeom prst="straightConnector1">
                  <a:avLst/>
                </a:prstGeom>
                <a:noFill/>
                <a:ln cap="flat" cmpd="sng" w="19050">
                  <a:solidFill>
                    <a:schemeClr val="accent1"/>
                  </a:solidFill>
                  <a:prstDash val="solid"/>
                  <a:round/>
                  <a:headEnd len="sm" w="sm" type="none"/>
                  <a:tailEnd len="sm" w="sm" type="none"/>
                </a:ln>
              </p:spPr>
            </p:cxnSp>
            <p:sp>
              <p:nvSpPr>
                <p:cNvPr id="169" name="Google Shape;169;p19"/>
                <p:cNvSpPr txBox="1"/>
                <p:nvPr/>
              </p:nvSpPr>
              <p:spPr>
                <a:xfrm>
                  <a:off x="3386980" y="4612486"/>
                  <a:ext cx="568135"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IS</a:t>
                  </a:r>
                  <a:r>
                    <a:rPr lang="pt-BR" sz="12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170" name="Google Shape;170;p19"/>
                <p:cNvSpPr txBox="1"/>
                <p:nvPr/>
              </p:nvSpPr>
              <p:spPr>
                <a:xfrm>
                  <a:off x="3793690" y="4200519"/>
                  <a:ext cx="568135"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IS</a:t>
                  </a:r>
                  <a:r>
                    <a:rPr lang="pt-BR" sz="12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cxnSp>
              <p:nvCxnSpPr>
                <p:cNvPr id="171" name="Google Shape;171;p19"/>
                <p:cNvCxnSpPr/>
                <p:nvPr/>
              </p:nvCxnSpPr>
              <p:spPr>
                <a:xfrm>
                  <a:off x="1619672" y="4113076"/>
                  <a:ext cx="1767310" cy="0"/>
                </a:xfrm>
                <a:prstGeom prst="straightConnector1">
                  <a:avLst/>
                </a:prstGeom>
                <a:noFill/>
                <a:ln cap="flat" cmpd="sng" w="9525">
                  <a:solidFill>
                    <a:schemeClr val="accent1"/>
                  </a:solidFill>
                  <a:prstDash val="dash"/>
                  <a:round/>
                  <a:headEnd len="sm" w="sm" type="none"/>
                  <a:tailEnd len="sm" w="sm" type="none"/>
                </a:ln>
              </p:spPr>
            </p:cxnSp>
            <p:cxnSp>
              <p:nvCxnSpPr>
                <p:cNvPr id="172" name="Google Shape;172;p19"/>
                <p:cNvCxnSpPr/>
                <p:nvPr/>
              </p:nvCxnSpPr>
              <p:spPr>
                <a:xfrm>
                  <a:off x="2582686" y="4113076"/>
                  <a:ext cx="0" cy="868742"/>
                </a:xfrm>
                <a:prstGeom prst="straightConnector1">
                  <a:avLst/>
                </a:prstGeom>
                <a:noFill/>
                <a:ln cap="flat" cmpd="sng" w="9525">
                  <a:solidFill>
                    <a:schemeClr val="accent1"/>
                  </a:solidFill>
                  <a:prstDash val="dash"/>
                  <a:round/>
                  <a:headEnd len="sm" w="sm" type="none"/>
                  <a:tailEnd len="sm" w="sm" type="none"/>
                </a:ln>
              </p:spPr>
            </p:cxnSp>
            <p:cxnSp>
              <p:nvCxnSpPr>
                <p:cNvPr id="173" name="Google Shape;173;p19"/>
                <p:cNvCxnSpPr/>
                <p:nvPr/>
              </p:nvCxnSpPr>
              <p:spPr>
                <a:xfrm flipH="1">
                  <a:off x="3386982" y="4088523"/>
                  <a:ext cx="13657" cy="924653"/>
                </a:xfrm>
                <a:prstGeom prst="straightConnector1">
                  <a:avLst/>
                </a:prstGeom>
                <a:noFill/>
                <a:ln cap="flat" cmpd="sng" w="9525">
                  <a:solidFill>
                    <a:schemeClr val="accent1"/>
                  </a:solidFill>
                  <a:prstDash val="dash"/>
                  <a:round/>
                  <a:headEnd len="sm" w="sm" type="none"/>
                  <a:tailEnd len="sm" w="sm" type="none"/>
                </a:ln>
              </p:spPr>
            </p:cxnSp>
            <p:sp>
              <p:nvSpPr>
                <p:cNvPr id="174" name="Google Shape;174;p19"/>
                <p:cNvSpPr txBox="1"/>
                <p:nvPr/>
              </p:nvSpPr>
              <p:spPr>
                <a:xfrm>
                  <a:off x="2451671" y="5013176"/>
                  <a:ext cx="471875"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Y</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175" name="Google Shape;175;p19"/>
                <p:cNvSpPr txBox="1"/>
                <p:nvPr/>
              </p:nvSpPr>
              <p:spPr>
                <a:xfrm>
                  <a:off x="3226521" y="5013176"/>
                  <a:ext cx="471875"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Y</a:t>
                  </a:r>
                  <a:r>
                    <a:rPr lang="pt-BR" sz="11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grpSp>
          <p:sp>
            <p:nvSpPr>
              <p:cNvPr id="176" name="Google Shape;176;p19"/>
              <p:cNvSpPr txBox="1"/>
              <p:nvPr/>
            </p:nvSpPr>
            <p:spPr>
              <a:xfrm>
                <a:off x="5694934" y="3750309"/>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r</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grpSp>
      </p:grpSp>
      <p:sp>
        <p:nvSpPr>
          <p:cNvPr id="177" name="Google Shape;177;p19"/>
          <p:cNvSpPr txBox="1"/>
          <p:nvPr/>
        </p:nvSpPr>
        <p:spPr>
          <a:xfrm>
            <a:off x="1989582" y="5122058"/>
            <a:ext cx="8236001" cy="2123658"/>
          </a:xfrm>
          <a:prstGeom prst="rect">
            <a:avLst/>
          </a:prstGeom>
          <a:blipFill rotWithShape="1">
            <a:blip r:embed="rId3">
              <a:alphaModFix/>
            </a:blip>
            <a:stretch>
              <a:fillRect b="0" l="-960" r="0" t="-200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latin typeface="Libre Franklin"/>
                <a:ea typeface="Libre Franklin"/>
                <a:cs typeface="Libre Franklin"/>
                <a:sym typeface="Libre Frankli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981200" y="274638"/>
            <a:ext cx="8229600" cy="106613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000"/>
              <a:buFont typeface="Libre Franklin"/>
              <a:buNone/>
            </a:pPr>
            <a:r>
              <a:rPr b="1" lang="pt-BR" sz="3000"/>
              <a:t>Os gastos governamentais e a curva IS</a:t>
            </a:r>
            <a:endParaRPr/>
          </a:p>
        </p:txBody>
      </p:sp>
      <p:sp>
        <p:nvSpPr>
          <p:cNvPr id="183" name="Google Shape;183;p20"/>
          <p:cNvSpPr txBox="1"/>
          <p:nvPr/>
        </p:nvSpPr>
        <p:spPr>
          <a:xfrm>
            <a:off x="1840293" y="1412777"/>
            <a:ext cx="3456384" cy="5078313"/>
          </a:xfrm>
          <a:prstGeom prst="rect">
            <a:avLst/>
          </a:prstGeom>
          <a:blipFill rotWithShape="1">
            <a:blip r:embed="rId3">
              <a:alphaModFix/>
            </a:blip>
            <a:stretch>
              <a:fillRect b="-1439" l="-2821" r="-880" t="-83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latin typeface="Libre Franklin"/>
                <a:ea typeface="Libre Franklin"/>
                <a:cs typeface="Libre Franklin"/>
                <a:sym typeface="Libre Franklin"/>
              </a:rPr>
              <a:t> </a:t>
            </a:r>
            <a:endParaRPr/>
          </a:p>
        </p:txBody>
      </p:sp>
      <p:pic>
        <p:nvPicPr>
          <p:cNvPr id="184" name="Google Shape;184;p20"/>
          <p:cNvPicPr preferRelativeResize="0"/>
          <p:nvPr/>
        </p:nvPicPr>
        <p:blipFill rotWithShape="1">
          <a:blip r:embed="rId4">
            <a:alphaModFix/>
          </a:blip>
          <a:srcRect b="0" l="0" r="0" t="0"/>
          <a:stretch/>
        </p:blipFill>
        <p:spPr>
          <a:xfrm>
            <a:off x="5879976" y="2204864"/>
            <a:ext cx="4584694" cy="44644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981200" y="274638"/>
            <a:ext cx="8229600" cy="106613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3000"/>
              <a:buFont typeface="Libre Franklin"/>
              <a:buNone/>
            </a:pPr>
            <a:r>
              <a:rPr b="1" lang="pt-BR" sz="3000"/>
              <a:t>Fatores que deslocam a curva IS</a:t>
            </a:r>
            <a:endParaRPr/>
          </a:p>
        </p:txBody>
      </p:sp>
      <p:sp>
        <p:nvSpPr>
          <p:cNvPr id="190" name="Google Shape;190;p21"/>
          <p:cNvSpPr txBox="1"/>
          <p:nvPr>
            <p:ph idx="1" type="body"/>
          </p:nvPr>
        </p:nvSpPr>
        <p:spPr>
          <a:xfrm>
            <a:off x="1981200" y="1268760"/>
            <a:ext cx="8229600" cy="648072"/>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pt-BR"/>
              <a:t>(2) Aumento dos gastos governamentais</a:t>
            </a:r>
            <a:endParaRPr/>
          </a:p>
          <a:p>
            <a:pPr indent="0" lvl="1" marL="457200" rtl="0" algn="l">
              <a:lnSpc>
                <a:spcPct val="94000"/>
              </a:lnSpc>
              <a:spcBef>
                <a:spcPts val="700"/>
              </a:spcBef>
              <a:spcAft>
                <a:spcPts val="0"/>
              </a:spcAft>
              <a:buClr>
                <a:schemeClr val="dk2"/>
              </a:buClr>
              <a:buSzPts val="2000"/>
              <a:buNone/>
            </a:pPr>
            <a:r>
              <a:t/>
            </a:r>
            <a:endParaRPr i="1"/>
          </a:p>
        </p:txBody>
      </p:sp>
      <p:grpSp>
        <p:nvGrpSpPr>
          <p:cNvPr id="191" name="Google Shape;191;p21"/>
          <p:cNvGrpSpPr/>
          <p:nvPr/>
        </p:nvGrpSpPr>
        <p:grpSpPr>
          <a:xfrm>
            <a:off x="1814210" y="2088584"/>
            <a:ext cx="8448241" cy="2713217"/>
            <a:chOff x="323528" y="2313309"/>
            <a:chExt cx="8448241" cy="2713217"/>
          </a:xfrm>
        </p:grpSpPr>
        <p:grpSp>
          <p:nvGrpSpPr>
            <p:cNvPr id="192" name="Google Shape;192;p21"/>
            <p:cNvGrpSpPr/>
            <p:nvPr/>
          </p:nvGrpSpPr>
          <p:grpSpPr>
            <a:xfrm>
              <a:off x="323528" y="2361538"/>
              <a:ext cx="2863821" cy="2664988"/>
              <a:chOff x="323528" y="2361538"/>
              <a:chExt cx="2863821" cy="2664988"/>
            </a:xfrm>
          </p:grpSpPr>
          <p:grpSp>
            <p:nvGrpSpPr>
              <p:cNvPr id="193" name="Google Shape;193;p21"/>
              <p:cNvGrpSpPr/>
              <p:nvPr/>
            </p:nvGrpSpPr>
            <p:grpSpPr>
              <a:xfrm>
                <a:off x="691717" y="2361538"/>
                <a:ext cx="2495632" cy="2664988"/>
                <a:chOff x="1619672" y="2636912"/>
                <a:chExt cx="3058440" cy="2759419"/>
              </a:xfrm>
            </p:grpSpPr>
            <p:cxnSp>
              <p:nvCxnSpPr>
                <p:cNvPr id="194" name="Google Shape;194;p21"/>
                <p:cNvCxnSpPr/>
                <p:nvPr/>
              </p:nvCxnSpPr>
              <p:spPr>
                <a:xfrm rot="10800000">
                  <a:off x="1619672" y="2636912"/>
                  <a:ext cx="0" cy="2376264"/>
                </a:xfrm>
                <a:prstGeom prst="straightConnector1">
                  <a:avLst/>
                </a:prstGeom>
                <a:noFill/>
                <a:ln cap="flat" cmpd="sng" w="9525">
                  <a:solidFill>
                    <a:schemeClr val="accent1"/>
                  </a:solidFill>
                  <a:prstDash val="solid"/>
                  <a:round/>
                  <a:headEnd len="sm" w="sm" type="none"/>
                  <a:tailEnd len="med" w="med" type="stealth"/>
                </a:ln>
              </p:spPr>
            </p:cxnSp>
            <p:cxnSp>
              <p:nvCxnSpPr>
                <p:cNvPr id="195" name="Google Shape;195;p21"/>
                <p:cNvCxnSpPr/>
                <p:nvPr/>
              </p:nvCxnSpPr>
              <p:spPr>
                <a:xfrm>
                  <a:off x="1619672" y="5013176"/>
                  <a:ext cx="2664296" cy="0"/>
                </a:xfrm>
                <a:prstGeom prst="straightConnector1">
                  <a:avLst/>
                </a:prstGeom>
                <a:noFill/>
                <a:ln cap="flat" cmpd="sng" w="9525">
                  <a:solidFill>
                    <a:schemeClr val="accent1"/>
                  </a:solidFill>
                  <a:prstDash val="solid"/>
                  <a:round/>
                  <a:headEnd len="sm" w="sm" type="none"/>
                  <a:tailEnd len="med" w="med" type="stealth"/>
                </a:ln>
              </p:spPr>
            </p:cxnSp>
            <p:cxnSp>
              <p:nvCxnSpPr>
                <p:cNvPr id="196" name="Google Shape;196;p21"/>
                <p:cNvCxnSpPr/>
                <p:nvPr/>
              </p:nvCxnSpPr>
              <p:spPr>
                <a:xfrm>
                  <a:off x="1826602" y="3429000"/>
                  <a:ext cx="1512168" cy="1368152"/>
                </a:xfrm>
                <a:prstGeom prst="straightConnector1">
                  <a:avLst/>
                </a:prstGeom>
                <a:noFill/>
                <a:ln cap="flat" cmpd="sng" w="19050">
                  <a:solidFill>
                    <a:schemeClr val="accent1"/>
                  </a:solidFill>
                  <a:prstDash val="solid"/>
                  <a:round/>
                  <a:headEnd len="sm" w="sm" type="none"/>
                  <a:tailEnd len="sm" w="sm" type="none"/>
                </a:ln>
              </p:spPr>
            </p:cxnSp>
            <p:cxnSp>
              <p:nvCxnSpPr>
                <p:cNvPr id="197" name="Google Shape;197;p21"/>
                <p:cNvCxnSpPr/>
                <p:nvPr/>
              </p:nvCxnSpPr>
              <p:spPr>
                <a:xfrm>
                  <a:off x="2195736" y="3017033"/>
                  <a:ext cx="1512168" cy="1368152"/>
                </a:xfrm>
                <a:prstGeom prst="straightConnector1">
                  <a:avLst/>
                </a:prstGeom>
                <a:noFill/>
                <a:ln cap="flat" cmpd="sng" w="19050">
                  <a:solidFill>
                    <a:schemeClr val="accent1"/>
                  </a:solidFill>
                  <a:prstDash val="solid"/>
                  <a:round/>
                  <a:headEnd len="sm" w="sm" type="none"/>
                  <a:tailEnd len="sm" w="sm" type="none"/>
                </a:ln>
              </p:spPr>
            </p:cxnSp>
            <p:sp>
              <p:nvSpPr>
                <p:cNvPr id="198" name="Google Shape;198;p21"/>
                <p:cNvSpPr txBox="1"/>
                <p:nvPr/>
              </p:nvSpPr>
              <p:spPr>
                <a:xfrm>
                  <a:off x="3386981" y="4612486"/>
                  <a:ext cx="884422"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a:t>
                  </a:r>
                  <a:r>
                    <a:rPr lang="pt-BR" sz="1200">
                      <a:solidFill>
                        <a:schemeClr val="dk1"/>
                      </a:solidFill>
                      <a:latin typeface="Libre Franklin"/>
                      <a:ea typeface="Libre Franklin"/>
                      <a:cs typeface="Libre Franklin"/>
                      <a:sym typeface="Libre Franklin"/>
                    </a:rPr>
                    <a:t>0 + </a:t>
                  </a:r>
                  <a:r>
                    <a:rPr lang="pt-BR" sz="1600">
                      <a:solidFill>
                        <a:schemeClr val="dk1"/>
                      </a:solidFill>
                      <a:latin typeface="Libre Franklin"/>
                      <a:ea typeface="Libre Franklin"/>
                      <a:cs typeface="Libre Franklin"/>
                      <a:sym typeface="Libre Franklin"/>
                    </a:rPr>
                    <a:t>G</a:t>
                  </a:r>
                  <a:r>
                    <a:rPr lang="pt-BR" sz="12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199" name="Google Shape;199;p21"/>
                <p:cNvSpPr txBox="1"/>
                <p:nvPr/>
              </p:nvSpPr>
              <p:spPr>
                <a:xfrm>
                  <a:off x="3793690" y="4200519"/>
                  <a:ext cx="884422"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a:t>
                  </a:r>
                  <a:r>
                    <a:rPr lang="pt-BR" sz="1200">
                      <a:solidFill>
                        <a:schemeClr val="dk1"/>
                      </a:solidFill>
                      <a:latin typeface="Libre Franklin"/>
                      <a:ea typeface="Libre Franklin"/>
                      <a:cs typeface="Libre Franklin"/>
                      <a:sym typeface="Libre Franklin"/>
                    </a:rPr>
                    <a:t>0 + </a:t>
                  </a:r>
                  <a:r>
                    <a:rPr lang="pt-BR" sz="1600">
                      <a:solidFill>
                        <a:schemeClr val="dk1"/>
                      </a:solidFill>
                      <a:latin typeface="Libre Franklin"/>
                      <a:ea typeface="Libre Franklin"/>
                      <a:cs typeface="Libre Franklin"/>
                      <a:sym typeface="Libre Franklin"/>
                    </a:rPr>
                    <a:t>G</a:t>
                  </a:r>
                  <a:r>
                    <a:rPr lang="pt-BR" sz="12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cxnSp>
              <p:nvCxnSpPr>
                <p:cNvPr id="200" name="Google Shape;200;p21"/>
                <p:cNvCxnSpPr/>
                <p:nvPr/>
              </p:nvCxnSpPr>
              <p:spPr>
                <a:xfrm>
                  <a:off x="1619672" y="4113076"/>
                  <a:ext cx="1767310" cy="0"/>
                </a:xfrm>
                <a:prstGeom prst="straightConnector1">
                  <a:avLst/>
                </a:prstGeom>
                <a:noFill/>
                <a:ln cap="flat" cmpd="sng" w="9525">
                  <a:solidFill>
                    <a:schemeClr val="accent1"/>
                  </a:solidFill>
                  <a:prstDash val="dash"/>
                  <a:round/>
                  <a:headEnd len="sm" w="sm" type="none"/>
                  <a:tailEnd len="sm" w="sm" type="none"/>
                </a:ln>
              </p:spPr>
            </p:cxnSp>
            <p:cxnSp>
              <p:nvCxnSpPr>
                <p:cNvPr id="201" name="Google Shape;201;p21"/>
                <p:cNvCxnSpPr/>
                <p:nvPr/>
              </p:nvCxnSpPr>
              <p:spPr>
                <a:xfrm>
                  <a:off x="2582686" y="4113076"/>
                  <a:ext cx="0" cy="868742"/>
                </a:xfrm>
                <a:prstGeom prst="straightConnector1">
                  <a:avLst/>
                </a:prstGeom>
                <a:noFill/>
                <a:ln cap="flat" cmpd="sng" w="9525">
                  <a:solidFill>
                    <a:schemeClr val="accent1"/>
                  </a:solidFill>
                  <a:prstDash val="dash"/>
                  <a:round/>
                  <a:headEnd len="sm" w="sm" type="none"/>
                  <a:tailEnd len="sm" w="sm" type="none"/>
                </a:ln>
              </p:spPr>
            </p:cxnSp>
            <p:cxnSp>
              <p:nvCxnSpPr>
                <p:cNvPr id="202" name="Google Shape;202;p21"/>
                <p:cNvCxnSpPr/>
                <p:nvPr/>
              </p:nvCxnSpPr>
              <p:spPr>
                <a:xfrm flipH="1">
                  <a:off x="3386982" y="4088523"/>
                  <a:ext cx="13657" cy="924653"/>
                </a:xfrm>
                <a:prstGeom prst="straightConnector1">
                  <a:avLst/>
                </a:prstGeom>
                <a:noFill/>
                <a:ln cap="flat" cmpd="sng" w="9525">
                  <a:solidFill>
                    <a:schemeClr val="accent1"/>
                  </a:solidFill>
                  <a:prstDash val="dash"/>
                  <a:round/>
                  <a:headEnd len="sm" w="sm" type="none"/>
                  <a:tailEnd len="sm" w="sm" type="none"/>
                </a:ln>
              </p:spPr>
            </p:cxnSp>
            <p:sp>
              <p:nvSpPr>
                <p:cNvPr id="203" name="Google Shape;203;p21"/>
                <p:cNvSpPr txBox="1"/>
                <p:nvPr/>
              </p:nvSpPr>
              <p:spPr>
                <a:xfrm>
                  <a:off x="2195736" y="5013912"/>
                  <a:ext cx="809770"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a:t>
                  </a:r>
                  <a:r>
                    <a:rPr lang="pt-BR" sz="1100">
                      <a:solidFill>
                        <a:schemeClr val="dk1"/>
                      </a:solidFill>
                      <a:latin typeface="Libre Franklin"/>
                      <a:ea typeface="Libre Franklin"/>
                      <a:cs typeface="Libre Franklin"/>
                      <a:sym typeface="Libre Franklin"/>
                    </a:rPr>
                    <a:t>0+ </a:t>
                  </a:r>
                  <a:r>
                    <a:rPr lang="pt-BR" sz="1600">
                      <a:solidFill>
                        <a:schemeClr val="dk1"/>
                      </a:solidFill>
                      <a:latin typeface="Libre Franklin"/>
                      <a:ea typeface="Libre Franklin"/>
                      <a:cs typeface="Libre Franklin"/>
                      <a:sym typeface="Libre Franklin"/>
                    </a:rPr>
                    <a:t>G</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204" name="Google Shape;204;p21"/>
                <p:cNvSpPr txBox="1"/>
                <p:nvPr/>
              </p:nvSpPr>
              <p:spPr>
                <a:xfrm>
                  <a:off x="3226521" y="5013176"/>
                  <a:ext cx="852989"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a:t>
                  </a:r>
                  <a:r>
                    <a:rPr lang="pt-BR" sz="1100">
                      <a:solidFill>
                        <a:schemeClr val="dk1"/>
                      </a:solidFill>
                      <a:latin typeface="Libre Franklin"/>
                      <a:ea typeface="Libre Franklin"/>
                      <a:cs typeface="Libre Franklin"/>
                      <a:sym typeface="Libre Franklin"/>
                    </a:rPr>
                    <a:t>0 + </a:t>
                  </a:r>
                  <a:r>
                    <a:rPr lang="pt-BR" sz="1600">
                      <a:solidFill>
                        <a:schemeClr val="dk1"/>
                      </a:solidFill>
                      <a:latin typeface="Libre Franklin"/>
                      <a:ea typeface="Libre Franklin"/>
                      <a:cs typeface="Libre Franklin"/>
                      <a:sym typeface="Libre Franklin"/>
                    </a:rPr>
                    <a:t>G</a:t>
                  </a:r>
                  <a:r>
                    <a:rPr lang="pt-BR" sz="11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grpSp>
          <p:sp>
            <p:nvSpPr>
              <p:cNvPr id="205" name="Google Shape;205;p21"/>
              <p:cNvSpPr txBox="1"/>
              <p:nvPr/>
            </p:nvSpPr>
            <p:spPr>
              <a:xfrm>
                <a:off x="323528" y="3637891"/>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r</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grpSp>
        <p:grpSp>
          <p:nvGrpSpPr>
            <p:cNvPr id="206" name="Google Shape;206;p21"/>
            <p:cNvGrpSpPr/>
            <p:nvPr/>
          </p:nvGrpSpPr>
          <p:grpSpPr>
            <a:xfrm>
              <a:off x="3330852" y="2427506"/>
              <a:ext cx="2663987" cy="2561432"/>
              <a:chOff x="2993900" y="2462978"/>
              <a:chExt cx="2663987" cy="2561432"/>
            </a:xfrm>
          </p:grpSpPr>
          <p:grpSp>
            <p:nvGrpSpPr>
              <p:cNvPr id="207" name="Google Shape;207;p21"/>
              <p:cNvGrpSpPr/>
              <p:nvPr/>
            </p:nvGrpSpPr>
            <p:grpSpPr>
              <a:xfrm>
                <a:off x="2993900" y="2462978"/>
                <a:ext cx="2663987" cy="2561432"/>
                <a:chOff x="3514968" y="2492896"/>
                <a:chExt cx="2663987" cy="2561432"/>
              </a:xfrm>
            </p:grpSpPr>
            <p:cxnSp>
              <p:nvCxnSpPr>
                <p:cNvPr id="208" name="Google Shape;208;p21"/>
                <p:cNvCxnSpPr/>
                <p:nvPr/>
              </p:nvCxnSpPr>
              <p:spPr>
                <a:xfrm rot="10800000">
                  <a:off x="3851920" y="2492896"/>
                  <a:ext cx="0" cy="2163587"/>
                </a:xfrm>
                <a:prstGeom prst="straightConnector1">
                  <a:avLst/>
                </a:prstGeom>
                <a:noFill/>
                <a:ln cap="flat" cmpd="sng" w="9525">
                  <a:solidFill>
                    <a:schemeClr val="accent1"/>
                  </a:solidFill>
                  <a:prstDash val="solid"/>
                  <a:round/>
                  <a:headEnd len="sm" w="sm" type="none"/>
                  <a:tailEnd len="med" w="med" type="stealth"/>
                </a:ln>
              </p:spPr>
            </p:cxnSp>
            <p:cxnSp>
              <p:nvCxnSpPr>
                <p:cNvPr id="209" name="Google Shape;209;p21"/>
                <p:cNvCxnSpPr/>
                <p:nvPr/>
              </p:nvCxnSpPr>
              <p:spPr>
                <a:xfrm>
                  <a:off x="3851920" y="4656483"/>
                  <a:ext cx="1800200" cy="0"/>
                </a:xfrm>
                <a:prstGeom prst="straightConnector1">
                  <a:avLst/>
                </a:prstGeom>
                <a:noFill/>
                <a:ln cap="flat" cmpd="sng" w="9525">
                  <a:solidFill>
                    <a:schemeClr val="accent1"/>
                  </a:solidFill>
                  <a:prstDash val="solid"/>
                  <a:round/>
                  <a:headEnd len="sm" w="sm" type="none"/>
                  <a:tailEnd len="med" w="med" type="stealth"/>
                </a:ln>
              </p:spPr>
            </p:cxnSp>
            <p:cxnSp>
              <p:nvCxnSpPr>
                <p:cNvPr id="210" name="Google Shape;210;p21"/>
                <p:cNvCxnSpPr/>
                <p:nvPr/>
              </p:nvCxnSpPr>
              <p:spPr>
                <a:xfrm flipH="1" rot="10800000">
                  <a:off x="3995936" y="3126520"/>
                  <a:ext cx="1368152" cy="1321332"/>
                </a:xfrm>
                <a:prstGeom prst="straightConnector1">
                  <a:avLst/>
                </a:prstGeom>
                <a:noFill/>
                <a:ln cap="flat" cmpd="sng" w="9525">
                  <a:solidFill>
                    <a:schemeClr val="accent1"/>
                  </a:solidFill>
                  <a:prstDash val="solid"/>
                  <a:round/>
                  <a:headEnd len="sm" w="sm" type="none"/>
                  <a:tailEnd len="sm" w="sm" type="none"/>
                </a:ln>
              </p:spPr>
            </p:cxnSp>
            <p:sp>
              <p:nvSpPr>
                <p:cNvPr id="211" name="Google Shape;211;p21"/>
                <p:cNvSpPr txBox="1"/>
                <p:nvPr/>
              </p:nvSpPr>
              <p:spPr>
                <a:xfrm>
                  <a:off x="4963558" y="2745812"/>
                  <a:ext cx="12153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S(Y - T) + T</a:t>
                  </a:r>
                  <a:endParaRPr/>
                </a:p>
              </p:txBody>
            </p:sp>
            <p:cxnSp>
              <p:nvCxnSpPr>
                <p:cNvPr id="212" name="Google Shape;212;p21"/>
                <p:cNvCxnSpPr/>
                <p:nvPr/>
              </p:nvCxnSpPr>
              <p:spPr>
                <a:xfrm>
                  <a:off x="3851920" y="3871636"/>
                  <a:ext cx="708900" cy="0"/>
                </a:xfrm>
                <a:prstGeom prst="straightConnector1">
                  <a:avLst/>
                </a:prstGeom>
                <a:noFill/>
                <a:ln cap="flat" cmpd="sng" w="9525">
                  <a:solidFill>
                    <a:schemeClr val="accent1"/>
                  </a:solidFill>
                  <a:prstDash val="dash"/>
                  <a:round/>
                  <a:headEnd len="sm" w="sm" type="none"/>
                  <a:tailEnd len="sm" w="sm" type="none"/>
                </a:ln>
              </p:spPr>
            </p:cxnSp>
            <p:cxnSp>
              <p:nvCxnSpPr>
                <p:cNvPr id="213" name="Google Shape;213;p21"/>
                <p:cNvCxnSpPr/>
                <p:nvPr/>
              </p:nvCxnSpPr>
              <p:spPr>
                <a:xfrm>
                  <a:off x="4572000" y="3871636"/>
                  <a:ext cx="0" cy="784847"/>
                </a:xfrm>
                <a:prstGeom prst="straightConnector1">
                  <a:avLst/>
                </a:prstGeom>
                <a:noFill/>
                <a:ln cap="flat" cmpd="sng" w="9525">
                  <a:solidFill>
                    <a:schemeClr val="accent1"/>
                  </a:solidFill>
                  <a:prstDash val="dash"/>
                  <a:round/>
                  <a:headEnd len="sm" w="sm" type="none"/>
                  <a:tailEnd len="sm" w="sm" type="none"/>
                </a:ln>
              </p:spPr>
            </p:cxnSp>
            <p:sp>
              <p:nvSpPr>
                <p:cNvPr id="214" name="Google Shape;214;p21"/>
                <p:cNvSpPr txBox="1"/>
                <p:nvPr/>
              </p:nvSpPr>
              <p:spPr>
                <a:xfrm>
                  <a:off x="3514968" y="3681279"/>
                  <a:ext cx="38504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600">
                      <a:solidFill>
                        <a:schemeClr val="dk1"/>
                      </a:solidFill>
                      <a:latin typeface="Libre Franklin"/>
                      <a:ea typeface="Libre Franklin"/>
                      <a:cs typeface="Libre Franklin"/>
                      <a:sym typeface="Libre Franklin"/>
                    </a:rPr>
                    <a:t>S</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cxnSp>
              <p:nvCxnSpPr>
                <p:cNvPr id="215" name="Google Shape;215;p21"/>
                <p:cNvCxnSpPr/>
                <p:nvPr/>
              </p:nvCxnSpPr>
              <p:spPr>
                <a:xfrm>
                  <a:off x="5148064" y="3314902"/>
                  <a:ext cx="0" cy="1357139"/>
                </a:xfrm>
                <a:prstGeom prst="straightConnector1">
                  <a:avLst/>
                </a:prstGeom>
                <a:noFill/>
                <a:ln cap="flat" cmpd="sng" w="9525">
                  <a:solidFill>
                    <a:schemeClr val="accent1"/>
                  </a:solidFill>
                  <a:prstDash val="dash"/>
                  <a:round/>
                  <a:headEnd len="sm" w="sm" type="none"/>
                  <a:tailEnd len="sm" w="sm" type="none"/>
                </a:ln>
              </p:spPr>
            </p:cxnSp>
            <p:sp>
              <p:nvSpPr>
                <p:cNvPr id="216" name="Google Shape;216;p21"/>
                <p:cNvSpPr txBox="1"/>
                <p:nvPr/>
              </p:nvSpPr>
              <p:spPr>
                <a:xfrm>
                  <a:off x="4376314" y="4672041"/>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Y</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217" name="Google Shape;217;p21"/>
                <p:cNvSpPr txBox="1"/>
                <p:nvPr/>
              </p:nvSpPr>
              <p:spPr>
                <a:xfrm>
                  <a:off x="4963558" y="4684996"/>
                  <a:ext cx="385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Y</a:t>
                  </a:r>
                  <a:r>
                    <a:rPr lang="pt-BR" sz="11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grpSp>
          <p:cxnSp>
            <p:nvCxnSpPr>
              <p:cNvPr id="218" name="Google Shape;218;p21"/>
              <p:cNvCxnSpPr/>
              <p:nvPr/>
            </p:nvCxnSpPr>
            <p:spPr>
              <a:xfrm>
                <a:off x="3330852" y="3284984"/>
                <a:ext cx="1264071" cy="1563"/>
              </a:xfrm>
              <a:prstGeom prst="straightConnector1">
                <a:avLst/>
              </a:prstGeom>
              <a:noFill/>
              <a:ln cap="flat" cmpd="sng" w="9525">
                <a:solidFill>
                  <a:schemeClr val="accent1"/>
                </a:solidFill>
                <a:prstDash val="dash"/>
                <a:round/>
                <a:headEnd len="sm" w="sm" type="none"/>
                <a:tailEnd len="sm" w="sm" type="none"/>
              </a:ln>
            </p:spPr>
          </p:cxnSp>
          <p:sp>
            <p:nvSpPr>
              <p:cNvPr id="219" name="Google Shape;219;p21"/>
              <p:cNvSpPr txBox="1"/>
              <p:nvPr/>
            </p:nvSpPr>
            <p:spPr>
              <a:xfrm>
                <a:off x="2993900" y="3117270"/>
                <a:ext cx="38504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600">
                    <a:solidFill>
                      <a:schemeClr val="dk1"/>
                    </a:solidFill>
                    <a:latin typeface="Libre Franklin"/>
                    <a:ea typeface="Libre Franklin"/>
                    <a:cs typeface="Libre Franklin"/>
                    <a:sym typeface="Libre Franklin"/>
                  </a:rPr>
                  <a:t>S</a:t>
                </a:r>
                <a:r>
                  <a:rPr lang="pt-BR" sz="11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grpSp>
        <p:grpSp>
          <p:nvGrpSpPr>
            <p:cNvPr id="220" name="Google Shape;220;p21"/>
            <p:cNvGrpSpPr/>
            <p:nvPr/>
          </p:nvGrpSpPr>
          <p:grpSpPr>
            <a:xfrm>
              <a:off x="6144987" y="2313309"/>
              <a:ext cx="2626782" cy="2664277"/>
              <a:chOff x="5694934" y="2509327"/>
              <a:chExt cx="2626782" cy="2664277"/>
            </a:xfrm>
          </p:grpSpPr>
          <p:grpSp>
            <p:nvGrpSpPr>
              <p:cNvPr id="221" name="Google Shape;221;p21"/>
              <p:cNvGrpSpPr/>
              <p:nvPr/>
            </p:nvGrpSpPr>
            <p:grpSpPr>
              <a:xfrm>
                <a:off x="6084168" y="2509327"/>
                <a:ext cx="2237548" cy="2664277"/>
                <a:chOff x="1619672" y="2636912"/>
                <a:chExt cx="2742153" cy="2758683"/>
              </a:xfrm>
            </p:grpSpPr>
            <p:cxnSp>
              <p:nvCxnSpPr>
                <p:cNvPr id="222" name="Google Shape;222;p21"/>
                <p:cNvCxnSpPr/>
                <p:nvPr/>
              </p:nvCxnSpPr>
              <p:spPr>
                <a:xfrm rot="10800000">
                  <a:off x="1619672" y="2636912"/>
                  <a:ext cx="0" cy="2376264"/>
                </a:xfrm>
                <a:prstGeom prst="straightConnector1">
                  <a:avLst/>
                </a:prstGeom>
                <a:noFill/>
                <a:ln cap="flat" cmpd="sng" w="9525">
                  <a:solidFill>
                    <a:schemeClr val="accent1"/>
                  </a:solidFill>
                  <a:prstDash val="solid"/>
                  <a:round/>
                  <a:headEnd len="sm" w="sm" type="none"/>
                  <a:tailEnd len="med" w="med" type="stealth"/>
                </a:ln>
              </p:spPr>
            </p:cxnSp>
            <p:cxnSp>
              <p:nvCxnSpPr>
                <p:cNvPr id="223" name="Google Shape;223;p21"/>
                <p:cNvCxnSpPr/>
                <p:nvPr/>
              </p:nvCxnSpPr>
              <p:spPr>
                <a:xfrm>
                  <a:off x="1619672" y="5013176"/>
                  <a:ext cx="2664296" cy="0"/>
                </a:xfrm>
                <a:prstGeom prst="straightConnector1">
                  <a:avLst/>
                </a:prstGeom>
                <a:noFill/>
                <a:ln cap="flat" cmpd="sng" w="9525">
                  <a:solidFill>
                    <a:schemeClr val="accent1"/>
                  </a:solidFill>
                  <a:prstDash val="solid"/>
                  <a:round/>
                  <a:headEnd len="sm" w="sm" type="none"/>
                  <a:tailEnd len="med" w="med" type="stealth"/>
                </a:ln>
              </p:spPr>
            </p:cxnSp>
            <p:cxnSp>
              <p:nvCxnSpPr>
                <p:cNvPr id="224" name="Google Shape;224;p21"/>
                <p:cNvCxnSpPr/>
                <p:nvPr/>
              </p:nvCxnSpPr>
              <p:spPr>
                <a:xfrm>
                  <a:off x="1826602" y="3429000"/>
                  <a:ext cx="1512168" cy="1368152"/>
                </a:xfrm>
                <a:prstGeom prst="straightConnector1">
                  <a:avLst/>
                </a:prstGeom>
                <a:noFill/>
                <a:ln cap="flat" cmpd="sng" w="19050">
                  <a:solidFill>
                    <a:schemeClr val="accent1"/>
                  </a:solidFill>
                  <a:prstDash val="solid"/>
                  <a:round/>
                  <a:headEnd len="sm" w="sm" type="none"/>
                  <a:tailEnd len="sm" w="sm" type="none"/>
                </a:ln>
              </p:spPr>
            </p:cxnSp>
            <p:cxnSp>
              <p:nvCxnSpPr>
                <p:cNvPr id="225" name="Google Shape;225;p21"/>
                <p:cNvCxnSpPr/>
                <p:nvPr/>
              </p:nvCxnSpPr>
              <p:spPr>
                <a:xfrm>
                  <a:off x="2195736" y="3017033"/>
                  <a:ext cx="1512168" cy="1368152"/>
                </a:xfrm>
                <a:prstGeom prst="straightConnector1">
                  <a:avLst/>
                </a:prstGeom>
                <a:noFill/>
                <a:ln cap="flat" cmpd="sng" w="19050">
                  <a:solidFill>
                    <a:schemeClr val="accent1"/>
                  </a:solidFill>
                  <a:prstDash val="solid"/>
                  <a:round/>
                  <a:headEnd len="sm" w="sm" type="none"/>
                  <a:tailEnd len="sm" w="sm" type="none"/>
                </a:ln>
              </p:spPr>
            </p:cxnSp>
            <p:sp>
              <p:nvSpPr>
                <p:cNvPr id="226" name="Google Shape;226;p21"/>
                <p:cNvSpPr txBox="1"/>
                <p:nvPr/>
              </p:nvSpPr>
              <p:spPr>
                <a:xfrm>
                  <a:off x="3386980" y="4612486"/>
                  <a:ext cx="568135"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IS</a:t>
                  </a:r>
                  <a:r>
                    <a:rPr lang="pt-BR" sz="12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227" name="Google Shape;227;p21"/>
                <p:cNvSpPr txBox="1"/>
                <p:nvPr/>
              </p:nvSpPr>
              <p:spPr>
                <a:xfrm>
                  <a:off x="3793690" y="4200519"/>
                  <a:ext cx="568135"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IS</a:t>
                  </a:r>
                  <a:r>
                    <a:rPr lang="pt-BR" sz="12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cxnSp>
              <p:nvCxnSpPr>
                <p:cNvPr id="228" name="Google Shape;228;p21"/>
                <p:cNvCxnSpPr/>
                <p:nvPr/>
              </p:nvCxnSpPr>
              <p:spPr>
                <a:xfrm>
                  <a:off x="1619672" y="4113076"/>
                  <a:ext cx="1767310" cy="0"/>
                </a:xfrm>
                <a:prstGeom prst="straightConnector1">
                  <a:avLst/>
                </a:prstGeom>
                <a:noFill/>
                <a:ln cap="flat" cmpd="sng" w="9525">
                  <a:solidFill>
                    <a:schemeClr val="accent1"/>
                  </a:solidFill>
                  <a:prstDash val="dash"/>
                  <a:round/>
                  <a:headEnd len="sm" w="sm" type="none"/>
                  <a:tailEnd len="sm" w="sm" type="none"/>
                </a:ln>
              </p:spPr>
            </p:cxnSp>
            <p:cxnSp>
              <p:nvCxnSpPr>
                <p:cNvPr id="229" name="Google Shape;229;p21"/>
                <p:cNvCxnSpPr/>
                <p:nvPr/>
              </p:nvCxnSpPr>
              <p:spPr>
                <a:xfrm>
                  <a:off x="2582686" y="4113076"/>
                  <a:ext cx="0" cy="868742"/>
                </a:xfrm>
                <a:prstGeom prst="straightConnector1">
                  <a:avLst/>
                </a:prstGeom>
                <a:noFill/>
                <a:ln cap="flat" cmpd="sng" w="9525">
                  <a:solidFill>
                    <a:schemeClr val="accent1"/>
                  </a:solidFill>
                  <a:prstDash val="dash"/>
                  <a:round/>
                  <a:headEnd len="sm" w="sm" type="none"/>
                  <a:tailEnd len="sm" w="sm" type="none"/>
                </a:ln>
              </p:spPr>
            </p:cxnSp>
            <p:cxnSp>
              <p:nvCxnSpPr>
                <p:cNvPr id="230" name="Google Shape;230;p21"/>
                <p:cNvCxnSpPr/>
                <p:nvPr/>
              </p:nvCxnSpPr>
              <p:spPr>
                <a:xfrm flipH="1">
                  <a:off x="3386982" y="4088523"/>
                  <a:ext cx="13657" cy="924653"/>
                </a:xfrm>
                <a:prstGeom prst="straightConnector1">
                  <a:avLst/>
                </a:prstGeom>
                <a:noFill/>
                <a:ln cap="flat" cmpd="sng" w="9525">
                  <a:solidFill>
                    <a:schemeClr val="accent1"/>
                  </a:solidFill>
                  <a:prstDash val="dash"/>
                  <a:round/>
                  <a:headEnd len="sm" w="sm" type="none"/>
                  <a:tailEnd len="sm" w="sm" type="none"/>
                </a:ln>
              </p:spPr>
            </p:cxnSp>
            <p:sp>
              <p:nvSpPr>
                <p:cNvPr id="231" name="Google Shape;231;p21"/>
                <p:cNvSpPr txBox="1"/>
                <p:nvPr/>
              </p:nvSpPr>
              <p:spPr>
                <a:xfrm>
                  <a:off x="2451671" y="5013176"/>
                  <a:ext cx="471875"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Y</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sp>
              <p:nvSpPr>
                <p:cNvPr id="232" name="Google Shape;232;p21"/>
                <p:cNvSpPr txBox="1"/>
                <p:nvPr/>
              </p:nvSpPr>
              <p:spPr>
                <a:xfrm>
                  <a:off x="3226521" y="5013176"/>
                  <a:ext cx="471875" cy="382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Y</a:t>
                  </a:r>
                  <a:r>
                    <a:rPr lang="pt-BR" sz="1100">
                      <a:solidFill>
                        <a:schemeClr val="dk1"/>
                      </a:solidFill>
                      <a:latin typeface="Libre Franklin"/>
                      <a:ea typeface="Libre Franklin"/>
                      <a:cs typeface="Libre Franklin"/>
                      <a:sym typeface="Libre Franklin"/>
                    </a:rPr>
                    <a:t>1</a:t>
                  </a:r>
                  <a:endParaRPr sz="1800">
                    <a:solidFill>
                      <a:schemeClr val="dk1"/>
                    </a:solidFill>
                    <a:latin typeface="Libre Franklin"/>
                    <a:ea typeface="Libre Franklin"/>
                    <a:cs typeface="Libre Franklin"/>
                    <a:sym typeface="Libre Franklin"/>
                  </a:endParaRPr>
                </a:p>
              </p:txBody>
            </p:sp>
          </p:grpSp>
          <p:sp>
            <p:nvSpPr>
              <p:cNvPr id="233" name="Google Shape;233;p21"/>
              <p:cNvSpPr txBox="1"/>
              <p:nvPr/>
            </p:nvSpPr>
            <p:spPr>
              <a:xfrm>
                <a:off x="5694934" y="3750309"/>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Libre Franklin"/>
                    <a:ea typeface="Libre Franklin"/>
                    <a:cs typeface="Libre Franklin"/>
                    <a:sym typeface="Libre Franklin"/>
                  </a:rPr>
                  <a:t>r</a:t>
                </a:r>
                <a:r>
                  <a:rPr lang="pt-BR" sz="1100">
                    <a:solidFill>
                      <a:schemeClr val="dk1"/>
                    </a:solidFill>
                    <a:latin typeface="Libre Franklin"/>
                    <a:ea typeface="Libre Franklin"/>
                    <a:cs typeface="Libre Franklin"/>
                    <a:sym typeface="Libre Franklin"/>
                  </a:rPr>
                  <a:t>0</a:t>
                </a:r>
                <a:endParaRPr sz="1800">
                  <a:solidFill>
                    <a:schemeClr val="dk1"/>
                  </a:solidFill>
                  <a:latin typeface="Libre Franklin"/>
                  <a:ea typeface="Libre Franklin"/>
                  <a:cs typeface="Libre Franklin"/>
                  <a:sym typeface="Libre Franklin"/>
                </a:endParaRPr>
              </a:p>
            </p:txBody>
          </p:sp>
        </p:grpSp>
      </p:grpSp>
      <p:sp>
        <p:nvSpPr>
          <p:cNvPr id="234" name="Google Shape;234;p21"/>
          <p:cNvSpPr txBox="1"/>
          <p:nvPr/>
        </p:nvSpPr>
        <p:spPr>
          <a:xfrm>
            <a:off x="1962399" y="5013176"/>
            <a:ext cx="8306046" cy="1785104"/>
          </a:xfrm>
          <a:prstGeom prst="rect">
            <a:avLst/>
          </a:prstGeom>
          <a:blipFill rotWithShape="1">
            <a:blip r:embed="rId3">
              <a:alphaModFix/>
            </a:blip>
            <a:stretch>
              <a:fillRect b="0" l="-952" r="0" t="-204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latin typeface="Libre Franklin"/>
                <a:ea typeface="Libre Franklin"/>
                <a:cs typeface="Libre Franklin"/>
                <a:sym typeface="Libre Franklin"/>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