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Libre Franklin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36858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4296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848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58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7504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90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026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321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62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4205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509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40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7963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07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Google Shape;25;p3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6" name="Google Shape;26;p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1332689" y="1750574"/>
            <a:ext cx="9601200" cy="23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pt-BR" b="1"/>
              <a:t>MACROECONOMIA: </a:t>
            </a:r>
            <a:br>
              <a:rPr lang="pt-BR" b="1"/>
            </a:br>
            <a:r>
              <a:rPr lang="pt-BR" b="1"/>
              <a:t/>
            </a:r>
            <a:br>
              <a:rPr lang="pt-BR" b="1"/>
            </a:br>
            <a:r>
              <a:rPr lang="pt-BR" b="1"/>
              <a:t>MODELO IS-LM COM PREÇOS FLEXÍVEIS</a:t>
            </a:r>
            <a:br>
              <a:rPr lang="pt-BR" b="1"/>
            </a:br>
            <a:r>
              <a:rPr lang="pt-BR" b="1"/>
              <a:t/>
            </a:r>
            <a:br>
              <a:rPr lang="pt-BR" b="1"/>
            </a:br>
            <a:r>
              <a:rPr lang="pt-BR" b="1"/>
              <a:t/>
            </a:r>
            <a:br>
              <a:rPr lang="pt-BR" b="1"/>
            </a:b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>
            <a:spLocks noGrp="1"/>
          </p:cNvSpPr>
          <p:nvPr>
            <p:ph type="title"/>
          </p:nvPr>
        </p:nvSpPr>
        <p:spPr>
          <a:xfrm>
            <a:off x="894945" y="427976"/>
            <a:ext cx="10291864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/>
              <a:t>Um modelo com salários e preços flexíveis</a:t>
            </a:r>
            <a:endParaRPr/>
          </a:p>
        </p:txBody>
      </p:sp>
      <p:grpSp>
        <p:nvGrpSpPr>
          <p:cNvPr id="302" name="Google Shape;302;p22"/>
          <p:cNvGrpSpPr/>
          <p:nvPr/>
        </p:nvGrpSpPr>
        <p:grpSpPr>
          <a:xfrm>
            <a:off x="1274323" y="2142237"/>
            <a:ext cx="3941379" cy="2882573"/>
            <a:chOff x="1505792" y="1475259"/>
            <a:chExt cx="3941379" cy="2882573"/>
          </a:xfrm>
        </p:grpSpPr>
        <p:grpSp>
          <p:nvGrpSpPr>
            <p:cNvPr id="303" name="Google Shape;303;p22"/>
            <p:cNvGrpSpPr/>
            <p:nvPr/>
          </p:nvGrpSpPr>
          <p:grpSpPr>
            <a:xfrm>
              <a:off x="1505792" y="1475259"/>
              <a:ext cx="3649472" cy="2867665"/>
              <a:chOff x="1000183" y="152297"/>
              <a:chExt cx="3136468" cy="2867665"/>
            </a:xfrm>
          </p:grpSpPr>
          <p:cxnSp>
            <p:nvCxnSpPr>
              <p:cNvPr id="304" name="Google Shape;304;p22"/>
              <p:cNvCxnSpPr/>
              <p:nvPr/>
            </p:nvCxnSpPr>
            <p:spPr>
              <a:xfrm rot="10800000">
                <a:off x="1276716" y="408403"/>
                <a:ext cx="19455" cy="24027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05" name="Google Shape;305;p22"/>
              <p:cNvCxnSpPr/>
              <p:nvPr/>
            </p:nvCxnSpPr>
            <p:spPr>
              <a:xfrm rot="10800000" flipH="1">
                <a:off x="1296171" y="2781952"/>
                <a:ext cx="2723745" cy="3891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06" name="Google Shape;306;p22"/>
              <p:cNvCxnSpPr/>
              <p:nvPr/>
            </p:nvCxnSpPr>
            <p:spPr>
              <a:xfrm rot="10800000" flipH="1">
                <a:off x="1375701" y="356736"/>
                <a:ext cx="2169268" cy="19455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7" name="Google Shape;307;p22"/>
              <p:cNvCxnSpPr/>
              <p:nvPr/>
            </p:nvCxnSpPr>
            <p:spPr>
              <a:xfrm>
                <a:off x="1422630" y="1283893"/>
                <a:ext cx="1322962" cy="12645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08" name="Google Shape;308;p22"/>
              <p:cNvSpPr txBox="1"/>
              <p:nvPr/>
            </p:nvSpPr>
            <p:spPr>
              <a:xfrm>
                <a:off x="2596145" y="2516276"/>
                <a:ext cx="51969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Nd(P’)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cxnSp>
            <p:nvCxnSpPr>
              <p:cNvPr id="309" name="Google Shape;309;p22"/>
              <p:cNvCxnSpPr/>
              <p:nvPr/>
            </p:nvCxnSpPr>
            <p:spPr>
              <a:xfrm rot="10800000" flipH="1">
                <a:off x="1296171" y="1744424"/>
                <a:ext cx="2840480" cy="548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310" name="Google Shape;310;p22"/>
              <p:cNvSpPr txBox="1"/>
              <p:nvPr/>
            </p:nvSpPr>
            <p:spPr>
              <a:xfrm>
                <a:off x="3452817" y="152297"/>
                <a:ext cx="591829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NS (Pe)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11" name="Google Shape;311;p22"/>
              <p:cNvSpPr txBox="1"/>
              <p:nvPr/>
            </p:nvSpPr>
            <p:spPr>
              <a:xfrm>
                <a:off x="1000183" y="1669970"/>
                <a:ext cx="27581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>
                    <a:solidFill>
                      <a:srgbClr val="C00000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W’</a:t>
                </a:r>
                <a:endParaRPr sz="100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12" name="Google Shape;312;p22"/>
              <p:cNvSpPr txBox="1"/>
              <p:nvPr/>
            </p:nvSpPr>
            <p:spPr>
              <a:xfrm>
                <a:off x="1825124" y="2773741"/>
                <a:ext cx="30168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N’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cxnSp>
          <p:nvCxnSpPr>
            <p:cNvPr id="313" name="Google Shape;313;p22"/>
            <p:cNvCxnSpPr/>
            <p:nvPr/>
          </p:nvCxnSpPr>
          <p:spPr>
            <a:xfrm>
              <a:off x="2511940" y="2135223"/>
              <a:ext cx="1847643" cy="1509462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4" name="Google Shape;314;p22"/>
            <p:cNvSpPr txBox="1"/>
            <p:nvPr/>
          </p:nvSpPr>
          <p:spPr>
            <a:xfrm>
              <a:off x="4311603" y="3545575"/>
              <a:ext cx="55175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Nd(P’’)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15" name="Google Shape;315;p22"/>
            <p:cNvSpPr txBox="1"/>
            <p:nvPr/>
          </p:nvSpPr>
          <p:spPr>
            <a:xfrm>
              <a:off x="1523049" y="2582055"/>
              <a:ext cx="35298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0070C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W’’</a:t>
              </a:r>
              <a:endParaRPr sz="1000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316" name="Google Shape;316;p22"/>
            <p:cNvCxnSpPr/>
            <p:nvPr/>
          </p:nvCxnSpPr>
          <p:spPr>
            <a:xfrm rot="10800000" flipH="1">
              <a:off x="1850193" y="2679493"/>
              <a:ext cx="1354576" cy="175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p22"/>
            <p:cNvCxnSpPr/>
            <p:nvPr/>
          </p:nvCxnSpPr>
          <p:spPr>
            <a:xfrm>
              <a:off x="3165858" y="2708676"/>
              <a:ext cx="0" cy="142542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8" name="Google Shape;318;p22"/>
            <p:cNvCxnSpPr/>
            <p:nvPr/>
          </p:nvCxnSpPr>
          <p:spPr>
            <a:xfrm flipH="1">
              <a:off x="2607013" y="3133450"/>
              <a:ext cx="1126" cy="100080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319" name="Google Shape;319;p22"/>
            <p:cNvSpPr txBox="1"/>
            <p:nvPr/>
          </p:nvSpPr>
          <p:spPr>
            <a:xfrm>
              <a:off x="3011762" y="4111611"/>
              <a:ext cx="33374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rgbClr val="0070C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N’’</a:t>
              </a:r>
              <a:endParaRPr sz="10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320" name="Google Shape;320;p22"/>
            <p:cNvCxnSpPr/>
            <p:nvPr/>
          </p:nvCxnSpPr>
          <p:spPr>
            <a:xfrm flipH="1">
              <a:off x="3671430" y="3079950"/>
              <a:ext cx="1126" cy="100080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321" name="Google Shape;321;p22"/>
            <p:cNvSpPr txBox="1"/>
            <p:nvPr/>
          </p:nvSpPr>
          <p:spPr>
            <a:xfrm>
              <a:off x="3516849" y="4058428"/>
              <a:ext cx="33374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N’’</a:t>
              </a:r>
              <a:endParaRPr sz="10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322" name="Google Shape;322;p22"/>
            <p:cNvCxnSpPr/>
            <p:nvPr/>
          </p:nvCxnSpPr>
          <p:spPr>
            <a:xfrm>
              <a:off x="3167075" y="1693261"/>
              <a:ext cx="1847643" cy="1509462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3" name="Google Shape;323;p22"/>
            <p:cNvSpPr txBox="1"/>
            <p:nvPr/>
          </p:nvSpPr>
          <p:spPr>
            <a:xfrm>
              <a:off x="4863357" y="3161612"/>
              <a:ext cx="5838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Nd(P’’’)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324" name="Google Shape;324;p22"/>
            <p:cNvCxnSpPr/>
            <p:nvPr/>
          </p:nvCxnSpPr>
          <p:spPr>
            <a:xfrm flipH="1">
              <a:off x="4851691" y="3104109"/>
              <a:ext cx="1126" cy="100080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325" name="Google Shape;325;p22"/>
            <p:cNvSpPr txBox="1"/>
            <p:nvPr/>
          </p:nvSpPr>
          <p:spPr>
            <a:xfrm>
              <a:off x="4719060" y="4078364"/>
              <a:ext cx="36580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N’’’</a:t>
              </a:r>
              <a:endParaRPr sz="10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326" name="Google Shape;326;p22"/>
            <p:cNvCxnSpPr/>
            <p:nvPr/>
          </p:nvCxnSpPr>
          <p:spPr>
            <a:xfrm>
              <a:off x="1819314" y="2184684"/>
              <a:ext cx="2083479" cy="14964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327" name="Google Shape;327;p22"/>
            <p:cNvSpPr txBox="1"/>
            <p:nvPr/>
          </p:nvSpPr>
          <p:spPr>
            <a:xfrm>
              <a:off x="1505792" y="2053413"/>
              <a:ext cx="3850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0070C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W’’’</a:t>
              </a:r>
              <a:endParaRPr sz="1000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328" name="Google Shape;328;p22"/>
            <p:cNvCxnSpPr/>
            <p:nvPr/>
          </p:nvCxnSpPr>
          <p:spPr>
            <a:xfrm flipH="1">
              <a:off x="3784060" y="2243264"/>
              <a:ext cx="1125" cy="189099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329" name="Google Shape;329;p22"/>
            <p:cNvSpPr txBox="1"/>
            <p:nvPr/>
          </p:nvSpPr>
          <p:spPr>
            <a:xfrm>
              <a:off x="3679534" y="4085459"/>
              <a:ext cx="36580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rgbClr val="0070C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N’’’</a:t>
              </a:r>
              <a:endParaRPr sz="10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30" name="Google Shape;330;p22"/>
          <p:cNvSpPr txBox="1"/>
          <p:nvPr/>
        </p:nvSpPr>
        <p:spPr>
          <a:xfrm>
            <a:off x="5833059" y="1258655"/>
            <a:ext cx="5601128" cy="58895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52" t="-309" r="-5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3"/>
          <p:cNvGrpSpPr/>
          <p:nvPr/>
        </p:nvGrpSpPr>
        <p:grpSpPr>
          <a:xfrm>
            <a:off x="933920" y="243192"/>
            <a:ext cx="6541594" cy="6231554"/>
            <a:chOff x="6614873" y="0"/>
            <a:chExt cx="6541594" cy="6231554"/>
          </a:xfrm>
        </p:grpSpPr>
        <p:sp>
          <p:nvSpPr>
            <p:cNvPr id="336" name="Google Shape;336;p23"/>
            <p:cNvSpPr/>
            <p:nvPr/>
          </p:nvSpPr>
          <p:spPr>
            <a:xfrm flipH="1">
              <a:off x="7129297" y="814300"/>
              <a:ext cx="6027170" cy="4115875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337" name="Google Shape;337;p23"/>
            <p:cNvGrpSpPr/>
            <p:nvPr/>
          </p:nvGrpSpPr>
          <p:grpSpPr>
            <a:xfrm>
              <a:off x="6614873" y="0"/>
              <a:ext cx="4633089" cy="6231554"/>
              <a:chOff x="6605145" y="77901"/>
              <a:chExt cx="4633089" cy="6231554"/>
            </a:xfrm>
          </p:grpSpPr>
          <p:cxnSp>
            <p:nvCxnSpPr>
              <p:cNvPr id="338" name="Google Shape;338;p23"/>
              <p:cNvCxnSpPr/>
              <p:nvPr/>
            </p:nvCxnSpPr>
            <p:spPr>
              <a:xfrm rot="10800000">
                <a:off x="7095807" y="77901"/>
                <a:ext cx="19455" cy="290849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39" name="Google Shape;339;p23"/>
              <p:cNvCxnSpPr/>
              <p:nvPr/>
            </p:nvCxnSpPr>
            <p:spPr>
              <a:xfrm>
                <a:off x="7120126" y="2986391"/>
                <a:ext cx="4118108" cy="654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40" name="Google Shape;340;p23"/>
              <p:cNvSpPr txBox="1"/>
              <p:nvPr/>
            </p:nvSpPr>
            <p:spPr>
              <a:xfrm>
                <a:off x="7724929" y="2944450"/>
                <a:ext cx="30168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N’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cxnSp>
            <p:nvCxnSpPr>
              <p:cNvPr id="341" name="Google Shape;341;p23"/>
              <p:cNvCxnSpPr/>
              <p:nvPr/>
            </p:nvCxnSpPr>
            <p:spPr>
              <a:xfrm rot="10800000">
                <a:off x="7042826" y="1284051"/>
                <a:ext cx="1250048" cy="51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342" name="Google Shape;342;p23"/>
              <p:cNvSpPr txBox="1"/>
              <p:nvPr/>
            </p:nvSpPr>
            <p:spPr>
              <a:xfrm>
                <a:off x="6873915" y="1573415"/>
                <a:ext cx="28245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Y’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43" name="Google Shape;343;p23"/>
              <p:cNvSpPr txBox="1"/>
              <p:nvPr/>
            </p:nvSpPr>
            <p:spPr>
              <a:xfrm>
                <a:off x="9152882" y="982653"/>
                <a:ext cx="40588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FDP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44" name="Google Shape;344;p23"/>
              <p:cNvSpPr txBox="1"/>
              <p:nvPr/>
            </p:nvSpPr>
            <p:spPr>
              <a:xfrm>
                <a:off x="6859530" y="1188496"/>
                <a:ext cx="31451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rgbClr val="0070C0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Y’’</a:t>
                </a:r>
                <a:endParaRPr sz="1000" b="1">
                  <a:solidFill>
                    <a:srgbClr val="0070C0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grpSp>
            <p:nvGrpSpPr>
              <p:cNvPr id="345" name="Google Shape;345;p23"/>
              <p:cNvGrpSpPr/>
              <p:nvPr/>
            </p:nvGrpSpPr>
            <p:grpSpPr>
              <a:xfrm>
                <a:off x="6728519" y="862579"/>
                <a:ext cx="3941379" cy="5446876"/>
                <a:chOff x="1505792" y="-1089044"/>
                <a:chExt cx="3941379" cy="5446876"/>
              </a:xfrm>
            </p:grpSpPr>
            <p:grpSp>
              <p:nvGrpSpPr>
                <p:cNvPr id="346" name="Google Shape;346;p23"/>
                <p:cNvGrpSpPr/>
                <p:nvPr/>
              </p:nvGrpSpPr>
              <p:grpSpPr>
                <a:xfrm>
                  <a:off x="1505792" y="1475259"/>
                  <a:ext cx="3649472" cy="2867665"/>
                  <a:chOff x="1000183" y="152297"/>
                  <a:chExt cx="3136468" cy="2867665"/>
                </a:xfrm>
              </p:grpSpPr>
              <p:cxnSp>
                <p:nvCxnSpPr>
                  <p:cNvPr id="347" name="Google Shape;347;p23"/>
                  <p:cNvCxnSpPr/>
                  <p:nvPr/>
                </p:nvCxnSpPr>
                <p:spPr>
                  <a:xfrm rot="10800000">
                    <a:off x="1276716" y="408403"/>
                    <a:ext cx="19455" cy="2402732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348" name="Google Shape;348;p23"/>
                  <p:cNvCxnSpPr/>
                  <p:nvPr/>
                </p:nvCxnSpPr>
                <p:spPr>
                  <a:xfrm rot="10800000" flipH="1">
                    <a:off x="1296171" y="2781952"/>
                    <a:ext cx="2723745" cy="38911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349" name="Google Shape;349;p23"/>
                  <p:cNvCxnSpPr/>
                  <p:nvPr/>
                </p:nvCxnSpPr>
                <p:spPr>
                  <a:xfrm rot="10800000" flipH="1">
                    <a:off x="1375701" y="356736"/>
                    <a:ext cx="2169268" cy="1945532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50" name="Google Shape;350;p23"/>
                  <p:cNvCxnSpPr/>
                  <p:nvPr/>
                </p:nvCxnSpPr>
                <p:spPr>
                  <a:xfrm>
                    <a:off x="1422630" y="1283893"/>
                    <a:ext cx="1322962" cy="1264596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351" name="Google Shape;351;p23"/>
                  <p:cNvSpPr txBox="1"/>
                  <p:nvPr/>
                </p:nvSpPr>
                <p:spPr>
                  <a:xfrm>
                    <a:off x="2596145" y="2516276"/>
                    <a:ext cx="51969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000" b="1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rPr>
                      <a:t>Nd(P’)</a:t>
                    </a:r>
                    <a:endParaRPr sz="1000" b="1">
                      <a:solidFill>
                        <a:schemeClr val="dk1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endParaRPr>
                  </a:p>
                </p:txBody>
              </p:sp>
              <p:cxnSp>
                <p:nvCxnSpPr>
                  <p:cNvPr id="352" name="Google Shape;352;p23"/>
                  <p:cNvCxnSpPr/>
                  <p:nvPr/>
                </p:nvCxnSpPr>
                <p:spPr>
                  <a:xfrm rot="10800000" flipH="1">
                    <a:off x="1296171" y="1744424"/>
                    <a:ext cx="2840480" cy="54877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dash"/>
                    <a:round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353" name="Google Shape;353;p23"/>
                  <p:cNvSpPr txBox="1"/>
                  <p:nvPr/>
                </p:nvSpPr>
                <p:spPr>
                  <a:xfrm>
                    <a:off x="3452817" y="152297"/>
                    <a:ext cx="591829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000" b="1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rPr>
                      <a:t>NS (Pe)</a:t>
                    </a:r>
                    <a:endParaRPr sz="1000" b="1">
                      <a:solidFill>
                        <a:schemeClr val="dk1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endParaRPr>
                  </a:p>
                </p:txBody>
              </p:sp>
              <p:sp>
                <p:nvSpPr>
                  <p:cNvPr id="354" name="Google Shape;354;p23"/>
                  <p:cNvSpPr txBox="1"/>
                  <p:nvPr/>
                </p:nvSpPr>
                <p:spPr>
                  <a:xfrm>
                    <a:off x="1000183" y="1669970"/>
                    <a:ext cx="27581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000">
                        <a:solidFill>
                          <a:srgbClr val="C00000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rPr>
                      <a:t>W’</a:t>
                    </a:r>
                    <a:endParaRPr sz="1000">
                      <a:solidFill>
                        <a:srgbClr val="C00000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endParaRPr>
                  </a:p>
                </p:txBody>
              </p:sp>
              <p:sp>
                <p:nvSpPr>
                  <p:cNvPr id="355" name="Google Shape;355;p23"/>
                  <p:cNvSpPr txBox="1"/>
                  <p:nvPr/>
                </p:nvSpPr>
                <p:spPr>
                  <a:xfrm>
                    <a:off x="1825124" y="2773741"/>
                    <a:ext cx="301686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000" b="1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rPr>
                      <a:t>N’</a:t>
                    </a:r>
                    <a:endParaRPr sz="1000" b="1">
                      <a:solidFill>
                        <a:schemeClr val="dk1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endParaRPr>
                  </a:p>
                </p:txBody>
              </p:sp>
            </p:grpSp>
            <p:cxnSp>
              <p:nvCxnSpPr>
                <p:cNvPr id="356" name="Google Shape;356;p23"/>
                <p:cNvCxnSpPr/>
                <p:nvPr/>
              </p:nvCxnSpPr>
              <p:spPr>
                <a:xfrm>
                  <a:off x="2511940" y="2135223"/>
                  <a:ext cx="1847643" cy="15094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57" name="Google Shape;357;p23"/>
                <p:cNvSpPr txBox="1"/>
                <p:nvPr/>
              </p:nvSpPr>
              <p:spPr>
                <a:xfrm>
                  <a:off x="4311603" y="3545575"/>
                  <a:ext cx="55175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000" b="1">
                      <a:solidFill>
                        <a:schemeClr val="dk1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rPr>
                    <a:t>Nd(P’’)</a:t>
                  </a:r>
                  <a:endParaRPr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sp>
              <p:nvSpPr>
                <p:cNvPr id="358" name="Google Shape;358;p23"/>
                <p:cNvSpPr txBox="1"/>
                <p:nvPr/>
              </p:nvSpPr>
              <p:spPr>
                <a:xfrm>
                  <a:off x="1523049" y="2582055"/>
                  <a:ext cx="35298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000">
                      <a:solidFill>
                        <a:srgbClr val="0070C0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rPr>
                    <a:t>W’’</a:t>
                  </a:r>
                  <a:endParaRPr sz="1000">
                    <a:solidFill>
                      <a:srgbClr val="0070C0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cxnSp>
              <p:nvCxnSpPr>
                <p:cNvPr id="359" name="Google Shape;359;p23"/>
                <p:cNvCxnSpPr/>
                <p:nvPr/>
              </p:nvCxnSpPr>
              <p:spPr>
                <a:xfrm rot="10800000" flipH="1">
                  <a:off x="1850193" y="2679493"/>
                  <a:ext cx="1354576" cy="175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60" name="Google Shape;360;p23"/>
                <p:cNvCxnSpPr/>
                <p:nvPr/>
              </p:nvCxnSpPr>
              <p:spPr>
                <a:xfrm flipH="1">
                  <a:off x="3165858" y="-722749"/>
                  <a:ext cx="1217" cy="485684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61" name="Google Shape;361;p23"/>
                <p:cNvCxnSpPr/>
                <p:nvPr/>
              </p:nvCxnSpPr>
              <p:spPr>
                <a:xfrm flipH="1">
                  <a:off x="2607013" y="-395903"/>
                  <a:ext cx="4205" cy="453015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62" name="Google Shape;362;p23"/>
                <p:cNvSpPr txBox="1"/>
                <p:nvPr/>
              </p:nvSpPr>
              <p:spPr>
                <a:xfrm>
                  <a:off x="3011762" y="4111611"/>
                  <a:ext cx="333746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000" b="1">
                      <a:solidFill>
                        <a:srgbClr val="0070C0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rPr>
                    <a:t>N’’</a:t>
                  </a:r>
                  <a:endParaRPr sz="1000" b="1">
                    <a:solidFill>
                      <a:srgbClr val="0070C0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cxnSp>
              <p:nvCxnSpPr>
                <p:cNvPr id="363" name="Google Shape;363;p23"/>
                <p:cNvCxnSpPr/>
                <p:nvPr/>
              </p:nvCxnSpPr>
              <p:spPr>
                <a:xfrm flipH="1">
                  <a:off x="3671431" y="-968970"/>
                  <a:ext cx="26939" cy="50497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64" name="Google Shape;364;p23"/>
                <p:cNvSpPr txBox="1"/>
                <p:nvPr/>
              </p:nvSpPr>
              <p:spPr>
                <a:xfrm>
                  <a:off x="3516849" y="4058428"/>
                  <a:ext cx="333746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000" b="1">
                      <a:solidFill>
                        <a:srgbClr val="C00000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rPr>
                    <a:t>N’’</a:t>
                  </a:r>
                  <a:endParaRPr sz="1000" b="1">
                    <a:solidFill>
                      <a:srgbClr val="C00000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cxnSp>
              <p:nvCxnSpPr>
                <p:cNvPr id="365" name="Google Shape;365;p23"/>
                <p:cNvCxnSpPr/>
                <p:nvPr/>
              </p:nvCxnSpPr>
              <p:spPr>
                <a:xfrm>
                  <a:off x="3167075" y="1693261"/>
                  <a:ext cx="1847643" cy="15094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66" name="Google Shape;366;p23"/>
                <p:cNvSpPr txBox="1"/>
                <p:nvPr/>
              </p:nvSpPr>
              <p:spPr>
                <a:xfrm>
                  <a:off x="4863357" y="3161612"/>
                  <a:ext cx="58381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000" b="1">
                      <a:solidFill>
                        <a:schemeClr val="dk1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rPr>
                    <a:t>Nd(P’’’)</a:t>
                  </a:r>
                  <a:endParaRPr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cxnSp>
              <p:nvCxnSpPr>
                <p:cNvPr id="367" name="Google Shape;367;p23"/>
                <p:cNvCxnSpPr/>
                <p:nvPr/>
              </p:nvCxnSpPr>
              <p:spPr>
                <a:xfrm flipH="1">
                  <a:off x="4851691" y="-1089044"/>
                  <a:ext cx="10495" cy="519395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68" name="Google Shape;368;p23"/>
                <p:cNvSpPr txBox="1"/>
                <p:nvPr/>
              </p:nvSpPr>
              <p:spPr>
                <a:xfrm>
                  <a:off x="4719060" y="4078364"/>
                  <a:ext cx="365806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000" b="1">
                      <a:solidFill>
                        <a:srgbClr val="C00000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rPr>
                    <a:t>N’’’</a:t>
                  </a:r>
                  <a:endParaRPr sz="1000" b="1">
                    <a:solidFill>
                      <a:srgbClr val="C00000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cxnSp>
              <p:nvCxnSpPr>
                <p:cNvPr id="369" name="Google Shape;369;p23"/>
                <p:cNvCxnSpPr/>
                <p:nvPr/>
              </p:nvCxnSpPr>
              <p:spPr>
                <a:xfrm>
                  <a:off x="1819314" y="2184684"/>
                  <a:ext cx="2083479" cy="1496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70" name="Google Shape;370;p23"/>
                <p:cNvSpPr txBox="1"/>
                <p:nvPr/>
              </p:nvSpPr>
              <p:spPr>
                <a:xfrm>
                  <a:off x="1505792" y="2053413"/>
                  <a:ext cx="38504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000">
                      <a:solidFill>
                        <a:srgbClr val="0070C0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rPr>
                    <a:t>W’’’</a:t>
                  </a:r>
                  <a:endParaRPr sz="1000">
                    <a:solidFill>
                      <a:srgbClr val="0070C0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cxnSp>
              <p:nvCxnSpPr>
                <p:cNvPr id="371" name="Google Shape;371;p23"/>
                <p:cNvCxnSpPr/>
                <p:nvPr/>
              </p:nvCxnSpPr>
              <p:spPr>
                <a:xfrm flipH="1">
                  <a:off x="3784061" y="-972414"/>
                  <a:ext cx="53555" cy="51066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72" name="Google Shape;372;p23"/>
                <p:cNvSpPr txBox="1"/>
                <p:nvPr/>
              </p:nvSpPr>
              <p:spPr>
                <a:xfrm>
                  <a:off x="3679534" y="4085459"/>
                  <a:ext cx="365806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000" b="1">
                      <a:solidFill>
                        <a:srgbClr val="0070C0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rPr>
                    <a:t>N’’’</a:t>
                  </a:r>
                  <a:endParaRPr sz="1000" b="1">
                    <a:solidFill>
                      <a:srgbClr val="0070C0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</p:grpSp>
          <p:sp>
            <p:nvSpPr>
              <p:cNvPr id="373" name="Google Shape;373;p23"/>
              <p:cNvSpPr txBox="1"/>
              <p:nvPr/>
            </p:nvSpPr>
            <p:spPr>
              <a:xfrm>
                <a:off x="8260623" y="3025576"/>
                <a:ext cx="33374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rgbClr val="0070C0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N’’</a:t>
                </a:r>
                <a:endParaRPr sz="1000" b="1">
                  <a:solidFill>
                    <a:srgbClr val="0070C0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74" name="Google Shape;374;p23"/>
              <p:cNvSpPr txBox="1"/>
              <p:nvPr/>
            </p:nvSpPr>
            <p:spPr>
              <a:xfrm>
                <a:off x="8765710" y="2972393"/>
                <a:ext cx="33374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rgbClr val="C00000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N’’</a:t>
                </a:r>
                <a:endParaRPr sz="1000" b="1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75" name="Google Shape;375;p23"/>
              <p:cNvSpPr txBox="1"/>
              <p:nvPr/>
            </p:nvSpPr>
            <p:spPr>
              <a:xfrm>
                <a:off x="9967921" y="2992329"/>
                <a:ext cx="36580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rgbClr val="C00000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N’’’</a:t>
                </a:r>
                <a:endParaRPr sz="1000" b="1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76" name="Google Shape;376;p23"/>
              <p:cNvSpPr txBox="1"/>
              <p:nvPr/>
            </p:nvSpPr>
            <p:spPr>
              <a:xfrm>
                <a:off x="8928395" y="2999424"/>
                <a:ext cx="36580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rgbClr val="0070C0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N’’’</a:t>
                </a:r>
                <a:endParaRPr sz="1000" b="1">
                  <a:solidFill>
                    <a:srgbClr val="0070C0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cxnSp>
            <p:nvCxnSpPr>
              <p:cNvPr id="377" name="Google Shape;377;p23"/>
              <p:cNvCxnSpPr/>
              <p:nvPr/>
            </p:nvCxnSpPr>
            <p:spPr>
              <a:xfrm rot="10800000">
                <a:off x="7105534" y="1040307"/>
                <a:ext cx="1824205" cy="305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378" name="Google Shape;378;p23"/>
              <p:cNvSpPr txBox="1"/>
              <p:nvPr/>
            </p:nvSpPr>
            <p:spPr>
              <a:xfrm>
                <a:off x="6841855" y="932471"/>
                <a:ext cx="31451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rgbClr val="C00000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Y’’</a:t>
                </a:r>
                <a:endParaRPr sz="1000" b="1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cxnSp>
            <p:nvCxnSpPr>
              <p:cNvPr id="379" name="Google Shape;379;p23"/>
              <p:cNvCxnSpPr/>
              <p:nvPr/>
            </p:nvCxnSpPr>
            <p:spPr>
              <a:xfrm rot="10800000">
                <a:off x="7081771" y="823822"/>
                <a:ext cx="2915496" cy="683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0" name="Google Shape;380;p23"/>
              <p:cNvCxnSpPr/>
              <p:nvPr/>
            </p:nvCxnSpPr>
            <p:spPr>
              <a:xfrm rot="10800000">
                <a:off x="6814738" y="992348"/>
                <a:ext cx="2268344" cy="3662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381" name="Google Shape;381;p23"/>
              <p:cNvSpPr txBox="1"/>
              <p:nvPr/>
            </p:nvSpPr>
            <p:spPr>
              <a:xfrm>
                <a:off x="6605145" y="869237"/>
                <a:ext cx="3465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rgbClr val="0070C0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Y’’’</a:t>
                </a:r>
                <a:endParaRPr sz="1000" b="1">
                  <a:solidFill>
                    <a:srgbClr val="0070C0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82" name="Google Shape;382;p23"/>
              <p:cNvSpPr txBox="1"/>
              <p:nvPr/>
            </p:nvSpPr>
            <p:spPr>
              <a:xfrm>
                <a:off x="6825825" y="679680"/>
                <a:ext cx="3465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rgbClr val="C00000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Y’’’</a:t>
                </a:r>
                <a:endParaRPr sz="1000" b="1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cxnSp>
          <p:nvCxnSpPr>
            <p:cNvPr id="383" name="Google Shape;383;p23"/>
            <p:cNvCxnSpPr/>
            <p:nvPr/>
          </p:nvCxnSpPr>
          <p:spPr>
            <a:xfrm flipH="1">
              <a:off x="7086614" y="1601395"/>
              <a:ext cx="764158" cy="1196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84" name="Google Shape;384;p23"/>
          <p:cNvSpPr/>
          <p:nvPr/>
        </p:nvSpPr>
        <p:spPr>
          <a:xfrm>
            <a:off x="6416643" y="218970"/>
            <a:ext cx="5032812" cy="914400"/>
          </a:xfrm>
          <a:prstGeom prst="rect">
            <a:avLst/>
          </a:prstGeom>
          <a:solidFill>
            <a:schemeClr val="lt1"/>
          </a:solidFill>
          <a:ln w="34925" cap="flat" cmpd="sng">
            <a:solidFill>
              <a:srgbClr val="6666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Comparando resultados  de uma política expansionista  </a:t>
            </a:r>
            <a:endParaRPr sz="18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385" name="Google Shape;385;p23"/>
          <p:cNvGrpSpPr/>
          <p:nvPr/>
        </p:nvGrpSpPr>
        <p:grpSpPr>
          <a:xfrm>
            <a:off x="7433288" y="1312270"/>
            <a:ext cx="3193748" cy="3211092"/>
            <a:chOff x="7068924" y="1600008"/>
            <a:chExt cx="3582863" cy="3594942"/>
          </a:xfrm>
        </p:grpSpPr>
        <p:cxnSp>
          <p:nvCxnSpPr>
            <p:cNvPr id="386" name="Google Shape;386;p23"/>
            <p:cNvCxnSpPr/>
            <p:nvPr/>
          </p:nvCxnSpPr>
          <p:spPr>
            <a:xfrm rot="10800000" flipH="1">
              <a:off x="7353389" y="1600008"/>
              <a:ext cx="19455" cy="3309382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87" name="Google Shape;387;p23"/>
            <p:cNvCxnSpPr/>
            <p:nvPr/>
          </p:nvCxnSpPr>
          <p:spPr>
            <a:xfrm>
              <a:off x="7341597" y="4945190"/>
              <a:ext cx="3310190" cy="6167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88" name="Google Shape;388;p23"/>
            <p:cNvSpPr txBox="1"/>
            <p:nvPr/>
          </p:nvSpPr>
          <p:spPr>
            <a:xfrm>
              <a:off x="7712265" y="4948729"/>
              <a:ext cx="2824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89" name="Google Shape;389;p23"/>
            <p:cNvSpPr txBox="1"/>
            <p:nvPr/>
          </p:nvSpPr>
          <p:spPr>
            <a:xfrm>
              <a:off x="7081467" y="4170327"/>
              <a:ext cx="28886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90" name="Google Shape;390;p23"/>
            <p:cNvSpPr txBox="1"/>
            <p:nvPr/>
          </p:nvSpPr>
          <p:spPr>
            <a:xfrm>
              <a:off x="8072928" y="4945190"/>
              <a:ext cx="3145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rgbClr val="0070C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Y’’</a:t>
              </a:r>
              <a:endParaRPr sz="10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91" name="Google Shape;391;p23"/>
            <p:cNvSpPr txBox="1"/>
            <p:nvPr/>
          </p:nvSpPr>
          <p:spPr>
            <a:xfrm>
              <a:off x="8508206" y="4945189"/>
              <a:ext cx="3465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rgbClr val="0070C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Y’’’</a:t>
              </a:r>
              <a:endParaRPr sz="10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92" name="Google Shape;392;p23"/>
            <p:cNvSpPr txBox="1"/>
            <p:nvPr/>
          </p:nvSpPr>
          <p:spPr>
            <a:xfrm>
              <a:off x="7092684" y="3765261"/>
              <a:ext cx="3209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93" name="Google Shape;393;p23"/>
            <p:cNvSpPr txBox="1"/>
            <p:nvPr/>
          </p:nvSpPr>
          <p:spPr>
            <a:xfrm>
              <a:off x="7068924" y="3241618"/>
              <a:ext cx="35298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P’’’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394" name="Google Shape;394;p23"/>
            <p:cNvCxnSpPr/>
            <p:nvPr/>
          </p:nvCxnSpPr>
          <p:spPr>
            <a:xfrm>
              <a:off x="7353389" y="4283900"/>
              <a:ext cx="513097" cy="953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95" name="Google Shape;395;p23"/>
            <p:cNvCxnSpPr>
              <a:stCxn id="393" idx="3"/>
            </p:cNvCxnSpPr>
            <p:nvPr/>
          </p:nvCxnSpPr>
          <p:spPr>
            <a:xfrm>
              <a:off x="7421906" y="3364729"/>
              <a:ext cx="1620900" cy="39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96" name="Google Shape;396;p23"/>
            <p:cNvCxnSpPr/>
            <p:nvPr/>
          </p:nvCxnSpPr>
          <p:spPr>
            <a:xfrm>
              <a:off x="7866486" y="4311200"/>
              <a:ext cx="0" cy="66482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97" name="Google Shape;397;p23"/>
            <p:cNvCxnSpPr/>
            <p:nvPr/>
          </p:nvCxnSpPr>
          <p:spPr>
            <a:xfrm flipH="1">
              <a:off x="8164613" y="3898858"/>
              <a:ext cx="34942" cy="107717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98" name="Google Shape;398;p23"/>
            <p:cNvCxnSpPr/>
            <p:nvPr/>
          </p:nvCxnSpPr>
          <p:spPr>
            <a:xfrm flipH="1">
              <a:off x="8646408" y="3388962"/>
              <a:ext cx="23548" cy="158706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99" name="Google Shape;399;p23"/>
            <p:cNvCxnSpPr/>
            <p:nvPr/>
          </p:nvCxnSpPr>
          <p:spPr>
            <a:xfrm rot="10800000" flipH="1">
              <a:off x="7609937" y="3209310"/>
              <a:ext cx="1244839" cy="1355597"/>
            </a:xfrm>
            <a:prstGeom prst="straightConnector1">
              <a:avLst/>
            </a:prstGeom>
            <a:noFill/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0" name="Google Shape;400;p23"/>
            <p:cNvCxnSpPr/>
            <p:nvPr/>
          </p:nvCxnSpPr>
          <p:spPr>
            <a:xfrm>
              <a:off x="7353389" y="3877886"/>
              <a:ext cx="1095336" cy="9222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401" name="Google Shape;401;p23"/>
            <p:cNvSpPr txBox="1"/>
            <p:nvPr/>
          </p:nvSpPr>
          <p:spPr>
            <a:xfrm>
              <a:off x="8271514" y="4940904"/>
              <a:ext cx="3145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Y’’</a:t>
              </a:r>
              <a:endParaRPr sz="10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402" name="Google Shape;402;p23"/>
            <p:cNvCxnSpPr/>
            <p:nvPr/>
          </p:nvCxnSpPr>
          <p:spPr>
            <a:xfrm flipH="1">
              <a:off x="8354918" y="3898576"/>
              <a:ext cx="34942" cy="107717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403" name="Google Shape;403;p23"/>
            <p:cNvSpPr txBox="1"/>
            <p:nvPr/>
          </p:nvSpPr>
          <p:spPr>
            <a:xfrm>
              <a:off x="8798561" y="4940904"/>
              <a:ext cx="3465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Y’’’</a:t>
              </a:r>
              <a:endParaRPr sz="10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404" name="Google Shape;404;p23"/>
            <p:cNvCxnSpPr/>
            <p:nvPr/>
          </p:nvCxnSpPr>
          <p:spPr>
            <a:xfrm flipH="1">
              <a:off x="8964259" y="3388961"/>
              <a:ext cx="23548" cy="158706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05" name="Google Shape;405;p23"/>
            <p:cNvCxnSpPr/>
            <p:nvPr/>
          </p:nvCxnSpPr>
          <p:spPr>
            <a:xfrm rot="10800000" flipH="1">
              <a:off x="7567790" y="3254699"/>
              <a:ext cx="1640496" cy="1254628"/>
            </a:xfrm>
            <a:prstGeom prst="straightConnector1">
              <a:avLst/>
            </a:prstGeom>
            <a:noFill/>
            <a:ln w="25400" cap="flat" cmpd="sng">
              <a:solidFill>
                <a:srgbClr val="D13A5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6" name="Google Shape;406;p23"/>
            <p:cNvSpPr txBox="1"/>
            <p:nvPr/>
          </p:nvSpPr>
          <p:spPr>
            <a:xfrm>
              <a:off x="8627021" y="2916082"/>
              <a:ext cx="3913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rgbClr val="0070C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OA</a:t>
              </a:r>
              <a:endParaRPr sz="1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07" name="Google Shape;407;p23"/>
            <p:cNvSpPr txBox="1"/>
            <p:nvPr/>
          </p:nvSpPr>
          <p:spPr>
            <a:xfrm>
              <a:off x="9158475" y="3069970"/>
              <a:ext cx="3913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OA</a:t>
              </a:r>
              <a:endParaRPr sz="14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08" name="Google Shape;408;p23"/>
          <p:cNvSpPr txBox="1"/>
          <p:nvPr/>
        </p:nvSpPr>
        <p:spPr>
          <a:xfrm>
            <a:off x="5595776" y="4709562"/>
            <a:ext cx="5967682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 modelo de preços e salários flexíveis, a curva OA é mais inclinada (mais em pé), comparativamente ao modelo de preços flexíveis e salários fixos.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Os resultados de políticas expansionistas sobre a renda são menores no modelo de preços e salários flexíveis. Porém, mesmo nestes casos, as políticas econômicas expansionistas implicam no aumento da produção e do emprego.</a:t>
            </a:r>
            <a:endParaRPr sz="16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>
            <a:spLocks noGrp="1"/>
          </p:cNvSpPr>
          <p:nvPr>
            <p:ph type="title"/>
          </p:nvPr>
        </p:nvSpPr>
        <p:spPr>
          <a:xfrm>
            <a:off x="875489" y="82686"/>
            <a:ext cx="9601200" cy="485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pt-BR" sz="2400" b="1"/>
              <a:t>Choques de oferta</a:t>
            </a:r>
            <a:endParaRPr sz="2400" b="1"/>
          </a:p>
        </p:txBody>
      </p:sp>
      <p:sp>
        <p:nvSpPr>
          <p:cNvPr id="414" name="Google Shape;414;p24"/>
          <p:cNvSpPr txBox="1">
            <a:spLocks noGrp="1"/>
          </p:cNvSpPr>
          <p:nvPr>
            <p:ph type="body" idx="1"/>
          </p:nvPr>
        </p:nvSpPr>
        <p:spPr>
          <a:xfrm>
            <a:off x="875489" y="630544"/>
            <a:ext cx="9601200" cy="591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pt-BR"/>
              <a:t>Até agora vimos fatores que influenciam a Demanda Agregada e como a variação de tais fatores afeta o equilíbrio econômico.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pt-BR"/>
              <a:t>Mas a curva de oferta agregada também pode se deslocar. E seu deslocamento afeta o nível de produto, de preços e de emprego da economia.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pt-BR"/>
              <a:t>Fatores que deslocam a curva OA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Todo fator que elevar o custo de produção, causará um deslocamento da curva de OA para cima e para a esquerda.</a:t>
            </a:r>
            <a:endParaRPr/>
          </a:p>
          <a:p>
            <a:pPr marL="1828800" lvl="3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pt-BR"/>
              <a:t>Aumento no nível esperado de preços.</a:t>
            </a:r>
            <a:endParaRPr/>
          </a:p>
          <a:p>
            <a:pPr marL="2286000" lvl="4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pt-BR"/>
              <a:t>Trabalhadores exigirão salários monetários mais altos</a:t>
            </a:r>
            <a:endParaRPr/>
          </a:p>
          <a:p>
            <a:pPr marL="2286000" lvl="4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pt-BR"/>
              <a:t>Reduz o nível de emprego 🡪 Reduz o produto</a:t>
            </a:r>
            <a:endParaRPr/>
          </a:p>
          <a:p>
            <a:pPr marL="1828800" lvl="3" indent="-2697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  <a:p>
            <a:pPr marL="1828800" lvl="3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pt-BR"/>
              <a:t>Aumentos autônomos nos preços das matérias-primas e de outros insumos, como energia.</a:t>
            </a:r>
            <a:endParaRPr/>
          </a:p>
          <a:p>
            <a:pPr marL="1828800" lvl="3" indent="-2697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  <a:p>
            <a:pPr marL="2286000" lvl="4" indent="-2824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endParaRPr/>
          </a:p>
          <a:p>
            <a:pPr marL="914400" lvl="1" indent="-257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" name="Google Shape;419;p25"/>
          <p:cNvCxnSpPr/>
          <p:nvPr/>
        </p:nvCxnSpPr>
        <p:spPr>
          <a:xfrm rot="10800000" flipH="1">
            <a:off x="1272066" y="621533"/>
            <a:ext cx="19455" cy="23930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0" name="Google Shape;420;p25"/>
          <p:cNvCxnSpPr/>
          <p:nvPr/>
        </p:nvCxnSpPr>
        <p:spPr>
          <a:xfrm>
            <a:off x="1221307" y="3014538"/>
            <a:ext cx="2704290" cy="972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1" name="Google Shape;421;p25"/>
          <p:cNvCxnSpPr/>
          <p:nvPr/>
        </p:nvCxnSpPr>
        <p:spPr>
          <a:xfrm>
            <a:off x="1505530" y="1185738"/>
            <a:ext cx="1605063" cy="127432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25"/>
          <p:cNvCxnSpPr/>
          <p:nvPr/>
        </p:nvCxnSpPr>
        <p:spPr>
          <a:xfrm rot="10800000" flipH="1">
            <a:off x="2430091" y="1083053"/>
            <a:ext cx="1828800" cy="18093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3" name="Google Shape;423;p25"/>
          <p:cNvSpPr txBox="1"/>
          <p:nvPr/>
        </p:nvSpPr>
        <p:spPr>
          <a:xfrm>
            <a:off x="3089626" y="2372831"/>
            <a:ext cx="32252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IS’</a:t>
            </a:r>
            <a:endParaRPr sz="1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4" name="Google Shape;424;p25"/>
          <p:cNvSpPr txBox="1"/>
          <p:nvPr/>
        </p:nvSpPr>
        <p:spPr>
          <a:xfrm>
            <a:off x="4197759" y="912241"/>
            <a:ext cx="758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LM’(P’)</a:t>
            </a:r>
            <a:endParaRPr sz="1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5" name="Google Shape;425;p25"/>
          <p:cNvSpPr/>
          <p:nvPr/>
        </p:nvSpPr>
        <p:spPr>
          <a:xfrm flipH="1">
            <a:off x="6944409" y="1054644"/>
            <a:ext cx="5964131" cy="4028247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426" name="Google Shape;426;p25"/>
          <p:cNvCxnSpPr/>
          <p:nvPr/>
        </p:nvCxnSpPr>
        <p:spPr>
          <a:xfrm rot="10800000" flipH="1">
            <a:off x="1204064" y="3796300"/>
            <a:ext cx="19455" cy="23930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7" name="Google Shape;427;p25"/>
          <p:cNvCxnSpPr/>
          <p:nvPr/>
        </p:nvCxnSpPr>
        <p:spPr>
          <a:xfrm>
            <a:off x="1194336" y="6199032"/>
            <a:ext cx="2704290" cy="972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8" name="Google Shape;428;p25"/>
          <p:cNvCxnSpPr/>
          <p:nvPr/>
        </p:nvCxnSpPr>
        <p:spPr>
          <a:xfrm>
            <a:off x="1437528" y="4360505"/>
            <a:ext cx="1605063" cy="127432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25"/>
          <p:cNvCxnSpPr/>
          <p:nvPr/>
        </p:nvCxnSpPr>
        <p:spPr>
          <a:xfrm rot="10800000" flipH="1">
            <a:off x="2118055" y="4525875"/>
            <a:ext cx="1559625" cy="15280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25"/>
          <p:cNvSpPr txBox="1"/>
          <p:nvPr/>
        </p:nvSpPr>
        <p:spPr>
          <a:xfrm>
            <a:off x="3021624" y="5547598"/>
            <a:ext cx="3690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DA’</a:t>
            </a:r>
            <a:endParaRPr sz="1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31" name="Google Shape;431;p25"/>
          <p:cNvSpPr txBox="1"/>
          <p:nvPr/>
        </p:nvSpPr>
        <p:spPr>
          <a:xfrm>
            <a:off x="3630435" y="4320080"/>
            <a:ext cx="758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OA(Pe’)</a:t>
            </a:r>
            <a:endParaRPr sz="1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432" name="Google Shape;432;p25"/>
          <p:cNvCxnSpPr/>
          <p:nvPr/>
        </p:nvCxnSpPr>
        <p:spPr>
          <a:xfrm rot="10800000" flipH="1">
            <a:off x="1689432" y="3993483"/>
            <a:ext cx="1828800" cy="1809345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33" name="Google Shape;433;p25"/>
          <p:cNvGrpSpPr/>
          <p:nvPr/>
        </p:nvGrpSpPr>
        <p:grpSpPr>
          <a:xfrm>
            <a:off x="6533244" y="152716"/>
            <a:ext cx="4529829" cy="6236755"/>
            <a:chOff x="6533244" y="152716"/>
            <a:chExt cx="4529829" cy="6236755"/>
          </a:xfrm>
        </p:grpSpPr>
        <p:grpSp>
          <p:nvGrpSpPr>
            <p:cNvPr id="434" name="Google Shape;434;p25"/>
            <p:cNvGrpSpPr/>
            <p:nvPr/>
          </p:nvGrpSpPr>
          <p:grpSpPr>
            <a:xfrm>
              <a:off x="6533244" y="152716"/>
              <a:ext cx="4529829" cy="6236755"/>
              <a:chOff x="6708405" y="77901"/>
              <a:chExt cx="4529829" cy="6236755"/>
            </a:xfrm>
          </p:grpSpPr>
          <p:cxnSp>
            <p:nvCxnSpPr>
              <p:cNvPr id="435" name="Google Shape;435;p25"/>
              <p:cNvCxnSpPr/>
              <p:nvPr/>
            </p:nvCxnSpPr>
            <p:spPr>
              <a:xfrm rot="10800000">
                <a:off x="7095807" y="77901"/>
                <a:ext cx="19455" cy="290849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36" name="Google Shape;436;p25"/>
              <p:cNvCxnSpPr/>
              <p:nvPr/>
            </p:nvCxnSpPr>
            <p:spPr>
              <a:xfrm>
                <a:off x="7120126" y="2986391"/>
                <a:ext cx="4118108" cy="654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37" name="Google Shape;437;p25"/>
              <p:cNvSpPr txBox="1"/>
              <p:nvPr/>
            </p:nvSpPr>
            <p:spPr>
              <a:xfrm>
                <a:off x="8918858" y="2992932"/>
                <a:ext cx="30168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N’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cxnSp>
            <p:nvCxnSpPr>
              <p:cNvPr id="438" name="Google Shape;438;p25"/>
              <p:cNvCxnSpPr/>
              <p:nvPr/>
            </p:nvCxnSpPr>
            <p:spPr>
              <a:xfrm rot="10800000">
                <a:off x="7121652" y="1362125"/>
                <a:ext cx="1250048" cy="51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"/>
              <p:cNvSpPr txBox="1"/>
              <p:nvPr/>
            </p:nvSpPr>
            <p:spPr>
              <a:xfrm>
                <a:off x="6852649" y="990052"/>
                <a:ext cx="28245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Y’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440" name="Google Shape;440;p25"/>
              <p:cNvSpPr txBox="1"/>
              <p:nvPr/>
            </p:nvSpPr>
            <p:spPr>
              <a:xfrm>
                <a:off x="10039223" y="837427"/>
                <a:ext cx="40588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FDP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441" name="Google Shape;441;p25"/>
              <p:cNvSpPr txBox="1"/>
              <p:nvPr/>
            </p:nvSpPr>
            <p:spPr>
              <a:xfrm>
                <a:off x="6778234" y="1244191"/>
                <a:ext cx="44275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rgbClr val="0070C0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Ycp’’</a:t>
                </a:r>
                <a:endParaRPr sz="1000" b="1">
                  <a:solidFill>
                    <a:srgbClr val="0070C0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grpSp>
            <p:nvGrpSpPr>
              <p:cNvPr id="442" name="Google Shape;442;p25"/>
              <p:cNvGrpSpPr/>
              <p:nvPr/>
            </p:nvGrpSpPr>
            <p:grpSpPr>
              <a:xfrm>
                <a:off x="6708405" y="1092780"/>
                <a:ext cx="3879768" cy="5221876"/>
                <a:chOff x="1485678" y="-858843"/>
                <a:chExt cx="3879768" cy="5221876"/>
              </a:xfrm>
            </p:grpSpPr>
            <p:grpSp>
              <p:nvGrpSpPr>
                <p:cNvPr id="443" name="Google Shape;443;p25"/>
                <p:cNvGrpSpPr/>
                <p:nvPr/>
              </p:nvGrpSpPr>
              <p:grpSpPr>
                <a:xfrm>
                  <a:off x="1527406" y="1558558"/>
                  <a:ext cx="3838040" cy="2804475"/>
                  <a:chOff x="1018759" y="235596"/>
                  <a:chExt cx="3298528" cy="2804475"/>
                </a:xfrm>
              </p:grpSpPr>
              <p:cxnSp>
                <p:nvCxnSpPr>
                  <p:cNvPr id="444" name="Google Shape;444;p25"/>
                  <p:cNvCxnSpPr/>
                  <p:nvPr/>
                </p:nvCxnSpPr>
                <p:spPr>
                  <a:xfrm rot="10800000">
                    <a:off x="1276716" y="408403"/>
                    <a:ext cx="19455" cy="2402732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445" name="Google Shape;445;p25"/>
                  <p:cNvCxnSpPr/>
                  <p:nvPr/>
                </p:nvCxnSpPr>
                <p:spPr>
                  <a:xfrm rot="10800000" flipH="1">
                    <a:off x="1296171" y="2781952"/>
                    <a:ext cx="2723745" cy="38911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446" name="Google Shape;446;p25"/>
                  <p:cNvCxnSpPr/>
                  <p:nvPr/>
                </p:nvCxnSpPr>
                <p:spPr>
                  <a:xfrm rot="10800000" flipH="1">
                    <a:off x="2148019" y="561119"/>
                    <a:ext cx="2169268" cy="1945532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47" name="Google Shape;447;p25"/>
                  <p:cNvCxnSpPr/>
                  <p:nvPr/>
                </p:nvCxnSpPr>
                <p:spPr>
                  <a:xfrm>
                    <a:off x="1635378" y="423236"/>
                    <a:ext cx="1946713" cy="1910608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448" name="Google Shape;448;p25"/>
                  <p:cNvSpPr txBox="1"/>
                  <p:nvPr/>
                </p:nvSpPr>
                <p:spPr>
                  <a:xfrm>
                    <a:off x="3504913" y="2202030"/>
                    <a:ext cx="51969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000" b="1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rPr>
                      <a:t>Nd(P’)</a:t>
                    </a:r>
                    <a:endParaRPr sz="1000" b="1">
                      <a:solidFill>
                        <a:schemeClr val="dk1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endParaRPr>
                  </a:p>
                </p:txBody>
              </p:sp>
              <p:cxnSp>
                <p:nvCxnSpPr>
                  <p:cNvPr id="449" name="Google Shape;449;p25"/>
                  <p:cNvCxnSpPr/>
                  <p:nvPr/>
                </p:nvCxnSpPr>
                <p:spPr>
                  <a:xfrm rot="10800000" flipH="1">
                    <a:off x="1286443" y="1754065"/>
                    <a:ext cx="1698256" cy="16482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dash"/>
                    <a:round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450" name="Google Shape;450;p25"/>
                  <p:cNvSpPr txBox="1"/>
                  <p:nvPr/>
                </p:nvSpPr>
                <p:spPr>
                  <a:xfrm>
                    <a:off x="3317124" y="235596"/>
                    <a:ext cx="56374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000" b="1">
                        <a:solidFill>
                          <a:srgbClr val="0070C0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rPr>
                      <a:t>NS (Pe’’)</a:t>
                    </a:r>
                    <a:endParaRPr sz="1000" b="1">
                      <a:solidFill>
                        <a:srgbClr val="0070C0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endParaRPr>
                  </a:p>
                </p:txBody>
              </p:sp>
              <p:sp>
                <p:nvSpPr>
                  <p:cNvPr id="451" name="Google Shape;451;p25"/>
                  <p:cNvSpPr txBox="1"/>
                  <p:nvPr/>
                </p:nvSpPr>
                <p:spPr>
                  <a:xfrm>
                    <a:off x="1018759" y="1634375"/>
                    <a:ext cx="27581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000">
                        <a:solidFill>
                          <a:srgbClr val="0070C0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rPr>
                      <a:t>W’</a:t>
                    </a:r>
                    <a:endParaRPr sz="1000">
                      <a:solidFill>
                        <a:srgbClr val="0070C0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endParaRPr>
                  </a:p>
                </p:txBody>
              </p:sp>
              <p:sp>
                <p:nvSpPr>
                  <p:cNvPr id="452" name="Google Shape;452;p25"/>
                  <p:cNvSpPr txBox="1"/>
                  <p:nvPr/>
                </p:nvSpPr>
                <p:spPr>
                  <a:xfrm>
                    <a:off x="2853381" y="2793850"/>
                    <a:ext cx="301686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000" b="1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rPr>
                      <a:t>N’</a:t>
                    </a:r>
                    <a:endParaRPr sz="1000" b="1">
                      <a:solidFill>
                        <a:schemeClr val="dk1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endParaRPr>
                  </a:p>
                </p:txBody>
              </p:sp>
            </p:grpSp>
            <p:sp>
              <p:nvSpPr>
                <p:cNvPr id="453" name="Google Shape;453;p25"/>
                <p:cNvSpPr txBox="1"/>
                <p:nvPr/>
              </p:nvSpPr>
              <p:spPr>
                <a:xfrm>
                  <a:off x="1485678" y="2449382"/>
                  <a:ext cx="48122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000">
                      <a:solidFill>
                        <a:srgbClr val="0070C0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rPr>
                    <a:t>Wcp’’</a:t>
                  </a:r>
                  <a:endParaRPr sz="1000">
                    <a:solidFill>
                      <a:srgbClr val="0070C0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cxnSp>
              <p:nvCxnSpPr>
                <p:cNvPr id="454" name="Google Shape;454;p25"/>
                <p:cNvCxnSpPr/>
                <p:nvPr/>
              </p:nvCxnSpPr>
              <p:spPr>
                <a:xfrm>
                  <a:off x="3159527" y="-582752"/>
                  <a:ext cx="6332" cy="47168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55" name="Google Shape;455;p25"/>
                <p:cNvSpPr txBox="1"/>
                <p:nvPr/>
              </p:nvSpPr>
              <p:spPr>
                <a:xfrm>
                  <a:off x="2895426" y="4078029"/>
                  <a:ext cx="461986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000" b="1">
                      <a:solidFill>
                        <a:srgbClr val="0070C0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rPr>
                    <a:t>Ncp’’</a:t>
                  </a:r>
                  <a:endParaRPr sz="1000" b="1">
                    <a:solidFill>
                      <a:srgbClr val="0070C0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cxnSp>
              <p:nvCxnSpPr>
                <p:cNvPr id="456" name="Google Shape;456;p25"/>
                <p:cNvCxnSpPr/>
                <p:nvPr/>
              </p:nvCxnSpPr>
              <p:spPr>
                <a:xfrm flipH="1">
                  <a:off x="3784062" y="-858843"/>
                  <a:ext cx="61672" cy="499309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57" name="Google Shape;457;p25"/>
              <p:cNvSpPr txBox="1"/>
              <p:nvPr/>
            </p:nvSpPr>
            <p:spPr>
              <a:xfrm>
                <a:off x="8260623" y="3025576"/>
                <a:ext cx="33374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rgbClr val="0070C0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N’’</a:t>
                </a:r>
                <a:endParaRPr sz="1000" b="1">
                  <a:solidFill>
                    <a:srgbClr val="0070C0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cxnSp>
            <p:nvCxnSpPr>
              <p:cNvPr id="458" name="Google Shape;458;p25"/>
              <p:cNvCxnSpPr/>
              <p:nvPr/>
            </p:nvCxnSpPr>
            <p:spPr>
              <a:xfrm flipH="1">
                <a:off x="7072919" y="1092780"/>
                <a:ext cx="1995542" cy="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59" name="Google Shape;459;p25"/>
            <p:cNvCxnSpPr/>
            <p:nvPr/>
          </p:nvCxnSpPr>
          <p:spPr>
            <a:xfrm rot="10800000" flipH="1">
              <a:off x="7145266" y="3757803"/>
              <a:ext cx="2196442" cy="1658205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0385612" y="3742630"/>
              <a:ext cx="62388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NS (Pe’)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461" name="Google Shape;461;p25"/>
            <p:cNvCxnSpPr/>
            <p:nvPr/>
          </p:nvCxnSpPr>
          <p:spPr>
            <a:xfrm>
              <a:off x="6886438" y="4574823"/>
              <a:ext cx="1339763" cy="1201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462" name="Google Shape;462;p25"/>
          <p:cNvCxnSpPr/>
          <p:nvPr/>
        </p:nvCxnSpPr>
        <p:spPr>
          <a:xfrm flipH="1">
            <a:off x="2761333" y="5416008"/>
            <a:ext cx="5660" cy="7927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63" name="Google Shape;463;p25"/>
          <p:cNvCxnSpPr/>
          <p:nvPr/>
        </p:nvCxnSpPr>
        <p:spPr>
          <a:xfrm>
            <a:off x="1213791" y="5416008"/>
            <a:ext cx="157292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64" name="Google Shape;464;p25"/>
          <p:cNvSpPr txBox="1"/>
          <p:nvPr/>
        </p:nvSpPr>
        <p:spPr>
          <a:xfrm>
            <a:off x="979883" y="5301377"/>
            <a:ext cx="28886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P’</a:t>
            </a:r>
            <a:endParaRPr sz="1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5" name="Google Shape;465;p25"/>
          <p:cNvSpPr txBox="1"/>
          <p:nvPr/>
        </p:nvSpPr>
        <p:spPr>
          <a:xfrm>
            <a:off x="2645495" y="6198219"/>
            <a:ext cx="2824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Y’</a:t>
            </a:r>
            <a:endParaRPr sz="1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466" name="Google Shape;466;p25"/>
          <p:cNvCxnSpPr/>
          <p:nvPr/>
        </p:nvCxnSpPr>
        <p:spPr>
          <a:xfrm flipH="1">
            <a:off x="2038059" y="2339214"/>
            <a:ext cx="25863" cy="38500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67" name="Google Shape;467;p25"/>
          <p:cNvSpPr txBox="1"/>
          <p:nvPr/>
        </p:nvSpPr>
        <p:spPr>
          <a:xfrm>
            <a:off x="1841706" y="6152166"/>
            <a:ext cx="4427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Ycp’’</a:t>
            </a:r>
            <a:endParaRPr sz="1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8" name="Google Shape;468;p25"/>
          <p:cNvSpPr txBox="1"/>
          <p:nvPr/>
        </p:nvSpPr>
        <p:spPr>
          <a:xfrm>
            <a:off x="3439002" y="3793380"/>
            <a:ext cx="758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OA(Pe’’)</a:t>
            </a:r>
            <a:endParaRPr sz="1000" b="1">
              <a:solidFill>
                <a:srgbClr val="0070C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9" name="Google Shape;469;p25"/>
          <p:cNvSpPr txBox="1"/>
          <p:nvPr/>
        </p:nvSpPr>
        <p:spPr>
          <a:xfrm>
            <a:off x="977858" y="4996836"/>
            <a:ext cx="32092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P’’</a:t>
            </a:r>
            <a:endParaRPr sz="1000" b="1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>
            <a:off x="10931373" y="3146142"/>
            <a:ext cx="1264841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AutoNum type="arabicPeriod"/>
            </a:pPr>
            <a:r>
              <a:rPr lang="pt-BR" sz="9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Mudanças no nível esperado de preços (aumento do Pe) desloca a curva de oferta de mão de obra para cima e para a esquerda.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AutoNum type="arabicPeriod"/>
            </a:pPr>
            <a:r>
              <a:rPr lang="pt-BR" sz="9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Para  restauração do equilíbrio o Wnominal deverá subir (W’ para W’’)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AutoNum type="arabicPeriod"/>
            </a:pPr>
            <a:r>
              <a:rPr lang="pt-BR" sz="9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Por salários nominais mais altos (portanto, salários reais maiores) as firmas contratam menos mão de obra</a:t>
            </a:r>
            <a:endParaRPr sz="9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1" name="Google Shape;471;p25"/>
          <p:cNvSpPr txBox="1"/>
          <p:nvPr/>
        </p:nvSpPr>
        <p:spPr>
          <a:xfrm>
            <a:off x="11034332" y="132978"/>
            <a:ext cx="1058922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4. Como a produção resulta da combinação de fatores, Ceteris paribus (mesma tecnologia), uma quantidade menor de trabalho implica em menor produto (queda da produção de Y’ para Y’’)</a:t>
            </a:r>
            <a:endParaRPr sz="9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472" name="Google Shape;472;p25"/>
          <p:cNvCxnSpPr/>
          <p:nvPr/>
        </p:nvCxnSpPr>
        <p:spPr>
          <a:xfrm>
            <a:off x="1213791" y="5111706"/>
            <a:ext cx="1160293" cy="82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73" name="Google Shape;473;p25"/>
          <p:cNvCxnSpPr/>
          <p:nvPr/>
        </p:nvCxnSpPr>
        <p:spPr>
          <a:xfrm rot="10800000" flipH="1">
            <a:off x="1811128" y="780155"/>
            <a:ext cx="1828800" cy="18093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4" name="Google Shape;474;p25"/>
          <p:cNvCxnSpPr/>
          <p:nvPr/>
        </p:nvCxnSpPr>
        <p:spPr>
          <a:xfrm flipH="1">
            <a:off x="2959557" y="2345787"/>
            <a:ext cx="5660" cy="6854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75" name="Google Shape;475;p25"/>
          <p:cNvCxnSpPr/>
          <p:nvPr/>
        </p:nvCxnSpPr>
        <p:spPr>
          <a:xfrm rot="10800000" flipH="1">
            <a:off x="1268745" y="2343905"/>
            <a:ext cx="1690812" cy="188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76" name="Google Shape;476;p25"/>
          <p:cNvSpPr txBox="1"/>
          <p:nvPr/>
        </p:nvSpPr>
        <p:spPr>
          <a:xfrm>
            <a:off x="1054614" y="2134823"/>
            <a:ext cx="25840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r’</a:t>
            </a:r>
            <a:endParaRPr sz="1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7" name="Google Shape;477;p25"/>
          <p:cNvSpPr txBox="1"/>
          <p:nvPr/>
        </p:nvSpPr>
        <p:spPr>
          <a:xfrm>
            <a:off x="3412150" y="570636"/>
            <a:ext cx="758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LM’(P’’)</a:t>
            </a:r>
            <a:endParaRPr sz="1000" b="1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478" name="Google Shape;478;p25"/>
          <p:cNvCxnSpPr/>
          <p:nvPr/>
        </p:nvCxnSpPr>
        <p:spPr>
          <a:xfrm flipH="1">
            <a:off x="2449279" y="1928649"/>
            <a:ext cx="4193" cy="112050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79" name="Google Shape;479;p25"/>
          <p:cNvCxnSpPr/>
          <p:nvPr/>
        </p:nvCxnSpPr>
        <p:spPr>
          <a:xfrm>
            <a:off x="1293954" y="1941515"/>
            <a:ext cx="1157421" cy="80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80" name="Google Shape;480;p25"/>
          <p:cNvSpPr txBox="1"/>
          <p:nvPr/>
        </p:nvSpPr>
        <p:spPr>
          <a:xfrm>
            <a:off x="1073615" y="1802126"/>
            <a:ext cx="2824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r'’</a:t>
            </a:r>
            <a:endParaRPr sz="1000" b="1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481" name="Google Shape;481;p25"/>
          <p:cNvCxnSpPr/>
          <p:nvPr/>
        </p:nvCxnSpPr>
        <p:spPr>
          <a:xfrm flipH="1">
            <a:off x="2354338" y="5108497"/>
            <a:ext cx="23664" cy="10880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82" name="Google Shape;482;p25"/>
          <p:cNvSpPr txBox="1"/>
          <p:nvPr/>
        </p:nvSpPr>
        <p:spPr>
          <a:xfrm>
            <a:off x="2178943" y="6194301"/>
            <a:ext cx="41229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Ylp’’</a:t>
            </a:r>
            <a:endParaRPr sz="1000" b="1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3" name="Google Shape;483;p25"/>
          <p:cNvSpPr txBox="1"/>
          <p:nvPr/>
        </p:nvSpPr>
        <p:spPr>
          <a:xfrm>
            <a:off x="2823992" y="3013199"/>
            <a:ext cx="2824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Y’</a:t>
            </a:r>
            <a:endParaRPr sz="1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4" name="Google Shape;484;p25"/>
          <p:cNvSpPr txBox="1"/>
          <p:nvPr/>
        </p:nvSpPr>
        <p:spPr>
          <a:xfrm>
            <a:off x="4529230" y="3693973"/>
            <a:ext cx="1610730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5. Ceteris paribus, o aumento do preço esperado desloca a curva de oferta agregada para cima e para a esquerda.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6. No curto prazo, ao preço inicial P’, haverá excesso de DA em relação à Oferta.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7. No longo prazo os preços irão aumentar (P’ para P’’). As firmas contratarão mais trabalhadores (mas o nível de emprego inicial não se recupera) e, por isso a produção aumenta.</a:t>
            </a:r>
            <a:endParaRPr sz="1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5" name="Google Shape;485;p25"/>
          <p:cNvSpPr txBox="1"/>
          <p:nvPr/>
        </p:nvSpPr>
        <p:spPr>
          <a:xfrm>
            <a:off x="2289411" y="3044967"/>
            <a:ext cx="41229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Ylp’’</a:t>
            </a:r>
            <a:endParaRPr sz="1000" b="1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6" name="Google Shape;486;p25"/>
          <p:cNvSpPr txBox="1"/>
          <p:nvPr/>
        </p:nvSpPr>
        <p:spPr>
          <a:xfrm>
            <a:off x="4737928" y="120284"/>
            <a:ext cx="1495564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8. No sistema IS-LM, o aumento dos preços de P’ para P’’ desloca a curva LM para cima e para a esquerda.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taxa de juros se eleva de r’ para r’’.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9. No curto prazo, à taxa de juros r’, haverá EDB.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10. O EDB pressiona a taxa de juros para cima, de r’ até r’’, quando o equilíbrio é restabelecido em um nível de produção maior do que aquele do curto prazo, porém ainda inferior ao nível inicial.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7" name="Google Shape;487;p25"/>
          <p:cNvSpPr txBox="1"/>
          <p:nvPr/>
        </p:nvSpPr>
        <p:spPr>
          <a:xfrm rot="-5400000">
            <a:off x="-1678994" y="2881542"/>
            <a:ext cx="38351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CHOQUE DE OFERTA – um exemplo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488" name="Google Shape;488;p25"/>
          <p:cNvCxnSpPr/>
          <p:nvPr/>
        </p:nvCxnSpPr>
        <p:spPr>
          <a:xfrm>
            <a:off x="7621113" y="3694275"/>
            <a:ext cx="2083633" cy="17302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9" name="Google Shape;489;p25"/>
          <p:cNvSpPr txBox="1"/>
          <p:nvPr/>
        </p:nvSpPr>
        <p:spPr>
          <a:xfrm>
            <a:off x="9635849" y="5268318"/>
            <a:ext cx="5517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Nd(P’’)</a:t>
            </a:r>
            <a:endParaRPr sz="1000" b="1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8319902" y="6118166"/>
            <a:ext cx="4315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Nlp’’</a:t>
            </a:r>
            <a:endParaRPr sz="1000" b="1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491" name="Google Shape;491;p25"/>
          <p:cNvCxnSpPr/>
          <p:nvPr/>
        </p:nvCxnSpPr>
        <p:spPr>
          <a:xfrm>
            <a:off x="8478520" y="1319006"/>
            <a:ext cx="6332" cy="49000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92" name="Google Shape;492;p25"/>
          <p:cNvSpPr txBox="1"/>
          <p:nvPr/>
        </p:nvSpPr>
        <p:spPr>
          <a:xfrm>
            <a:off x="1841400" y="2967228"/>
            <a:ext cx="4427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Ycp’’</a:t>
            </a:r>
            <a:endParaRPr sz="1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3" name="Google Shape;493;p25"/>
          <p:cNvSpPr txBox="1"/>
          <p:nvPr/>
        </p:nvSpPr>
        <p:spPr>
          <a:xfrm>
            <a:off x="8322050" y="3098092"/>
            <a:ext cx="4315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Nlp’’</a:t>
            </a:r>
            <a:endParaRPr sz="1000" b="1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494" name="Google Shape;494;p25"/>
          <p:cNvCxnSpPr/>
          <p:nvPr/>
        </p:nvCxnSpPr>
        <p:spPr>
          <a:xfrm rot="10800000">
            <a:off x="6940101" y="1303447"/>
            <a:ext cx="1520316" cy="53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95" name="Google Shape;495;p25"/>
          <p:cNvSpPr txBox="1"/>
          <p:nvPr/>
        </p:nvSpPr>
        <p:spPr>
          <a:xfrm>
            <a:off x="6594367" y="1167581"/>
            <a:ext cx="41229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Ylp’’</a:t>
            </a:r>
            <a:endParaRPr sz="1000" b="1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496" name="Google Shape;496;p25"/>
          <p:cNvCxnSpPr/>
          <p:nvPr/>
        </p:nvCxnSpPr>
        <p:spPr>
          <a:xfrm>
            <a:off x="6907947" y="4394984"/>
            <a:ext cx="1540917" cy="190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97" name="Google Shape;497;p25"/>
          <p:cNvSpPr txBox="1"/>
          <p:nvPr/>
        </p:nvSpPr>
        <p:spPr>
          <a:xfrm>
            <a:off x="6526346" y="4266652"/>
            <a:ext cx="48122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Wcp’’</a:t>
            </a:r>
            <a:endParaRPr sz="1000" b="1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997784" y="3894739"/>
            <a:ext cx="3587445" cy="2645923"/>
            <a:chOff x="1497724" y="2791838"/>
            <a:chExt cx="3366672" cy="2480340"/>
          </a:xfrm>
        </p:grpSpPr>
        <p:cxnSp>
          <p:nvCxnSpPr>
            <p:cNvPr id="99" name="Google Shape;99;p14"/>
            <p:cNvCxnSpPr/>
            <p:nvPr/>
          </p:nvCxnSpPr>
          <p:spPr>
            <a:xfrm>
              <a:off x="1750979" y="4990289"/>
              <a:ext cx="299611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0" name="Google Shape;100;p14"/>
            <p:cNvCxnSpPr/>
            <p:nvPr/>
          </p:nvCxnSpPr>
          <p:spPr>
            <a:xfrm rot="10800000" flipH="1">
              <a:off x="1741251" y="2791838"/>
              <a:ext cx="19455" cy="21984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1741251" y="3891063"/>
              <a:ext cx="2791839" cy="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14"/>
            <p:cNvCxnSpPr/>
            <p:nvPr/>
          </p:nvCxnSpPr>
          <p:spPr>
            <a:xfrm>
              <a:off x="1887166" y="3142034"/>
              <a:ext cx="1089498" cy="137160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14"/>
            <p:cNvCxnSpPr/>
            <p:nvPr/>
          </p:nvCxnSpPr>
          <p:spPr>
            <a:xfrm>
              <a:off x="2528073" y="3094771"/>
              <a:ext cx="1089498" cy="137160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14"/>
            <p:cNvCxnSpPr/>
            <p:nvPr/>
          </p:nvCxnSpPr>
          <p:spPr>
            <a:xfrm>
              <a:off x="3168980" y="2955923"/>
              <a:ext cx="1089498" cy="137160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" name="Google Shape;105;p14"/>
            <p:cNvSpPr txBox="1"/>
            <p:nvPr/>
          </p:nvSpPr>
          <p:spPr>
            <a:xfrm>
              <a:off x="2890987" y="4419108"/>
              <a:ext cx="36901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3513193" y="4466371"/>
              <a:ext cx="40107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4188260" y="4406262"/>
              <a:ext cx="433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DA’’’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108" name="Google Shape;108;p14"/>
            <p:cNvCxnSpPr/>
            <p:nvPr/>
          </p:nvCxnSpPr>
          <p:spPr>
            <a:xfrm flipH="1">
              <a:off x="2459294" y="3910518"/>
              <a:ext cx="11532" cy="109922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109;p14"/>
            <p:cNvCxnSpPr/>
            <p:nvPr/>
          </p:nvCxnSpPr>
          <p:spPr>
            <a:xfrm flipH="1">
              <a:off x="3136987" y="3926731"/>
              <a:ext cx="11532" cy="109922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110;p14"/>
            <p:cNvCxnSpPr/>
            <p:nvPr/>
          </p:nvCxnSpPr>
          <p:spPr>
            <a:xfrm flipH="1">
              <a:off x="3886018" y="3897548"/>
              <a:ext cx="11532" cy="109922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11" name="Google Shape;111;p14"/>
            <p:cNvSpPr txBox="1"/>
            <p:nvPr/>
          </p:nvSpPr>
          <p:spPr>
            <a:xfrm>
              <a:off x="1497724" y="3762467"/>
              <a:ext cx="240998" cy="230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</a:t>
              </a:r>
              <a:endParaRPr/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2318069" y="5009744"/>
              <a:ext cx="2824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2965470" y="5025957"/>
              <a:ext cx="3145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3756325" y="5025956"/>
              <a:ext cx="3465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Y’’’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4496988" y="3767478"/>
              <a:ext cx="3674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OA’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16" name="Google Shape;116;p14"/>
          <p:cNvGrpSpPr/>
          <p:nvPr/>
        </p:nvGrpSpPr>
        <p:grpSpPr>
          <a:xfrm>
            <a:off x="6827153" y="4069778"/>
            <a:ext cx="3579265" cy="2628628"/>
            <a:chOff x="6445564" y="2694004"/>
            <a:chExt cx="3579265" cy="2628628"/>
          </a:xfrm>
        </p:grpSpPr>
        <p:grpSp>
          <p:nvGrpSpPr>
            <p:cNvPr id="117" name="Google Shape;117;p14"/>
            <p:cNvGrpSpPr/>
            <p:nvPr/>
          </p:nvGrpSpPr>
          <p:grpSpPr>
            <a:xfrm>
              <a:off x="6448156" y="2694004"/>
              <a:ext cx="3576673" cy="2628628"/>
              <a:chOff x="1497628" y="2791838"/>
              <a:chExt cx="3356562" cy="2464127"/>
            </a:xfrm>
          </p:grpSpPr>
          <p:cxnSp>
            <p:nvCxnSpPr>
              <p:cNvPr id="118" name="Google Shape;118;p14"/>
              <p:cNvCxnSpPr/>
              <p:nvPr/>
            </p:nvCxnSpPr>
            <p:spPr>
              <a:xfrm>
                <a:off x="1750979" y="4990289"/>
                <a:ext cx="299611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19" name="Google Shape;119;p14"/>
              <p:cNvCxnSpPr/>
              <p:nvPr/>
            </p:nvCxnSpPr>
            <p:spPr>
              <a:xfrm rot="10800000" flipH="1">
                <a:off x="1741251" y="2791838"/>
                <a:ext cx="19455" cy="21984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20" name="Google Shape;120;p14"/>
              <p:cNvCxnSpPr/>
              <p:nvPr/>
            </p:nvCxnSpPr>
            <p:spPr>
              <a:xfrm rot="10800000" flipH="1">
                <a:off x="1955282" y="2955923"/>
                <a:ext cx="2541706" cy="121696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1" name="Google Shape;121;p14"/>
              <p:cNvCxnSpPr/>
              <p:nvPr/>
            </p:nvCxnSpPr>
            <p:spPr>
              <a:xfrm>
                <a:off x="1887166" y="3142034"/>
                <a:ext cx="1089498" cy="1371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2" name="Google Shape;122;p14"/>
              <p:cNvCxnSpPr/>
              <p:nvPr/>
            </p:nvCxnSpPr>
            <p:spPr>
              <a:xfrm>
                <a:off x="2528073" y="3094771"/>
                <a:ext cx="1089498" cy="1371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" name="Google Shape;123;p14"/>
              <p:cNvCxnSpPr/>
              <p:nvPr/>
            </p:nvCxnSpPr>
            <p:spPr>
              <a:xfrm>
                <a:off x="3168980" y="2955923"/>
                <a:ext cx="1089498" cy="1371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4" name="Google Shape;124;p14"/>
              <p:cNvSpPr txBox="1"/>
              <p:nvPr/>
            </p:nvSpPr>
            <p:spPr>
              <a:xfrm>
                <a:off x="2890987" y="4419108"/>
                <a:ext cx="36901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DA’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25" name="Google Shape;125;p14"/>
              <p:cNvSpPr txBox="1"/>
              <p:nvPr/>
            </p:nvSpPr>
            <p:spPr>
              <a:xfrm>
                <a:off x="3513193" y="4466371"/>
                <a:ext cx="40107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DA’’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26" name="Google Shape;126;p14"/>
              <p:cNvSpPr txBox="1"/>
              <p:nvPr/>
            </p:nvSpPr>
            <p:spPr>
              <a:xfrm>
                <a:off x="4188260" y="4406262"/>
                <a:ext cx="43313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DA’’’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cxnSp>
            <p:nvCxnSpPr>
              <p:cNvPr id="127" name="Google Shape;127;p14"/>
              <p:cNvCxnSpPr/>
              <p:nvPr/>
            </p:nvCxnSpPr>
            <p:spPr>
              <a:xfrm flipH="1">
                <a:off x="2477552" y="3928755"/>
                <a:ext cx="11532" cy="109922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14"/>
              <p:cNvCxnSpPr/>
              <p:nvPr/>
            </p:nvCxnSpPr>
            <p:spPr>
              <a:xfrm flipH="1">
                <a:off x="2977732" y="3680520"/>
                <a:ext cx="15593" cy="131861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9" name="Google Shape;129;p14"/>
              <p:cNvCxnSpPr/>
              <p:nvPr/>
            </p:nvCxnSpPr>
            <p:spPr>
              <a:xfrm>
                <a:off x="3523260" y="3432485"/>
                <a:ext cx="2213" cy="1566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130" name="Google Shape;130;p14"/>
              <p:cNvSpPr txBox="1"/>
              <p:nvPr/>
            </p:nvSpPr>
            <p:spPr>
              <a:xfrm>
                <a:off x="1497628" y="3780571"/>
                <a:ext cx="271085" cy="230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P’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31" name="Google Shape;131;p14"/>
              <p:cNvSpPr txBox="1"/>
              <p:nvPr/>
            </p:nvSpPr>
            <p:spPr>
              <a:xfrm>
                <a:off x="2318069" y="5009744"/>
                <a:ext cx="28245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Y’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32" name="Google Shape;132;p14"/>
              <p:cNvSpPr txBox="1"/>
              <p:nvPr/>
            </p:nvSpPr>
            <p:spPr>
              <a:xfrm>
                <a:off x="2864393" y="4999134"/>
                <a:ext cx="31451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Y’’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33" name="Google Shape;133;p14"/>
              <p:cNvSpPr txBox="1"/>
              <p:nvPr/>
            </p:nvSpPr>
            <p:spPr>
              <a:xfrm>
                <a:off x="3422058" y="4981446"/>
                <a:ext cx="3465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Y’’’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34" name="Google Shape;134;p14"/>
              <p:cNvSpPr txBox="1"/>
              <p:nvPr/>
            </p:nvSpPr>
            <p:spPr>
              <a:xfrm>
                <a:off x="4486782" y="2791838"/>
                <a:ext cx="36740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OA’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cxnSp>
          <p:nvCxnSpPr>
            <p:cNvPr id="135" name="Google Shape;135;p14"/>
            <p:cNvCxnSpPr/>
            <p:nvPr/>
          </p:nvCxnSpPr>
          <p:spPr>
            <a:xfrm>
              <a:off x="6707754" y="3889409"/>
              <a:ext cx="2974917" cy="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36" name="Google Shape;136;p14"/>
            <p:cNvSpPr txBox="1"/>
            <p:nvPr/>
          </p:nvSpPr>
          <p:spPr>
            <a:xfrm>
              <a:off x="6445564" y="3452767"/>
              <a:ext cx="3209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137" name="Google Shape;137;p14"/>
            <p:cNvCxnSpPr/>
            <p:nvPr/>
          </p:nvCxnSpPr>
          <p:spPr>
            <a:xfrm>
              <a:off x="6731540" y="3608962"/>
              <a:ext cx="1310396" cy="30216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14"/>
            <p:cNvCxnSpPr/>
            <p:nvPr/>
          </p:nvCxnSpPr>
          <p:spPr>
            <a:xfrm>
              <a:off x="6741268" y="3317132"/>
              <a:ext cx="1854626" cy="35743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39" name="Google Shape;139;p14"/>
            <p:cNvSpPr txBox="1"/>
            <p:nvPr/>
          </p:nvSpPr>
          <p:spPr>
            <a:xfrm>
              <a:off x="6450201" y="3205959"/>
              <a:ext cx="35298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P’’’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40" name="Google Shape;140;p14"/>
          <p:cNvSpPr txBox="1"/>
          <p:nvPr/>
        </p:nvSpPr>
        <p:spPr>
          <a:xfrm>
            <a:off x="971781" y="1056075"/>
            <a:ext cx="4774647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Modelo de preços fixos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Curva de OA complemente elástica.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Qualquer nível de demanda agregada será satisfeito, sem qualquer alteração nos preços.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oferta não é uma limitação do nível de produto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6494607" y="1143394"/>
            <a:ext cx="5421776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Modelo com preços flexíveis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Curva de OA elástica.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Ceteris paribus, qualquer aumento na demanda agregada implica em aumento no nível de preços.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produto e os preços são determinados </a:t>
            </a:r>
            <a:r>
              <a:rPr lang="pt-BR" sz="1800" b="1">
                <a:solidFill>
                  <a:srgbClr val="D13A55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conjuntamente</a:t>
            </a:r>
            <a:r>
              <a:rPr lang="pt-B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pela oferta e demanda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900567" y="106652"/>
            <a:ext cx="9722038" cy="749030"/>
          </a:xfrm>
          <a:prstGeom prst="rect">
            <a:avLst/>
          </a:prstGeom>
          <a:solidFill>
            <a:schemeClr val="lt1"/>
          </a:solidFill>
          <a:ln w="34925" cap="flat" cmpd="sng">
            <a:solidFill>
              <a:srgbClr val="6666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IMPACTO DO AUMENTO DO NÍVEL DE PREÇOS SOBRE A RENDA DE  EQUILÍBRIO</a:t>
            </a:r>
            <a:endParaRPr sz="18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797668" y="238328"/>
            <a:ext cx="11313268" cy="7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pt-BR" sz="3600" b="1"/>
              <a:t>Variação dos preços e a posição da IS</a:t>
            </a:r>
            <a:endParaRPr sz="3600" b="1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797668" y="1118680"/>
            <a:ext cx="9601200" cy="550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pt-BR"/>
              <a:t>Equação da curva IS:  </a:t>
            </a:r>
            <a:r>
              <a:rPr lang="pt-BR" sz="1800"/>
              <a:t>I</a:t>
            </a:r>
            <a:r>
              <a:rPr lang="pt-BR" sz="1000"/>
              <a:t>(r)</a:t>
            </a:r>
            <a:r>
              <a:rPr lang="pt-BR"/>
              <a:t> + G = S</a:t>
            </a:r>
            <a:r>
              <a:rPr lang="pt-BR" sz="1000"/>
              <a:t>(Y)</a:t>
            </a:r>
            <a:r>
              <a:rPr lang="pt-BR"/>
              <a:t> + T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Os Investimentos privados dependem da taxa de juros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Os gastos governamentais são determinados pelo governo (vontade política)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A poupança depende da renda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A alíquota tributária é determinada pelo governo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pt-BR"/>
              <a:t>Nenhuma variável da curva IS é </a:t>
            </a:r>
            <a:r>
              <a:rPr lang="pt-BR" b="1">
                <a:solidFill>
                  <a:srgbClr val="C00000"/>
                </a:solidFill>
              </a:rPr>
              <a:t>diretamente</a:t>
            </a:r>
            <a:r>
              <a:rPr lang="pt-BR"/>
              <a:t> influenciada pelo nível de preços.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pt-BR"/>
              <a:t>Mudanças no nível de preços </a:t>
            </a:r>
            <a:r>
              <a:rPr lang="pt-BR" b="1">
                <a:solidFill>
                  <a:srgbClr val="C00000"/>
                </a:solidFill>
              </a:rPr>
              <a:t>NÃO</a:t>
            </a:r>
            <a:r>
              <a:rPr lang="pt-BR"/>
              <a:t> alteram a posição da curva 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797668" y="238328"/>
            <a:ext cx="11313268" cy="7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pt-BR" sz="3600" b="1"/>
              <a:t>Variação dos preços e a posição da LM</a:t>
            </a:r>
            <a:endParaRPr sz="3600" b="1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797668" y="1118680"/>
            <a:ext cx="11206264" cy="57393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9" t="-138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 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5884984" y="1118680"/>
            <a:ext cx="1441939" cy="1312984"/>
          </a:xfrm>
          <a:prstGeom prst="rect">
            <a:avLst/>
          </a:prstGeom>
          <a:solidFill>
            <a:schemeClr val="accent1"/>
          </a:solidFill>
          <a:ln w="34925" cap="flat" cmpd="sng">
            <a:solidFill>
              <a:srgbClr val="6666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 = 1.000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 =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  = 100</a:t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7766537" y="1118680"/>
            <a:ext cx="1441939" cy="1312984"/>
          </a:xfrm>
          <a:prstGeom prst="rect">
            <a:avLst/>
          </a:prstGeom>
          <a:solidFill>
            <a:schemeClr val="accent1"/>
          </a:solidFill>
          <a:ln w="34925" cap="flat" cmpd="sng">
            <a:solidFill>
              <a:srgbClr val="6666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 = 2.000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 =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  = 200</a:t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9648091" y="1118680"/>
            <a:ext cx="1441939" cy="1312984"/>
          </a:xfrm>
          <a:prstGeom prst="rect">
            <a:avLst/>
          </a:prstGeom>
          <a:solidFill>
            <a:schemeClr val="accent1"/>
          </a:solidFill>
          <a:ln w="34925" cap="flat" cmpd="sng">
            <a:solidFill>
              <a:srgbClr val="6666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 = 1.000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 = 20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  = 50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729574" y="40560"/>
            <a:ext cx="10992255" cy="128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pt-BR" b="1"/>
              <a:t>Efeito de uma política fiscal expansionista  no modelo IS-LM com preços flexíveis </a:t>
            </a:r>
            <a:endParaRPr b="1"/>
          </a:p>
        </p:txBody>
      </p:sp>
      <p:grpSp>
        <p:nvGrpSpPr>
          <p:cNvPr id="163" name="Google Shape;163;p17"/>
          <p:cNvGrpSpPr/>
          <p:nvPr/>
        </p:nvGrpSpPr>
        <p:grpSpPr>
          <a:xfrm>
            <a:off x="6778043" y="1659031"/>
            <a:ext cx="3095531" cy="2689234"/>
            <a:chOff x="6829210" y="2412460"/>
            <a:chExt cx="3410773" cy="3135335"/>
          </a:xfrm>
        </p:grpSpPr>
        <p:cxnSp>
          <p:nvCxnSpPr>
            <p:cNvPr id="164" name="Google Shape;164;p17"/>
            <p:cNvCxnSpPr/>
            <p:nvPr/>
          </p:nvCxnSpPr>
          <p:spPr>
            <a:xfrm rot="10800000" flipH="1">
              <a:off x="7078494" y="2412460"/>
              <a:ext cx="65739" cy="286965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65" name="Google Shape;165;p17"/>
            <p:cNvCxnSpPr/>
            <p:nvPr/>
          </p:nvCxnSpPr>
          <p:spPr>
            <a:xfrm>
              <a:off x="7059038" y="5272391"/>
              <a:ext cx="3180945" cy="972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66" name="Google Shape;166;p17"/>
            <p:cNvCxnSpPr/>
            <p:nvPr/>
          </p:nvCxnSpPr>
          <p:spPr>
            <a:xfrm rot="10800000" flipH="1">
              <a:off x="7324928" y="2959641"/>
              <a:ext cx="2315183" cy="208231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7" name="Google Shape;167;p17"/>
            <p:cNvCxnSpPr/>
            <p:nvPr/>
          </p:nvCxnSpPr>
          <p:spPr>
            <a:xfrm>
              <a:off x="7324928" y="3239769"/>
              <a:ext cx="1823202" cy="179567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8" name="Google Shape;168;p17"/>
            <p:cNvCxnSpPr/>
            <p:nvPr/>
          </p:nvCxnSpPr>
          <p:spPr>
            <a:xfrm>
              <a:off x="7111363" y="4187757"/>
              <a:ext cx="2256373" cy="30805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69" name="Google Shape;169;p17"/>
            <p:cNvCxnSpPr/>
            <p:nvPr/>
          </p:nvCxnSpPr>
          <p:spPr>
            <a:xfrm>
              <a:off x="8274997" y="4218562"/>
              <a:ext cx="0" cy="103113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70" name="Google Shape;170;p17"/>
            <p:cNvSpPr txBox="1"/>
            <p:nvPr/>
          </p:nvSpPr>
          <p:spPr>
            <a:xfrm>
              <a:off x="6829210" y="4064646"/>
              <a:ext cx="28886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8133772" y="5290333"/>
              <a:ext cx="2824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2" name="Google Shape;172;p17"/>
            <p:cNvSpPr txBox="1"/>
            <p:nvPr/>
          </p:nvSpPr>
          <p:spPr>
            <a:xfrm>
              <a:off x="9082391" y="4907694"/>
              <a:ext cx="36901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173" name="Google Shape;173;p17"/>
            <p:cNvCxnSpPr/>
            <p:nvPr/>
          </p:nvCxnSpPr>
          <p:spPr>
            <a:xfrm>
              <a:off x="7876162" y="2749879"/>
              <a:ext cx="1823202" cy="179567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4" name="Google Shape;174;p17"/>
            <p:cNvSpPr txBox="1"/>
            <p:nvPr/>
          </p:nvSpPr>
          <p:spPr>
            <a:xfrm>
              <a:off x="9674795" y="4445136"/>
              <a:ext cx="40107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175" name="Google Shape;175;p17"/>
            <p:cNvCxnSpPr/>
            <p:nvPr/>
          </p:nvCxnSpPr>
          <p:spPr>
            <a:xfrm>
              <a:off x="9361252" y="4241260"/>
              <a:ext cx="0" cy="1031131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76" name="Google Shape;176;p17"/>
            <p:cNvSpPr txBox="1"/>
            <p:nvPr/>
          </p:nvSpPr>
          <p:spPr>
            <a:xfrm>
              <a:off x="9203997" y="5301574"/>
              <a:ext cx="3145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7" name="Google Shape;177;p17"/>
            <p:cNvSpPr txBox="1"/>
            <p:nvPr/>
          </p:nvSpPr>
          <p:spPr>
            <a:xfrm>
              <a:off x="9579918" y="2771680"/>
              <a:ext cx="3674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OA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178" name="Google Shape;178;p17"/>
            <p:cNvCxnSpPr/>
            <p:nvPr/>
          </p:nvCxnSpPr>
          <p:spPr>
            <a:xfrm>
              <a:off x="7099279" y="3657733"/>
              <a:ext cx="1701010" cy="40134"/>
            </a:xfrm>
            <a:prstGeom prst="straightConnector1">
              <a:avLst/>
            </a:prstGeom>
            <a:noFill/>
            <a:ln w="9525" cap="flat" cmpd="sng">
              <a:solidFill>
                <a:srgbClr val="D13A55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79" name="Google Shape;179;p17"/>
            <p:cNvSpPr txBox="1"/>
            <p:nvPr/>
          </p:nvSpPr>
          <p:spPr>
            <a:xfrm>
              <a:off x="6863340" y="3534622"/>
              <a:ext cx="3209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180" name="Google Shape;180;p17"/>
            <p:cNvCxnSpPr/>
            <p:nvPr/>
          </p:nvCxnSpPr>
          <p:spPr>
            <a:xfrm flipH="1">
              <a:off x="8822987" y="3702996"/>
              <a:ext cx="1" cy="1579123"/>
            </a:xfrm>
            <a:prstGeom prst="straightConnector1">
              <a:avLst/>
            </a:prstGeom>
            <a:noFill/>
            <a:ln w="9525" cap="flat" cmpd="sng">
              <a:solidFill>
                <a:srgbClr val="D13A55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81" name="Google Shape;181;p17"/>
            <p:cNvSpPr txBox="1"/>
            <p:nvPr/>
          </p:nvSpPr>
          <p:spPr>
            <a:xfrm>
              <a:off x="8694552" y="5289018"/>
              <a:ext cx="3465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Y’’’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82" name="Google Shape;182;p17"/>
          <p:cNvGrpSpPr/>
          <p:nvPr/>
        </p:nvGrpSpPr>
        <p:grpSpPr>
          <a:xfrm>
            <a:off x="858908" y="1798727"/>
            <a:ext cx="3323378" cy="2679242"/>
            <a:chOff x="1701169" y="2490281"/>
            <a:chExt cx="3481858" cy="3038057"/>
          </a:xfrm>
        </p:grpSpPr>
        <p:cxnSp>
          <p:nvCxnSpPr>
            <p:cNvPr id="183" name="Google Shape;183;p17"/>
            <p:cNvCxnSpPr/>
            <p:nvPr/>
          </p:nvCxnSpPr>
          <p:spPr>
            <a:xfrm rot="10800000" flipH="1">
              <a:off x="1926077" y="2490281"/>
              <a:ext cx="29183" cy="280156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4" name="Google Shape;184;p17"/>
            <p:cNvCxnSpPr/>
            <p:nvPr/>
          </p:nvCxnSpPr>
          <p:spPr>
            <a:xfrm>
              <a:off x="1906621" y="5282119"/>
              <a:ext cx="3180945" cy="972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5" name="Google Shape;185;p17"/>
            <p:cNvCxnSpPr/>
            <p:nvPr/>
          </p:nvCxnSpPr>
          <p:spPr>
            <a:xfrm>
              <a:off x="2020111" y="3482502"/>
              <a:ext cx="1656944" cy="14105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6" name="Google Shape;186;p17"/>
            <p:cNvCxnSpPr/>
            <p:nvPr/>
          </p:nvCxnSpPr>
          <p:spPr>
            <a:xfrm rot="10800000" flipH="1">
              <a:off x="2159540" y="3380362"/>
              <a:ext cx="2474803" cy="151265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17"/>
            <p:cNvCxnSpPr/>
            <p:nvPr/>
          </p:nvCxnSpPr>
          <p:spPr>
            <a:xfrm rot="10800000" flipH="1">
              <a:off x="1945532" y="4348264"/>
              <a:ext cx="1070042" cy="972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17"/>
            <p:cNvCxnSpPr/>
            <p:nvPr/>
          </p:nvCxnSpPr>
          <p:spPr>
            <a:xfrm flipH="1">
              <a:off x="3035030" y="4367719"/>
              <a:ext cx="9727" cy="93385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17"/>
            <p:cNvCxnSpPr/>
            <p:nvPr/>
          </p:nvCxnSpPr>
          <p:spPr>
            <a:xfrm>
              <a:off x="2611877" y="2959641"/>
              <a:ext cx="2125493" cy="1826367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0" name="Google Shape;190;p17"/>
            <p:cNvCxnSpPr/>
            <p:nvPr/>
          </p:nvCxnSpPr>
          <p:spPr>
            <a:xfrm rot="10800000" flipH="1">
              <a:off x="1935804" y="3926732"/>
              <a:ext cx="1833663" cy="3242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91" name="Google Shape;191;p17"/>
            <p:cNvSpPr txBox="1"/>
            <p:nvPr/>
          </p:nvSpPr>
          <p:spPr>
            <a:xfrm>
              <a:off x="2771027" y="5264445"/>
              <a:ext cx="2824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3612222" y="5272391"/>
              <a:ext cx="3145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193" name="Google Shape;193;p17"/>
            <p:cNvCxnSpPr/>
            <p:nvPr/>
          </p:nvCxnSpPr>
          <p:spPr>
            <a:xfrm>
              <a:off x="3745149" y="3939702"/>
              <a:ext cx="0" cy="1342417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94" name="Google Shape;194;p17"/>
            <p:cNvSpPr txBox="1"/>
            <p:nvPr/>
          </p:nvSpPr>
          <p:spPr>
            <a:xfrm>
              <a:off x="1714783" y="4217778"/>
              <a:ext cx="25840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5" name="Google Shape;195;p17"/>
            <p:cNvSpPr txBox="1"/>
            <p:nvPr/>
          </p:nvSpPr>
          <p:spPr>
            <a:xfrm>
              <a:off x="1701169" y="3780843"/>
              <a:ext cx="29046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6" name="Google Shape;196;p17"/>
            <p:cNvSpPr txBox="1"/>
            <p:nvPr/>
          </p:nvSpPr>
          <p:spPr>
            <a:xfrm>
              <a:off x="3636633" y="4795736"/>
              <a:ext cx="32252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IS’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7" name="Google Shape;197;p17"/>
            <p:cNvSpPr txBox="1"/>
            <p:nvPr/>
          </p:nvSpPr>
          <p:spPr>
            <a:xfrm>
              <a:off x="4693596" y="4672625"/>
              <a:ext cx="3545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IS’’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8" name="Google Shape;198;p17"/>
            <p:cNvSpPr txBox="1"/>
            <p:nvPr/>
          </p:nvSpPr>
          <p:spPr>
            <a:xfrm>
              <a:off x="4557937" y="3231419"/>
              <a:ext cx="625090" cy="2791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LM’(P’)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199" name="Google Shape;199;p17"/>
            <p:cNvCxnSpPr/>
            <p:nvPr/>
          </p:nvCxnSpPr>
          <p:spPr>
            <a:xfrm rot="10800000" flipH="1">
              <a:off x="1972923" y="3035029"/>
              <a:ext cx="2474803" cy="1512652"/>
            </a:xfrm>
            <a:prstGeom prst="straightConnector1">
              <a:avLst/>
            </a:prstGeom>
            <a:noFill/>
            <a:ln w="9525" cap="flat" cmpd="sng">
              <a:solidFill>
                <a:srgbClr val="D13A5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0" name="Google Shape;200;p17"/>
            <p:cNvSpPr txBox="1"/>
            <p:nvPr/>
          </p:nvSpPr>
          <p:spPr>
            <a:xfrm>
              <a:off x="4338691" y="2849309"/>
              <a:ext cx="658678" cy="2791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LM’(P’’)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01" name="Google Shape;201;p17"/>
            <p:cNvCxnSpPr/>
            <p:nvPr/>
          </p:nvCxnSpPr>
          <p:spPr>
            <a:xfrm flipH="1">
              <a:off x="3385226" y="3657732"/>
              <a:ext cx="11715" cy="1634115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2" name="Google Shape;202;p17"/>
            <p:cNvCxnSpPr/>
            <p:nvPr/>
          </p:nvCxnSpPr>
          <p:spPr>
            <a:xfrm rot="10800000" flipH="1">
              <a:off x="1971472" y="3657600"/>
              <a:ext cx="1442937" cy="6485"/>
            </a:xfrm>
            <a:prstGeom prst="straightConnector1">
              <a:avLst/>
            </a:prstGeom>
            <a:noFill/>
            <a:ln w="9525" cap="flat" cmpd="sng">
              <a:solidFill>
                <a:srgbClr val="D13A55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203" name="Google Shape;203;p17"/>
            <p:cNvSpPr txBox="1"/>
            <p:nvPr/>
          </p:nvSpPr>
          <p:spPr>
            <a:xfrm>
              <a:off x="3200737" y="5282117"/>
              <a:ext cx="3465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Y’’’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7"/>
            <p:cNvSpPr txBox="1"/>
            <p:nvPr/>
          </p:nvSpPr>
          <p:spPr>
            <a:xfrm>
              <a:off x="1717020" y="3504112"/>
              <a:ext cx="32252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r’’’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05" name="Google Shape;205;p17"/>
          <p:cNvSpPr/>
          <p:nvPr/>
        </p:nvSpPr>
        <p:spPr>
          <a:xfrm>
            <a:off x="1936473" y="1615054"/>
            <a:ext cx="1266217" cy="22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GRÁFICO 1</a:t>
            </a:r>
            <a:endParaRPr sz="16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7850322" y="1435178"/>
            <a:ext cx="1266217" cy="22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GRÁFICO 2</a:t>
            </a:r>
            <a:endParaRPr sz="16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807395" y="4579444"/>
            <a:ext cx="1083661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AutoNum type="arabicPeriod"/>
            </a:pPr>
            <a:r>
              <a:rPr lang="pt-BR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aumento dos gastos governamentais desloca a curva IS para cima e para a direita (Gráfico 1).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AutoNum type="arabicPeriod"/>
            </a:pPr>
            <a:r>
              <a:rPr lang="pt-BR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À taxa de juros inicial (r’) haverá EDM. Consequentemente, a taxa de juros aumentará. No modelo de preços constantes, o equilíbrio IS-LM seria verificado no ponto (r’’, Y’’).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AutoNum type="arabicPeriod"/>
            </a:pPr>
            <a:r>
              <a:rPr lang="pt-BR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Porém, observe no Gráfico 2, a inclinação da curva OA. Significa que nesse modelo, os preços são flexíveis.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AutoNum type="arabicPeriod"/>
            </a:pPr>
            <a:r>
              <a:rPr lang="pt-BR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aumento dos gastos governamentais é uma política que estimula a DA. O aumento da DA é representado, no Gráfico 2, pelo deslocamento da curva DA’ para cima e para a direita, até DA’’.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AutoNum type="arabicPeriod"/>
            </a:pPr>
            <a:r>
              <a:rPr lang="pt-BR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Ao preço inicial (P’) e nível de produto Y’’ haverá excesso de demanda em relação à oferta. Os preços da economia sobem.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AutoNum type="arabicPeriod"/>
            </a:pPr>
            <a:r>
              <a:rPr lang="pt-BR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 Gráfico 2, a elevação dos preços estimula a oferta agregada e ela realmente aumenta de Y’ para Y’’’ e corrige o excesso de DA observado ao nível de preços inicial (muitos consumidores reduzem o nível de DA devido à elevação dos preços)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AutoNum type="arabicPeriod"/>
            </a:pPr>
            <a:r>
              <a:rPr lang="pt-BR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 Gráfico 1, o aumento dos preços é representado pelo deslocamento da curva LM para cima e para a esquerda de LM’(P’) para LM’(P’’).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AutoNum type="arabicPeriod"/>
            </a:pPr>
            <a:r>
              <a:rPr lang="pt-BR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Á taxa de juros r’’ e renda Y’’ temos equilíbrio no mercado de bens e serviços, mas EDM, no mercado monetário. Novo aumento da taxa de juros será observado, assim como um novo efeito deslocamento.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AutoNum type="arabicPeriod"/>
            </a:pPr>
            <a:r>
              <a:rPr lang="pt-BR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ponto de equilíbrio será em r’’’ e Y’’’.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AutoNum type="arabicPeriod"/>
            </a:pPr>
            <a:r>
              <a:rPr lang="pt-BR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Observem que o efeito da política fiscal expansionista é menor, no modelo de preços flexíveis, comparativamente ao modelo de preços fixos.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title"/>
          </p:nvPr>
        </p:nvSpPr>
        <p:spPr>
          <a:xfrm>
            <a:off x="807395" y="178746"/>
            <a:ext cx="10992255" cy="128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pt-BR" b="1"/>
              <a:t>Efeito de uma política monetária expansionista no modelo IS-LM com preços flexíveis</a:t>
            </a:r>
            <a:endParaRPr b="1"/>
          </a:p>
        </p:txBody>
      </p:sp>
      <p:grpSp>
        <p:nvGrpSpPr>
          <p:cNvPr id="213" name="Google Shape;213;p18"/>
          <p:cNvGrpSpPr/>
          <p:nvPr/>
        </p:nvGrpSpPr>
        <p:grpSpPr>
          <a:xfrm>
            <a:off x="6973493" y="1531271"/>
            <a:ext cx="3094636" cy="2874059"/>
            <a:chOff x="6829210" y="2412460"/>
            <a:chExt cx="3410773" cy="3135335"/>
          </a:xfrm>
        </p:grpSpPr>
        <p:cxnSp>
          <p:nvCxnSpPr>
            <p:cNvPr id="214" name="Google Shape;214;p18"/>
            <p:cNvCxnSpPr/>
            <p:nvPr/>
          </p:nvCxnSpPr>
          <p:spPr>
            <a:xfrm rot="10800000" flipH="1">
              <a:off x="7078494" y="2412460"/>
              <a:ext cx="65739" cy="286965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5" name="Google Shape;215;p18"/>
            <p:cNvCxnSpPr/>
            <p:nvPr/>
          </p:nvCxnSpPr>
          <p:spPr>
            <a:xfrm>
              <a:off x="7059038" y="5272391"/>
              <a:ext cx="3180945" cy="972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6" name="Google Shape;216;p18"/>
            <p:cNvCxnSpPr/>
            <p:nvPr/>
          </p:nvCxnSpPr>
          <p:spPr>
            <a:xfrm rot="10800000" flipH="1">
              <a:off x="7324928" y="2959641"/>
              <a:ext cx="2315183" cy="208231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7" name="Google Shape;217;p18"/>
            <p:cNvCxnSpPr/>
            <p:nvPr/>
          </p:nvCxnSpPr>
          <p:spPr>
            <a:xfrm>
              <a:off x="7324928" y="3239769"/>
              <a:ext cx="1823202" cy="179567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8" name="Google Shape;218;p18"/>
            <p:cNvCxnSpPr/>
            <p:nvPr/>
          </p:nvCxnSpPr>
          <p:spPr>
            <a:xfrm>
              <a:off x="7111363" y="4187757"/>
              <a:ext cx="2256373" cy="30805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9" name="Google Shape;219;p18"/>
            <p:cNvCxnSpPr/>
            <p:nvPr/>
          </p:nvCxnSpPr>
          <p:spPr>
            <a:xfrm>
              <a:off x="8274997" y="4218562"/>
              <a:ext cx="0" cy="103113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220" name="Google Shape;220;p18"/>
            <p:cNvSpPr txBox="1"/>
            <p:nvPr/>
          </p:nvSpPr>
          <p:spPr>
            <a:xfrm>
              <a:off x="6829210" y="4064646"/>
              <a:ext cx="28886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8133772" y="5290333"/>
              <a:ext cx="2824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2" name="Google Shape;222;p18"/>
            <p:cNvSpPr txBox="1"/>
            <p:nvPr/>
          </p:nvSpPr>
          <p:spPr>
            <a:xfrm>
              <a:off x="9082391" y="4907694"/>
              <a:ext cx="36901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23" name="Google Shape;223;p18"/>
            <p:cNvCxnSpPr/>
            <p:nvPr/>
          </p:nvCxnSpPr>
          <p:spPr>
            <a:xfrm>
              <a:off x="7876162" y="2749879"/>
              <a:ext cx="1823202" cy="179567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4" name="Google Shape;224;p18"/>
            <p:cNvSpPr txBox="1"/>
            <p:nvPr/>
          </p:nvSpPr>
          <p:spPr>
            <a:xfrm>
              <a:off x="9674795" y="4445136"/>
              <a:ext cx="40107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25" name="Google Shape;225;p18"/>
            <p:cNvCxnSpPr/>
            <p:nvPr/>
          </p:nvCxnSpPr>
          <p:spPr>
            <a:xfrm>
              <a:off x="9361252" y="4241260"/>
              <a:ext cx="0" cy="1031131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226" name="Google Shape;226;p18"/>
            <p:cNvSpPr txBox="1"/>
            <p:nvPr/>
          </p:nvSpPr>
          <p:spPr>
            <a:xfrm>
              <a:off x="9203997" y="5301574"/>
              <a:ext cx="3145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9579918" y="2771680"/>
              <a:ext cx="3674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OA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28" name="Google Shape;228;p18"/>
            <p:cNvCxnSpPr/>
            <p:nvPr/>
          </p:nvCxnSpPr>
          <p:spPr>
            <a:xfrm>
              <a:off x="7099279" y="3657733"/>
              <a:ext cx="1701010" cy="4013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229" name="Google Shape;229;p18"/>
            <p:cNvSpPr txBox="1"/>
            <p:nvPr/>
          </p:nvSpPr>
          <p:spPr>
            <a:xfrm>
              <a:off x="6863340" y="3534622"/>
              <a:ext cx="3209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30" name="Google Shape;230;p18"/>
            <p:cNvCxnSpPr/>
            <p:nvPr/>
          </p:nvCxnSpPr>
          <p:spPr>
            <a:xfrm flipH="1">
              <a:off x="8822987" y="3702996"/>
              <a:ext cx="1" cy="157912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231" name="Google Shape;231;p18"/>
            <p:cNvSpPr txBox="1"/>
            <p:nvPr/>
          </p:nvSpPr>
          <p:spPr>
            <a:xfrm>
              <a:off x="8694552" y="5289018"/>
              <a:ext cx="3465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Y’’’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232" name="Google Shape;232;p18"/>
          <p:cNvGrpSpPr/>
          <p:nvPr/>
        </p:nvGrpSpPr>
        <p:grpSpPr>
          <a:xfrm>
            <a:off x="935349" y="1838906"/>
            <a:ext cx="3525250" cy="2561579"/>
            <a:chOff x="1687193" y="2490281"/>
            <a:chExt cx="3755865" cy="3030446"/>
          </a:xfrm>
        </p:grpSpPr>
        <p:cxnSp>
          <p:nvCxnSpPr>
            <p:cNvPr id="233" name="Google Shape;233;p18"/>
            <p:cNvCxnSpPr/>
            <p:nvPr/>
          </p:nvCxnSpPr>
          <p:spPr>
            <a:xfrm rot="10800000" flipH="1">
              <a:off x="1926077" y="2490281"/>
              <a:ext cx="29183" cy="280156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4" name="Google Shape;234;p18"/>
            <p:cNvCxnSpPr/>
            <p:nvPr/>
          </p:nvCxnSpPr>
          <p:spPr>
            <a:xfrm>
              <a:off x="1906621" y="5282119"/>
              <a:ext cx="3180945" cy="972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5" name="Google Shape;235;p18"/>
            <p:cNvCxnSpPr/>
            <p:nvPr/>
          </p:nvCxnSpPr>
          <p:spPr>
            <a:xfrm>
              <a:off x="2020111" y="3482502"/>
              <a:ext cx="1656944" cy="14105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6" name="Google Shape;236;p18"/>
            <p:cNvCxnSpPr/>
            <p:nvPr/>
          </p:nvCxnSpPr>
          <p:spPr>
            <a:xfrm rot="10800000" flipH="1">
              <a:off x="2159540" y="3380362"/>
              <a:ext cx="2474803" cy="151265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7" name="Google Shape;237;p18"/>
            <p:cNvCxnSpPr/>
            <p:nvPr/>
          </p:nvCxnSpPr>
          <p:spPr>
            <a:xfrm rot="10800000" flipH="1">
              <a:off x="1926077" y="4357991"/>
              <a:ext cx="1099226" cy="972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8" name="Google Shape;238;p18"/>
            <p:cNvCxnSpPr/>
            <p:nvPr/>
          </p:nvCxnSpPr>
          <p:spPr>
            <a:xfrm flipH="1">
              <a:off x="3025302" y="4367719"/>
              <a:ext cx="28176" cy="92412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239" name="Google Shape;239;p18"/>
            <p:cNvSpPr txBox="1"/>
            <p:nvPr/>
          </p:nvSpPr>
          <p:spPr>
            <a:xfrm>
              <a:off x="2771027" y="5264445"/>
              <a:ext cx="2824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0" name="Google Shape;240;p18"/>
            <p:cNvSpPr txBox="1"/>
            <p:nvPr/>
          </p:nvSpPr>
          <p:spPr>
            <a:xfrm>
              <a:off x="3290109" y="5262639"/>
              <a:ext cx="3145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1" name="Google Shape;241;p18"/>
            <p:cNvSpPr txBox="1"/>
            <p:nvPr/>
          </p:nvSpPr>
          <p:spPr>
            <a:xfrm>
              <a:off x="1733510" y="4234880"/>
              <a:ext cx="25840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1691056" y="4568432"/>
              <a:ext cx="29046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3" name="Google Shape;243;p18"/>
            <p:cNvSpPr txBox="1"/>
            <p:nvPr/>
          </p:nvSpPr>
          <p:spPr>
            <a:xfrm>
              <a:off x="3636633" y="4795736"/>
              <a:ext cx="32252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IS’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4" name="Google Shape;244;p18"/>
            <p:cNvSpPr txBox="1"/>
            <p:nvPr/>
          </p:nvSpPr>
          <p:spPr>
            <a:xfrm>
              <a:off x="4693596" y="4672625"/>
              <a:ext cx="3545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IS’’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5" name="Google Shape;245;p18"/>
            <p:cNvSpPr txBox="1"/>
            <p:nvPr/>
          </p:nvSpPr>
          <p:spPr>
            <a:xfrm>
              <a:off x="4557937" y="3231419"/>
              <a:ext cx="635669" cy="291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LM’(P’)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46" name="Google Shape;246;p18"/>
            <p:cNvCxnSpPr/>
            <p:nvPr/>
          </p:nvCxnSpPr>
          <p:spPr>
            <a:xfrm rot="10800000" flipH="1">
              <a:off x="2614535" y="3677800"/>
              <a:ext cx="2474803" cy="1512652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7" name="Google Shape;247;p18"/>
            <p:cNvSpPr txBox="1"/>
            <p:nvPr/>
          </p:nvSpPr>
          <p:spPr>
            <a:xfrm>
              <a:off x="4773232" y="3726744"/>
              <a:ext cx="669826" cy="291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rgbClr val="0070C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LM’’(P’)</a:t>
              </a:r>
              <a:endParaRPr sz="10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48" name="Google Shape;248;p18"/>
            <p:cNvCxnSpPr/>
            <p:nvPr/>
          </p:nvCxnSpPr>
          <p:spPr>
            <a:xfrm flipH="1">
              <a:off x="3414032" y="4691357"/>
              <a:ext cx="17326" cy="671249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249" name="Google Shape;249;p18"/>
            <p:cNvSpPr txBox="1"/>
            <p:nvPr/>
          </p:nvSpPr>
          <p:spPr>
            <a:xfrm>
              <a:off x="1687193" y="4408758"/>
              <a:ext cx="32252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r’’’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50" name="Google Shape;250;p18"/>
            <p:cNvCxnSpPr/>
            <p:nvPr/>
          </p:nvCxnSpPr>
          <p:spPr>
            <a:xfrm rot="10800000" flipH="1">
              <a:off x="2650908" y="3692417"/>
              <a:ext cx="2029512" cy="1244743"/>
            </a:xfrm>
            <a:prstGeom prst="straightConnector1">
              <a:avLst/>
            </a:prstGeom>
            <a:noFill/>
            <a:ln w="9525" cap="flat" cmpd="sng">
              <a:solidFill>
                <a:srgbClr val="D13A5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1" name="Google Shape;251;p18"/>
            <p:cNvSpPr txBox="1"/>
            <p:nvPr/>
          </p:nvSpPr>
          <p:spPr>
            <a:xfrm>
              <a:off x="4548610" y="3472577"/>
              <a:ext cx="703984" cy="29128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rgbClr val="D13A55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LM’’(P’’)</a:t>
              </a:r>
              <a:endParaRPr sz="1000" b="1">
                <a:solidFill>
                  <a:srgbClr val="D13A55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52" name="Google Shape;252;p18"/>
            <p:cNvCxnSpPr/>
            <p:nvPr/>
          </p:nvCxnSpPr>
          <p:spPr>
            <a:xfrm flipH="1">
              <a:off x="3258766" y="4561655"/>
              <a:ext cx="13707" cy="730192"/>
            </a:xfrm>
            <a:prstGeom prst="straightConnector1">
              <a:avLst/>
            </a:prstGeom>
            <a:noFill/>
            <a:ln w="9525" cap="flat" cmpd="sng">
              <a:solidFill>
                <a:srgbClr val="D13A55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18"/>
            <p:cNvCxnSpPr/>
            <p:nvPr/>
          </p:nvCxnSpPr>
          <p:spPr>
            <a:xfrm>
              <a:off x="1926077" y="4542817"/>
              <a:ext cx="1371600" cy="19455"/>
            </a:xfrm>
            <a:prstGeom prst="straightConnector1">
              <a:avLst/>
            </a:prstGeom>
            <a:noFill/>
            <a:ln w="9525" cap="flat" cmpd="sng">
              <a:solidFill>
                <a:srgbClr val="D13A55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254" name="Google Shape;254;p18"/>
            <p:cNvSpPr txBox="1"/>
            <p:nvPr/>
          </p:nvSpPr>
          <p:spPr>
            <a:xfrm>
              <a:off x="3079382" y="5274506"/>
              <a:ext cx="3465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Y’’’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55" name="Google Shape;255;p18"/>
            <p:cNvCxnSpPr/>
            <p:nvPr/>
          </p:nvCxnSpPr>
          <p:spPr>
            <a:xfrm rot="10800000" flipH="1">
              <a:off x="1906621" y="4698645"/>
              <a:ext cx="1474986" cy="1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56" name="Google Shape;256;p18"/>
          <p:cNvSpPr/>
          <p:nvPr/>
        </p:nvSpPr>
        <p:spPr>
          <a:xfrm>
            <a:off x="1936473" y="1615054"/>
            <a:ext cx="1266217" cy="22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GRÁFICO 1</a:t>
            </a:r>
            <a:endParaRPr sz="16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7850322" y="1435178"/>
            <a:ext cx="1266217" cy="22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GRÁFICO 2</a:t>
            </a:r>
            <a:endParaRPr sz="16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8" name="Google Shape;258;p18"/>
          <p:cNvSpPr txBox="1"/>
          <p:nvPr/>
        </p:nvSpPr>
        <p:spPr>
          <a:xfrm>
            <a:off x="807395" y="4653923"/>
            <a:ext cx="1083661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AutoNum type="arabicPeriod"/>
            </a:pPr>
            <a:r>
              <a:rPr lang="pt-BR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aumento da oferta monetária desloca a curva LM para baixo e para a direita (Gráfico 1). Á taxa de juros inicial (r’) e ao nível de renda potencial (Y*) teríamos equilíbrio no mercado monetário, mas EOB.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AutoNum type="arabicPeriod"/>
            </a:pPr>
            <a:r>
              <a:rPr lang="pt-BR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taxa de juros cai (para r’’).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AutoNum type="arabicPeriod"/>
            </a:pPr>
            <a:r>
              <a:rPr lang="pt-BR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queda na taxa de juros estimula os investimentos privados e o consumo das famílias. A produção atingiria o nível Y’’, caso os preços permanecessem fixos.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AutoNum type="arabicPeriod"/>
            </a:pPr>
            <a:r>
              <a:rPr lang="pt-BR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 entanto, estamos num modelo de preços flexíveis (observe a inclinação da curva OA) e, nesse caso, o estímulo à demanda agregada dado pelo aumento da oferta monetária, implica no aumento dos preços, tendo em vista o excesso de demanda agregada, ao preço inicial P’.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AutoNum type="arabicPeriod"/>
            </a:pPr>
            <a:r>
              <a:rPr lang="pt-BR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aumento dos preços desloca a curva para cima e para a esquerda, de LM’’(P’) para LM’’(P’’). A taxa de juros r’’ passaremos a observar EDM. A taxa de juros sofre um novo ajuste e aumenta para r’’’.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AutoNum type="arabicPeriod"/>
            </a:pPr>
            <a:r>
              <a:rPr lang="pt-BR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aumento da taxa de juros provoca um  leve efeito deslocamento e por isso, a renda de equilíbrio será Y’’’.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AutoNum type="arabicPeriod"/>
            </a:pPr>
            <a:r>
              <a:rPr lang="pt-BR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Observe que no modelo de preços flexíveis, os impactos da política monetária sobre a renda são menores, comparativamente ao modelo de preços fixos.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>
            <a:spLocks noGrp="1"/>
          </p:cNvSpPr>
          <p:nvPr>
            <p:ph type="title"/>
          </p:nvPr>
        </p:nvSpPr>
        <p:spPr>
          <a:xfrm>
            <a:off x="826850" y="170234"/>
            <a:ext cx="11186809" cy="1026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pt-BR" sz="3600" b="1"/>
              <a:t>A visão contratual keynesiana do mercado de trabalho</a:t>
            </a:r>
            <a:endParaRPr sz="3600" b="1"/>
          </a:p>
        </p:txBody>
      </p:sp>
      <p:sp>
        <p:nvSpPr>
          <p:cNvPr id="264" name="Google Shape;264;p19"/>
          <p:cNvSpPr txBox="1">
            <a:spLocks noGrp="1"/>
          </p:cNvSpPr>
          <p:nvPr>
            <p:ph type="body" idx="1"/>
          </p:nvPr>
        </p:nvSpPr>
        <p:spPr>
          <a:xfrm>
            <a:off x="826850" y="1196501"/>
            <a:ext cx="10612878" cy="558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pt-BR"/>
              <a:t>Na teoria keynesiana: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Os salários monetários não se ajustam o suficiente para manter a economia no pleno emprego.</a:t>
            </a:r>
            <a:endParaRPr/>
          </a:p>
          <a:p>
            <a:pPr marL="530352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As informações são imperfeitas.</a:t>
            </a:r>
            <a:endParaRPr/>
          </a:p>
          <a:p>
            <a:pPr marL="530352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Os salários monetários são rígidos para baixo</a:t>
            </a:r>
            <a:endParaRPr/>
          </a:p>
          <a:p>
            <a:pPr marL="530352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A oferta de mão de obra no mercado de trabalho é determinada pelo salário real esperado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pt-BR"/>
              <a:t>Expectativas adaptativas.</a:t>
            </a:r>
            <a:endParaRPr/>
          </a:p>
          <a:p>
            <a:pPr marL="1371600" lvl="2" indent="-2697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  <a:p>
            <a:pPr marL="1371600" lvl="2" indent="-2697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>
            <a:spLocks noGrp="1"/>
          </p:cNvSpPr>
          <p:nvPr>
            <p:ph type="title"/>
          </p:nvPr>
        </p:nvSpPr>
        <p:spPr>
          <a:xfrm>
            <a:off x="807396" y="199417"/>
            <a:ext cx="9601200" cy="714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pt-BR" sz="3600" b="1"/>
              <a:t>Fontes de rigidez salarial</a:t>
            </a:r>
            <a:endParaRPr sz="3600" b="1"/>
          </a:p>
        </p:txBody>
      </p:sp>
      <p:sp>
        <p:nvSpPr>
          <p:cNvPr id="270" name="Google Shape;270;p20"/>
          <p:cNvSpPr txBox="1">
            <a:spLocks noGrp="1"/>
          </p:cNvSpPr>
          <p:nvPr>
            <p:ph type="body" idx="1"/>
          </p:nvPr>
        </p:nvSpPr>
        <p:spPr>
          <a:xfrm>
            <a:off x="807396" y="1089498"/>
            <a:ext cx="10904706" cy="558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pt-BR"/>
              <a:t>Os trabalhadores associam cortes nos salários nominais a uma alteração na </a:t>
            </a:r>
            <a:r>
              <a:rPr lang="pt-BR">
                <a:solidFill>
                  <a:srgbClr val="0070C0"/>
                </a:solidFill>
              </a:rPr>
              <a:t>estrutura relativa </a:t>
            </a:r>
            <a:r>
              <a:rPr lang="pt-BR"/>
              <a:t>de salários.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Será que todas as categorias trabalhistas experimentam o mesmo corte em seus salários nominais, simultaneamente?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Alterações nos preços afetam a todas as categorias salarias, simétrica e simultaneamente. </a:t>
            </a:r>
            <a:endParaRPr/>
          </a:p>
          <a:p>
            <a:pPr marL="530352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pt-BR"/>
              <a:t>No setor formal, os salários são estabelecidos por contratos de trabalho.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Salários fixos por um determinado período de tempo.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Reajustes previstos pela legislação trabalhista.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Em algumas circunstâncias há possibilidade de redução dos salários 🡪 decisão acordada entre empregador e sindicato.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pt-BR"/>
              <a:t>Mesmo nos setor informal, os salários são rígidos para baixo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Deterioração das relações trabalhistas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817123" y="189690"/>
            <a:ext cx="11374877" cy="115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pt-BR" sz="3600" b="1"/>
              <a:t>Um modelo de salário monetário fixo com preços flexíveis</a:t>
            </a:r>
            <a:endParaRPr sz="3600" b="1"/>
          </a:p>
        </p:txBody>
      </p:sp>
      <p:sp>
        <p:nvSpPr>
          <p:cNvPr id="276" name="Google Shape;276;p21"/>
          <p:cNvSpPr txBox="1"/>
          <p:nvPr/>
        </p:nvSpPr>
        <p:spPr>
          <a:xfrm>
            <a:off x="5312802" y="1191192"/>
            <a:ext cx="6159413" cy="43801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93" t="-415" b="-83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grpSp>
        <p:nvGrpSpPr>
          <p:cNvPr id="277" name="Google Shape;277;p21"/>
          <p:cNvGrpSpPr/>
          <p:nvPr/>
        </p:nvGrpSpPr>
        <p:grpSpPr>
          <a:xfrm>
            <a:off x="1131501" y="1916349"/>
            <a:ext cx="3461516" cy="2608368"/>
            <a:chOff x="1381418" y="1916349"/>
            <a:chExt cx="3461516" cy="2608368"/>
          </a:xfrm>
        </p:grpSpPr>
        <p:cxnSp>
          <p:nvCxnSpPr>
            <p:cNvPr id="278" name="Google Shape;278;p21"/>
            <p:cNvCxnSpPr/>
            <p:nvPr/>
          </p:nvCxnSpPr>
          <p:spPr>
            <a:xfrm rot="10800000">
              <a:off x="1702340" y="1916349"/>
              <a:ext cx="0" cy="24124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9" name="Google Shape;279;p21"/>
            <p:cNvCxnSpPr/>
            <p:nvPr/>
          </p:nvCxnSpPr>
          <p:spPr>
            <a:xfrm rot="10800000" flipH="1">
              <a:off x="1692613" y="4280170"/>
              <a:ext cx="2743200" cy="2918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0" name="Google Shape;280;p21"/>
            <p:cNvCxnSpPr/>
            <p:nvPr/>
          </p:nvCxnSpPr>
          <p:spPr>
            <a:xfrm>
              <a:off x="1877438" y="2480553"/>
              <a:ext cx="1867711" cy="145914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p21"/>
            <p:cNvCxnSpPr>
              <a:endCxn id="282" idx="0"/>
            </p:cNvCxnSpPr>
            <p:nvPr/>
          </p:nvCxnSpPr>
          <p:spPr>
            <a:xfrm>
              <a:off x="2548601" y="2997666"/>
              <a:ext cx="19500" cy="125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21"/>
            <p:cNvSpPr txBox="1"/>
            <p:nvPr/>
          </p:nvSpPr>
          <p:spPr>
            <a:xfrm>
              <a:off x="2417258" y="4257366"/>
              <a:ext cx="3016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83" name="Google Shape;283;p21"/>
            <p:cNvCxnSpPr/>
            <p:nvPr/>
          </p:nvCxnSpPr>
          <p:spPr>
            <a:xfrm flipH="1">
              <a:off x="1673158" y="3016174"/>
              <a:ext cx="2557565" cy="944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84" name="Google Shape;284;p21"/>
            <p:cNvGrpSpPr/>
            <p:nvPr/>
          </p:nvGrpSpPr>
          <p:grpSpPr>
            <a:xfrm>
              <a:off x="1381418" y="2963906"/>
              <a:ext cx="320922" cy="246221"/>
              <a:chOff x="1425193" y="3122579"/>
              <a:chExt cx="320922" cy="246221"/>
            </a:xfrm>
          </p:grpSpPr>
          <p:sp>
            <p:nvSpPr>
              <p:cNvPr id="285" name="Google Shape;285;p21"/>
              <p:cNvSpPr txBox="1"/>
              <p:nvPr/>
            </p:nvSpPr>
            <p:spPr>
              <a:xfrm>
                <a:off x="1425193" y="3122579"/>
                <a:ext cx="32092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W’</a:t>
                </a:r>
                <a:endParaRPr sz="1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cxnSp>
            <p:nvCxnSpPr>
              <p:cNvPr id="286" name="Google Shape;286;p21"/>
              <p:cNvCxnSpPr/>
              <p:nvPr/>
            </p:nvCxnSpPr>
            <p:spPr>
              <a:xfrm>
                <a:off x="1502924" y="3142034"/>
                <a:ext cx="136187" cy="48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87" name="Google Shape;287;p21"/>
            <p:cNvSpPr txBox="1"/>
            <p:nvPr/>
          </p:nvSpPr>
          <p:spPr>
            <a:xfrm>
              <a:off x="3531604" y="3919730"/>
              <a:ext cx="55175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Nd (P’)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8" name="Google Shape;288;p21"/>
            <p:cNvSpPr txBox="1"/>
            <p:nvPr/>
          </p:nvSpPr>
          <p:spPr>
            <a:xfrm>
              <a:off x="4217224" y="2874524"/>
              <a:ext cx="3289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Ns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89" name="Google Shape;289;p21"/>
            <p:cNvCxnSpPr/>
            <p:nvPr/>
          </p:nvCxnSpPr>
          <p:spPr>
            <a:xfrm>
              <a:off x="2165538" y="2377197"/>
              <a:ext cx="1867711" cy="145914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0" name="Google Shape;290;p21"/>
            <p:cNvCxnSpPr/>
            <p:nvPr/>
          </p:nvCxnSpPr>
          <p:spPr>
            <a:xfrm>
              <a:off x="2991438" y="3042330"/>
              <a:ext cx="22713" cy="1267104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291" name="Google Shape;291;p21"/>
            <p:cNvSpPr txBox="1"/>
            <p:nvPr/>
          </p:nvSpPr>
          <p:spPr>
            <a:xfrm>
              <a:off x="2873769" y="4278496"/>
              <a:ext cx="33374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2" name="Google Shape;292;p21"/>
            <p:cNvSpPr txBox="1"/>
            <p:nvPr/>
          </p:nvSpPr>
          <p:spPr>
            <a:xfrm>
              <a:off x="3938960" y="3756033"/>
              <a:ext cx="5838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Nd (P’’)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93" name="Google Shape;293;p21"/>
            <p:cNvCxnSpPr/>
            <p:nvPr/>
          </p:nvCxnSpPr>
          <p:spPr>
            <a:xfrm>
              <a:off x="2419560" y="2265190"/>
              <a:ext cx="1867711" cy="145914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4" name="Google Shape;294;p21"/>
            <p:cNvSpPr txBox="1"/>
            <p:nvPr/>
          </p:nvSpPr>
          <p:spPr>
            <a:xfrm>
              <a:off x="4227060" y="3573621"/>
              <a:ext cx="6158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Nd (P’’’)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95" name="Google Shape;295;p21"/>
            <p:cNvCxnSpPr/>
            <p:nvPr/>
          </p:nvCxnSpPr>
          <p:spPr>
            <a:xfrm>
              <a:off x="3387824" y="3037386"/>
              <a:ext cx="22713" cy="1267104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296" name="Google Shape;296;p21"/>
            <p:cNvSpPr txBox="1"/>
            <p:nvPr/>
          </p:nvSpPr>
          <p:spPr>
            <a:xfrm>
              <a:off x="3256817" y="4252584"/>
              <a:ext cx="36580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N’’’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1731</Words>
  <Application>Microsoft Office PowerPoint</Application>
  <PresentationFormat>Widescreen</PresentationFormat>
  <Paragraphs>257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Libre Franklin</vt:lpstr>
      <vt:lpstr>Crop</vt:lpstr>
      <vt:lpstr>MACROECONOMIA:   MODELO IS-LM COM PREÇOS FLEXÍVEIS   </vt:lpstr>
      <vt:lpstr>Apresentação do PowerPoint</vt:lpstr>
      <vt:lpstr>Variação dos preços e a posição da IS</vt:lpstr>
      <vt:lpstr>Variação dos preços e a posição da LM</vt:lpstr>
      <vt:lpstr>Efeito de uma política fiscal expansionista  no modelo IS-LM com preços flexíveis </vt:lpstr>
      <vt:lpstr>Efeito de uma política monetária expansionista no modelo IS-LM com preços flexíveis</vt:lpstr>
      <vt:lpstr>A visão contratual keynesiana do mercado de trabalho</vt:lpstr>
      <vt:lpstr>Fontes de rigidez salarial</vt:lpstr>
      <vt:lpstr>Um modelo de salário monetário fixo com preços flexíveis</vt:lpstr>
      <vt:lpstr>Um modelo com salários e preços flexíveis</vt:lpstr>
      <vt:lpstr>Apresentação do PowerPoint</vt:lpstr>
      <vt:lpstr>Choques de oferta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MACROECONOMIA:   MODELO IS-LM COM PREÇOS FLEXÍVEIS   </dc:title>
  <dc:creator>Mulheres na Pesca</dc:creator>
  <cp:lastModifiedBy>Mulheres na Pesca</cp:lastModifiedBy>
  <cp:revision>1</cp:revision>
  <dcterms:modified xsi:type="dcterms:W3CDTF">2022-05-25T22:52:14Z</dcterms:modified>
</cp:coreProperties>
</file>