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70" r:id="rId2"/>
    <p:sldId id="279" r:id="rId3"/>
    <p:sldId id="280" r:id="rId4"/>
    <p:sldId id="276" r:id="rId5"/>
    <p:sldId id="281" r:id="rId6"/>
    <p:sldId id="261" r:id="rId7"/>
    <p:sldId id="266" r:id="rId8"/>
    <p:sldId id="257" r:id="rId9"/>
    <p:sldId id="256" r:id="rId10"/>
    <p:sldId id="262" r:id="rId11"/>
    <p:sldId id="263" r:id="rId12"/>
    <p:sldId id="268" r:id="rId13"/>
    <p:sldId id="283" r:id="rId14"/>
    <p:sldId id="284" r:id="rId15"/>
    <p:sldId id="258" r:id="rId16"/>
    <p:sldId id="286" r:id="rId17"/>
    <p:sldId id="287" r:id="rId18"/>
    <p:sldId id="265" r:id="rId19"/>
    <p:sldId id="282" r:id="rId20"/>
    <p:sldId id="269" r:id="rId21"/>
    <p:sldId id="259" r:id="rId22"/>
    <p:sldId id="260" r:id="rId23"/>
    <p:sldId id="288" r:id="rId24"/>
    <p:sldId id="267" r:id="rId25"/>
    <p:sldId id="285" r:id="rId26"/>
    <p:sldId id="271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earch Question" id="{8D28B05A-15B0-6A45-A5DE-B7AAE17F80FC}">
          <p14:sldIdLst>
            <p14:sldId id="270"/>
          </p14:sldIdLst>
        </p14:section>
        <p14:section name="Checking for overcorrection of batch correction" id="{7D1D2C12-BFAF-7D40-A71E-93511F0FFDAF}">
          <p14:sldIdLst>
            <p14:sldId id="279"/>
            <p14:sldId id="280"/>
            <p14:sldId id="276"/>
            <p14:sldId id="281"/>
          </p14:sldIdLst>
        </p14:section>
        <p14:section name="Numbers" id="{E407BDBF-8542-9C4D-964C-49508496AA11}">
          <p14:sldIdLst>
            <p14:sldId id="261"/>
            <p14:sldId id="266"/>
          </p14:sldIdLst>
        </p14:section>
        <p14:section name="PCA plots" id="{EA22A2AA-CDF3-B743-B44C-A6BE4244BEE7}">
          <p14:sldIdLst>
            <p14:sldId id="257"/>
            <p14:sldId id="256"/>
            <p14:sldId id="262"/>
            <p14:sldId id="263"/>
            <p14:sldId id="268"/>
          </p14:sldIdLst>
        </p14:section>
        <p14:section name="Check for overcorrection of class specific batch correction" id="{2BCB9E93-8CBC-7E43-9E8B-EC0CE635A538}">
          <p14:sldIdLst>
            <p14:sldId id="283"/>
            <p14:sldId id="284"/>
          </p14:sldIdLst>
        </p14:section>
        <p14:section name="Class Specific Batch Correction Investigation" id="{3D7D363A-9B92-ED49-B9EA-E246B2EC2202}">
          <p14:sldIdLst>
            <p14:sldId id="258"/>
            <p14:sldId id="286"/>
            <p14:sldId id="287"/>
            <p14:sldId id="265"/>
            <p14:sldId id="282"/>
            <p14:sldId id="269"/>
            <p14:sldId id="259"/>
            <p14:sldId id="260"/>
            <p14:sldId id="288"/>
            <p14:sldId id="267"/>
          </p14:sldIdLst>
        </p14:section>
        <p14:section name="Conclusion" id="{5654ECED-EC95-C841-9195-CC93C5C3BF0D}">
          <p14:sldIdLst>
            <p14:sldId id="285"/>
          </p14:sldIdLst>
        </p14:section>
        <p14:section name="Separate by batch, perform normal workflow" id="{72B88B6A-A8AB-9040-AF0B-B352EB7E4689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9E63-D41B-A746-A3E7-09A8A8B91DA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8AFB9-EF03-764B-BAE3-DA0E8ECC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8AFB9-EF03-764B-BAE3-DA0E8ECC58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8123-3F5A-294F-A9E1-28D3DE3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4A75-C5CE-F04D-AB8A-A67638D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186"/>
            <a:ext cx="10515600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400" i="1" dirty="0"/>
              <a:t>Should we hide batch information in data analyses?</a:t>
            </a:r>
          </a:p>
        </p:txBody>
      </p:sp>
    </p:spTree>
    <p:extLst>
      <p:ext uri="{BB962C8B-B14F-4D97-AF65-F5344CB8AC3E}">
        <p14:creationId xmlns:p14="http://schemas.microsoft.com/office/powerpoint/2010/main" val="214208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CD701-9C6B-EB44-AFAD-AAC6538CEC05}"/>
              </a:ext>
            </a:extLst>
          </p:cNvPr>
          <p:cNvSpPr txBox="1"/>
          <p:nvPr/>
        </p:nvSpPr>
        <p:spPr>
          <a:xfrm>
            <a:off x="3656580" y="299796"/>
            <a:ext cx="48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Non-Class Specific Batch Correction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6B656B-7CD1-3C41-96AB-8707081F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1" y="1480018"/>
            <a:ext cx="5962773" cy="507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1091C-5275-164A-B7E1-8CFE04B3A404}"/>
              </a:ext>
            </a:extLst>
          </p:cNvPr>
          <p:cNvSpPr txBox="1"/>
          <p:nvPr/>
        </p:nvSpPr>
        <p:spPr>
          <a:xfrm>
            <a:off x="872047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Cancer Patients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D8F881-76E7-7E4E-945F-D6074018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4" y="1540109"/>
            <a:ext cx="5755944" cy="5078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FDFA09-88F7-D740-8094-6EF1D2C197AA}"/>
              </a:ext>
            </a:extLst>
          </p:cNvPr>
          <p:cNvSpPr txBox="1"/>
          <p:nvPr/>
        </p:nvSpPr>
        <p:spPr>
          <a:xfrm>
            <a:off x="6771193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Control Patients</a:t>
            </a:r>
          </a:p>
        </p:txBody>
      </p:sp>
    </p:spTree>
    <p:extLst>
      <p:ext uri="{BB962C8B-B14F-4D97-AF65-F5344CB8AC3E}">
        <p14:creationId xmlns:p14="http://schemas.microsoft.com/office/powerpoint/2010/main" val="404271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CD701-9C6B-EB44-AFAD-AAC6538CEC05}"/>
              </a:ext>
            </a:extLst>
          </p:cNvPr>
          <p:cNvSpPr txBox="1"/>
          <p:nvPr/>
        </p:nvSpPr>
        <p:spPr>
          <a:xfrm>
            <a:off x="3656580" y="299796"/>
            <a:ext cx="48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 Specific Batch Correction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1091C-5275-164A-B7E1-8CFE04B3A404}"/>
              </a:ext>
            </a:extLst>
          </p:cNvPr>
          <p:cNvSpPr txBox="1"/>
          <p:nvPr/>
        </p:nvSpPr>
        <p:spPr>
          <a:xfrm>
            <a:off x="872047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Cancer Patients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DFA09-88F7-D740-8094-6EF1D2C197AA}"/>
              </a:ext>
            </a:extLst>
          </p:cNvPr>
          <p:cNvSpPr txBox="1"/>
          <p:nvPr/>
        </p:nvSpPr>
        <p:spPr>
          <a:xfrm>
            <a:off x="6771193" y="92068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Control Patients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1E4EC8B-03F2-9C44-8268-037DB14F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3" y="1320793"/>
            <a:ext cx="5833607" cy="537798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677B38E-2D2F-7040-8C18-2E877ED7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93" y="1320793"/>
            <a:ext cx="5833607" cy="53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9BFA8-5EED-B64C-8CD3-2552C4E4298F}"/>
              </a:ext>
            </a:extLst>
          </p:cNvPr>
          <p:cNvSpPr txBox="1"/>
          <p:nvPr/>
        </p:nvSpPr>
        <p:spPr>
          <a:xfrm>
            <a:off x="2404147" y="146957"/>
            <a:ext cx="790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Quantile Normalization + Class Specific Batch Correction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66A47F-D114-304B-BC76-CAEA62FD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64" y="547067"/>
            <a:ext cx="6163734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oad&#10;&#10;Description automatically generated">
            <a:extLst>
              <a:ext uri="{FF2B5EF4-FFF2-40B4-BE49-F238E27FC236}">
                <a16:creationId xmlns:a16="http://schemas.microsoft.com/office/drawing/2014/main" id="{E491710C-51F9-5048-8136-99251FE3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16" y="544608"/>
            <a:ext cx="2858514" cy="5021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0A3ECF-66E5-9C42-9B9B-EC05EABF1189}"/>
              </a:ext>
            </a:extLst>
          </p:cNvPr>
          <p:cNvSpPr/>
          <p:nvPr/>
        </p:nvSpPr>
        <p:spPr>
          <a:xfrm>
            <a:off x="1644082" y="1114121"/>
            <a:ext cx="2450840" cy="20167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1E1D-D0C0-774F-AE57-3B970A636AC4}"/>
              </a:ext>
            </a:extLst>
          </p:cNvPr>
          <p:cNvSpPr txBox="1"/>
          <p:nvPr/>
        </p:nvSpPr>
        <p:spPr>
          <a:xfrm>
            <a:off x="4720675" y="1660808"/>
            <a:ext cx="70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304656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DCE9C-967F-C44B-B395-0CC14EAA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49" y="129394"/>
            <a:ext cx="116994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Distribution of RMSE values between CS Batch Correction versus No Correction</a:t>
            </a:r>
            <a:endParaRPr lang="en-US" sz="28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F67081-B806-3E47-87BB-3D858A9C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97" y="1153783"/>
            <a:ext cx="6854796" cy="3759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5E3AC7-948F-164E-A061-42A290EAB8D8}"/>
              </a:ext>
            </a:extLst>
          </p:cNvPr>
          <p:cNvSpPr txBox="1"/>
          <p:nvPr/>
        </p:nvSpPr>
        <p:spPr>
          <a:xfrm>
            <a:off x="3396935" y="5066519"/>
            <a:ext cx="569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overcorrection</a:t>
            </a:r>
          </a:p>
        </p:txBody>
      </p:sp>
    </p:spTree>
    <p:extLst>
      <p:ext uri="{BB962C8B-B14F-4D97-AF65-F5344CB8AC3E}">
        <p14:creationId xmlns:p14="http://schemas.microsoft.com/office/powerpoint/2010/main" val="22389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64EF-9456-2945-96A2-5842B13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1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Mean Absolute Error (Non Class Specific versus Class Specific Batch Corrected Data)</a:t>
            </a:r>
          </a:p>
        </p:txBody>
      </p:sp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41EB073-20FF-7F48-9023-645A36EF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973818"/>
            <a:ext cx="8781443" cy="5551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E935F-FDE6-A542-A743-A5121ECEC555}"/>
              </a:ext>
            </a:extLst>
          </p:cNvPr>
          <p:cNvSpPr txBox="1"/>
          <p:nvPr/>
        </p:nvSpPr>
        <p:spPr>
          <a:xfrm>
            <a:off x="9503229" y="3184986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Average Error =  </a:t>
            </a:r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D38-FC8E-B041-B69E-A1C022A4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99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Box plots of “No Batch Correction” versus “Class Specific Batch Correction”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FC04CFA-6DE9-8E42-873C-2E64ECFE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873"/>
            <a:ext cx="5077175" cy="329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23408-A958-B541-B47B-D37846BF37DB}"/>
              </a:ext>
            </a:extLst>
          </p:cNvPr>
          <p:cNvSpPr txBox="1"/>
          <p:nvPr/>
        </p:nvSpPr>
        <p:spPr>
          <a:xfrm>
            <a:off x="929465" y="1590661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Batch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42DC-B8F5-F644-86B2-98AC0C3E99F5}"/>
              </a:ext>
            </a:extLst>
          </p:cNvPr>
          <p:cNvSpPr txBox="1"/>
          <p:nvPr/>
        </p:nvSpPr>
        <p:spPr>
          <a:xfrm>
            <a:off x="6954354" y="1621197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1CDADA9-24AB-F84A-B628-E73B6D08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41" y="2168873"/>
            <a:ext cx="5077175" cy="32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D38-FC8E-B041-B69E-A1C022A4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465153"/>
            <a:ext cx="1176461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Box plots of </a:t>
            </a:r>
            <a:r>
              <a:rPr lang="en-US" sz="2800" b="1" dirty="0"/>
              <a:t>Non-Class Specific Correction </a:t>
            </a:r>
            <a:r>
              <a:rPr lang="en-US" sz="2800" dirty="0"/>
              <a:t>versus </a:t>
            </a:r>
            <a:r>
              <a:rPr lang="en-US" sz="2800" b="1" dirty="0"/>
              <a:t>Class Specific Batch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23408-A958-B541-B47B-D37846BF37DB}"/>
              </a:ext>
            </a:extLst>
          </p:cNvPr>
          <p:cNvSpPr txBox="1"/>
          <p:nvPr/>
        </p:nvSpPr>
        <p:spPr>
          <a:xfrm>
            <a:off x="929465" y="1590661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Non-Class Specific Batch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42DC-B8F5-F644-86B2-98AC0C3E99F5}"/>
              </a:ext>
            </a:extLst>
          </p:cNvPr>
          <p:cNvSpPr txBox="1"/>
          <p:nvPr/>
        </p:nvSpPr>
        <p:spPr>
          <a:xfrm>
            <a:off x="6954354" y="1621197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1CDADA9-24AB-F84A-B628-E73B6D08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76" y="2168873"/>
            <a:ext cx="5077175" cy="3297650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7369E1C-58BA-294C-AC40-D1900720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93" y="2168873"/>
            <a:ext cx="5077175" cy="329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AC7B3-6A5B-4D4B-9BEB-7E6A5DE5CBAD}"/>
              </a:ext>
            </a:extLst>
          </p:cNvPr>
          <p:cNvSpPr txBox="1"/>
          <p:nvPr/>
        </p:nvSpPr>
        <p:spPr>
          <a:xfrm>
            <a:off x="1127007" y="5644625"/>
            <a:ext cx="1022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Effects of batch correction looks similar in non-class specific or class specific </a:t>
            </a:r>
          </a:p>
        </p:txBody>
      </p:sp>
    </p:spTree>
    <p:extLst>
      <p:ext uri="{BB962C8B-B14F-4D97-AF65-F5344CB8AC3E}">
        <p14:creationId xmlns:p14="http://schemas.microsoft.com/office/powerpoint/2010/main" val="252453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2860644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</a:t>
            </a:r>
            <a:r>
              <a:rPr lang="en-US" dirty="0">
                <a:solidFill>
                  <a:schemeClr val="bg1"/>
                </a:solidFill>
              </a:rPr>
              <a:t>: 1770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32473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MTC: </a:t>
            </a:r>
            <a:r>
              <a:rPr lang="en-US" dirty="0">
                <a:solidFill>
                  <a:schemeClr val="bg1"/>
                </a:solidFill>
              </a:rPr>
              <a:t>1747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51D66-8573-0641-BB18-25919C4C2292}"/>
              </a:ext>
            </a:extLst>
          </p:cNvPr>
          <p:cNvSpPr txBox="1"/>
          <p:nvPr/>
        </p:nvSpPr>
        <p:spPr>
          <a:xfrm>
            <a:off x="-338560" y="144864"/>
            <a:ext cx="1286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 between non-class specific batch correction and </a:t>
            </a:r>
          </a:p>
          <a:p>
            <a:pPr algn="ctr"/>
            <a:r>
              <a:rPr lang="en-US" sz="2800" b="1" dirty="0"/>
              <a:t>class specific batch correction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97EDB-50A7-9646-8396-391606A4E6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07261" y="3025455"/>
            <a:ext cx="0" cy="1315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54811-FC3A-1E48-AFE9-4847F911697A}"/>
              </a:ext>
            </a:extLst>
          </p:cNvPr>
          <p:cNvSpPr txBox="1"/>
          <p:nvPr/>
        </p:nvSpPr>
        <p:spPr>
          <a:xfrm>
            <a:off x="2610610" y="4864223"/>
            <a:ext cx="67933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Intersections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Proteins (After MTC) and Enriched Pathways that are the same between batch corrected and class specific batch correction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MTC: </a:t>
            </a:r>
            <a:r>
              <a:rPr lang="en-US" dirty="0">
                <a:solidFill>
                  <a:schemeClr val="bg1"/>
                </a:solidFill>
              </a:rPr>
              <a:t>471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Enriched: </a:t>
            </a:r>
            <a:r>
              <a:rPr lang="en-US" dirty="0">
                <a:solidFill>
                  <a:schemeClr val="bg1"/>
                </a:solidFill>
              </a:rPr>
              <a:t>40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8D6AB-B943-984E-850E-06444C110A9E}"/>
              </a:ext>
            </a:extLst>
          </p:cNvPr>
          <p:cNvSpPr txBox="1"/>
          <p:nvPr/>
        </p:nvSpPr>
        <p:spPr>
          <a:xfrm>
            <a:off x="-427299" y="4341003"/>
            <a:ext cx="1286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Intersections between batch corrected and class specific batch corrected</a:t>
            </a:r>
          </a:p>
        </p:txBody>
      </p:sp>
    </p:spTree>
    <p:extLst>
      <p:ext uri="{BB962C8B-B14F-4D97-AF65-F5344CB8AC3E}">
        <p14:creationId xmlns:p14="http://schemas.microsoft.com/office/powerpoint/2010/main" val="208658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B28EE0A1-D75F-284F-8732-AFF26995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44" y="644289"/>
            <a:ext cx="3076593" cy="5569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9F0AF-6334-B944-832F-F8FB81079012}"/>
              </a:ext>
            </a:extLst>
          </p:cNvPr>
          <p:cNvSpPr/>
          <p:nvPr/>
        </p:nvSpPr>
        <p:spPr>
          <a:xfrm>
            <a:off x="1644082" y="1114121"/>
            <a:ext cx="2450840" cy="20167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F8AC1-3F7A-3C47-AC5F-ED84B03D93EA}"/>
              </a:ext>
            </a:extLst>
          </p:cNvPr>
          <p:cNvSpPr txBox="1"/>
          <p:nvPr/>
        </p:nvSpPr>
        <p:spPr>
          <a:xfrm>
            <a:off x="4720675" y="1660808"/>
            <a:ext cx="70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20528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4A75-C5CE-F04D-AB8A-A67638D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8793" y="1864892"/>
            <a:ext cx="12709585" cy="2758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400" b="1" i="1" dirty="0"/>
              <a:t>3 main questions</a:t>
            </a:r>
          </a:p>
          <a:p>
            <a:pPr marL="0" indent="0" algn="ctr">
              <a:buNone/>
            </a:pPr>
            <a:r>
              <a:rPr lang="en-US" sz="3400" i="1" dirty="0"/>
              <a:t>Was there any over-correction? </a:t>
            </a:r>
          </a:p>
          <a:p>
            <a:pPr marL="0" indent="0" algn="ctr">
              <a:buNone/>
            </a:pPr>
            <a:r>
              <a:rPr lang="en-US" sz="3400" i="1" dirty="0"/>
              <a:t>Which genes were most affected by the correction?</a:t>
            </a:r>
          </a:p>
          <a:p>
            <a:pPr marL="0" indent="0" algn="ctr">
              <a:buNone/>
            </a:pPr>
            <a:r>
              <a:rPr lang="en-US" sz="3400" i="1" dirty="0"/>
              <a:t>Was it meaningful to normalize by mean during batch correction?</a:t>
            </a:r>
          </a:p>
          <a:p>
            <a:pPr marL="0" indent="0" algn="ctr">
              <a:buNone/>
            </a:pP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33406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26582FD-B6B0-374B-B890-82F6E62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70" y="948906"/>
            <a:ext cx="8216860" cy="4063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6ABAB1-34CD-EF4B-9A62-523012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2" y="-119322"/>
            <a:ext cx="11699473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Distribution of RMSE values between CS Batch Correction versus Non-CS Batch Correction </a:t>
            </a:r>
            <a:br>
              <a:rPr lang="en-US" sz="2000" b="1" dirty="0"/>
            </a:br>
            <a:r>
              <a:rPr lang="en-US" sz="2000" dirty="0"/>
              <a:t>(RMSE by genes: 3123 RMSE values)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89D8C-F983-3F45-ADE1-632A8A55734D}"/>
              </a:ext>
            </a:extLst>
          </p:cNvPr>
          <p:cNvSpPr txBox="1"/>
          <p:nvPr/>
        </p:nvSpPr>
        <p:spPr>
          <a:xfrm>
            <a:off x="1131495" y="5138708"/>
            <a:ext cx="10151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Most of the RMSE values were about 0.05</a:t>
            </a:r>
          </a:p>
          <a:p>
            <a:r>
              <a:rPr lang="en-US" sz="2800" dirty="0"/>
              <a:t>Is there significant differences between CS-batch correction and Non-CS batch correction? Based on RMSE values, unlikely.  </a:t>
            </a:r>
          </a:p>
        </p:txBody>
      </p:sp>
    </p:spTree>
    <p:extLst>
      <p:ext uri="{BB962C8B-B14F-4D97-AF65-F5344CB8AC3E}">
        <p14:creationId xmlns:p14="http://schemas.microsoft.com/office/powerpoint/2010/main" val="340473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43FBFC-04A9-204B-A287-FEE9E777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55" y="1564552"/>
            <a:ext cx="7039287" cy="4672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1959868" y="1003201"/>
            <a:ext cx="827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Post-MTC (Bonferroni) p-value distribution of the protein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2F7F2-08DA-CE4E-BC92-A50F85995C1F}"/>
              </a:ext>
            </a:extLst>
          </p:cNvPr>
          <p:cNvSpPr/>
          <p:nvPr/>
        </p:nvSpPr>
        <p:spPr>
          <a:xfrm>
            <a:off x="4921640" y="3244334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9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-85941" y="1421617"/>
            <a:ext cx="87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P-value distribution of enriched pathways protein genes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D8F5AE-2CFE-BB44-A91F-60393DEC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0" y="1957127"/>
            <a:ext cx="7300912" cy="4440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C83FE-3EA5-EA41-867D-5A09A192890E}"/>
              </a:ext>
            </a:extLst>
          </p:cNvPr>
          <p:cNvSpPr txBox="1"/>
          <p:nvPr/>
        </p:nvSpPr>
        <p:spPr>
          <a:xfrm>
            <a:off x="7917519" y="2284420"/>
            <a:ext cx="3646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Specific Batch Correction increased the number of lower range P-values</a:t>
            </a:r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As expected, class specific batch correction enhance class effect**</a:t>
            </a:r>
          </a:p>
        </p:txBody>
      </p:sp>
    </p:spTree>
    <p:extLst>
      <p:ext uri="{BB962C8B-B14F-4D97-AF65-F5344CB8AC3E}">
        <p14:creationId xmlns:p14="http://schemas.microsoft.com/office/powerpoint/2010/main" val="324565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2860644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</a:t>
            </a:r>
            <a:r>
              <a:rPr lang="en-US" dirty="0">
                <a:solidFill>
                  <a:schemeClr val="bg1"/>
                </a:solidFill>
              </a:rPr>
              <a:t>: 1770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486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32473" y="1183413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Before MTC: </a:t>
            </a:r>
            <a:r>
              <a:rPr lang="en-US" dirty="0">
                <a:solidFill>
                  <a:schemeClr val="bg1"/>
                </a:solidFill>
              </a:rPr>
              <a:t>1747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</a:t>
            </a:r>
            <a:r>
              <a:rPr lang="en-US" dirty="0">
                <a:solidFill>
                  <a:schemeClr val="bg1"/>
                </a:solidFill>
              </a:rPr>
              <a:t>: 480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</a:t>
            </a:r>
            <a:r>
              <a:rPr lang="en-US" dirty="0">
                <a:solidFill>
                  <a:schemeClr val="bg1"/>
                </a:solidFill>
              </a:rPr>
              <a:t>: 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51D66-8573-0641-BB18-25919C4C2292}"/>
              </a:ext>
            </a:extLst>
          </p:cNvPr>
          <p:cNvSpPr txBox="1"/>
          <p:nvPr/>
        </p:nvSpPr>
        <p:spPr>
          <a:xfrm>
            <a:off x="-338560" y="144864"/>
            <a:ext cx="1286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 between non-class specific batch correction and </a:t>
            </a:r>
          </a:p>
          <a:p>
            <a:pPr algn="ctr"/>
            <a:r>
              <a:rPr lang="en-US" sz="2800" b="1" dirty="0"/>
              <a:t>class specific batch correction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97EDB-50A7-9646-8396-391606A4E6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07261" y="3025455"/>
            <a:ext cx="0" cy="1315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54811-FC3A-1E48-AFE9-4847F911697A}"/>
              </a:ext>
            </a:extLst>
          </p:cNvPr>
          <p:cNvSpPr txBox="1"/>
          <p:nvPr/>
        </p:nvSpPr>
        <p:spPr>
          <a:xfrm>
            <a:off x="2610610" y="4864223"/>
            <a:ext cx="67933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Intersections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Proteins (After MTC) and Enriched Pathways that are the same between batch corrected and class specific batch correction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After MTC: </a:t>
            </a:r>
            <a:r>
              <a:rPr lang="en-US" dirty="0">
                <a:solidFill>
                  <a:schemeClr val="bg1"/>
                </a:solidFill>
              </a:rPr>
              <a:t>471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Enriched: </a:t>
            </a:r>
            <a:r>
              <a:rPr lang="en-US" dirty="0">
                <a:solidFill>
                  <a:schemeClr val="bg1"/>
                </a:solidFill>
              </a:rPr>
              <a:t>40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8D6AB-B943-984E-850E-06444C110A9E}"/>
              </a:ext>
            </a:extLst>
          </p:cNvPr>
          <p:cNvSpPr txBox="1"/>
          <p:nvPr/>
        </p:nvSpPr>
        <p:spPr>
          <a:xfrm>
            <a:off x="-427299" y="4341003"/>
            <a:ext cx="1286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Intersections between batch corrected and class specific batch corrected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61F54-E954-6D47-9539-221EE1F38EA9}"/>
              </a:ext>
            </a:extLst>
          </p:cNvPr>
          <p:cNvSpPr/>
          <p:nvPr/>
        </p:nvSpPr>
        <p:spPr>
          <a:xfrm>
            <a:off x="6808363" y="2339374"/>
            <a:ext cx="1725283" cy="251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D8698-FA67-AA4D-9352-0868AB40BE8B}"/>
              </a:ext>
            </a:extLst>
          </p:cNvPr>
          <p:cNvSpPr/>
          <p:nvPr/>
        </p:nvSpPr>
        <p:spPr>
          <a:xfrm>
            <a:off x="5144619" y="5986732"/>
            <a:ext cx="1725283" cy="280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A5CF-D8C7-FC45-A644-31D03CE4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The 9 genes that are not reported in intersection = potentially brought out by class specific batch correction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5D90DB-A472-B740-B2EF-91A389E3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0" y="2317547"/>
            <a:ext cx="11083724" cy="42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8F515-8CE0-2D4B-93C8-586CF0B873CD}"/>
              </a:ext>
            </a:extLst>
          </p:cNvPr>
          <p:cNvSpPr txBox="1"/>
          <p:nvPr/>
        </p:nvSpPr>
        <p:spPr>
          <a:xfrm>
            <a:off x="980472" y="1574941"/>
            <a:ext cx="1010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Checked the presence of these 9 genes in the original 480 class specific batch corrected DEGs</a:t>
            </a:r>
          </a:p>
          <a:p>
            <a:pPr algn="ctr"/>
            <a:r>
              <a:rPr lang="en-US" b="1" dirty="0"/>
              <a:t>ALL 9 genes were present ***</a:t>
            </a:r>
          </a:p>
        </p:txBody>
      </p:sp>
    </p:spTree>
    <p:extLst>
      <p:ext uri="{BB962C8B-B14F-4D97-AF65-F5344CB8AC3E}">
        <p14:creationId xmlns:p14="http://schemas.microsoft.com/office/powerpoint/2010/main" val="269009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E216-F1A3-5D43-B440-14154BD3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2" y="77367"/>
            <a:ext cx="10515600" cy="1325563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8C1A-B20C-8B45-81AE-D80FF5B1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2" y="1164567"/>
            <a:ext cx="11178396" cy="5336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PCA was able to separate non-class specific batch corrected data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PC1 allowed for separation by case and control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PC2 allowed for less distinct separation (compared to PC1) between case and control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PC2 also allowed for separation of potential case subpopulations (3 clusters)</a:t>
            </a:r>
          </a:p>
          <a:p>
            <a:r>
              <a:rPr lang="en-US" dirty="0"/>
              <a:t>PCA was only able to separate class specific batch corrected data with the combination of both PC1 and PC2 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PC1 and PC2 individually was unable to separate case and control distinctly</a:t>
            </a:r>
          </a:p>
          <a:p>
            <a:r>
              <a:rPr lang="en-US" dirty="0"/>
              <a:t>PCA allowed for separation between case and control for CS quantile + CS batch corrected data distinctly</a:t>
            </a:r>
          </a:p>
          <a:p>
            <a:r>
              <a:rPr lang="en-US" dirty="0"/>
              <a:t>In the non-class specific batch correction, normalization by mean was not significantly helpful in the RC dataset</a:t>
            </a:r>
          </a:p>
          <a:p>
            <a:r>
              <a:rPr lang="en-US" dirty="0"/>
              <a:t>Class specific batch correction enhanced class effects as expected but mostly to lower p-values</a:t>
            </a:r>
          </a:p>
          <a:p>
            <a:r>
              <a:rPr lang="en-US" dirty="0"/>
              <a:t>All these however, could possibly be only specific to RC data set</a:t>
            </a:r>
          </a:p>
          <a:p>
            <a:endParaRPr lang="en-US" dirty="0"/>
          </a:p>
          <a:p>
            <a:r>
              <a:rPr lang="en-US" b="1" dirty="0"/>
              <a:t>What I think I can try next</a:t>
            </a:r>
            <a:r>
              <a:rPr lang="en-US" dirty="0"/>
              <a:t>: split the data by batch in order to hide batch effects, don’t perform batch correction -&gt; then compare this with 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157009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9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58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43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4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94902-E28E-3941-BE3C-63E4B9BA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055" y="525585"/>
            <a:ext cx="2470749" cy="5306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FE104-F4CB-C448-8EAA-9154E20D8657}"/>
              </a:ext>
            </a:extLst>
          </p:cNvPr>
          <p:cNvSpPr/>
          <p:nvPr/>
        </p:nvSpPr>
        <p:spPr>
          <a:xfrm>
            <a:off x="1017917" y="1104182"/>
            <a:ext cx="2113472" cy="18115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93F23-1BA3-CC43-94C2-0A6EAB3EE723}"/>
              </a:ext>
            </a:extLst>
          </p:cNvPr>
          <p:cNvSpPr txBox="1"/>
          <p:nvPr/>
        </p:nvSpPr>
        <p:spPr>
          <a:xfrm>
            <a:off x="3648974" y="1716657"/>
            <a:ext cx="77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Genes most affected by non-class specific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228569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5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A09CC94-E5DA-1047-B784-3A3061A1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6" y="1882634"/>
            <a:ext cx="5138068" cy="3227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A44628-F88A-AB48-BAFF-4B32A425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2" y="539376"/>
            <a:ext cx="11727235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1" dirty="0"/>
              <a:t>RMSE value distribution of non-normalized versus normalized batch correction</a:t>
            </a:r>
          </a:p>
          <a:p>
            <a:pPr marL="0" indent="0" algn="ctr">
              <a:buNone/>
            </a:pPr>
            <a:r>
              <a:rPr lang="en-US" sz="2400" i="1" dirty="0"/>
              <a:t>(Mean normalization)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CDA27-D80D-3042-9C8D-A7FDDDD71A9C}"/>
              </a:ext>
            </a:extLst>
          </p:cNvPr>
          <p:cNvSpPr txBox="1"/>
          <p:nvPr/>
        </p:nvSpPr>
        <p:spPr>
          <a:xfrm>
            <a:off x="464496" y="5254145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Non-Mean Normalized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D790-FFD3-2046-9648-EF447C2BAF39}"/>
              </a:ext>
            </a:extLst>
          </p:cNvPr>
          <p:cNvSpPr txBox="1"/>
          <p:nvPr/>
        </p:nvSpPr>
        <p:spPr>
          <a:xfrm>
            <a:off x="6637260" y="5254145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Mean Normalized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46A6D-0DE5-CA44-BA0D-86EEA0BEECC9}"/>
              </a:ext>
            </a:extLst>
          </p:cNvPr>
          <p:cNvSpPr txBox="1"/>
          <p:nvPr/>
        </p:nvSpPr>
        <p:spPr>
          <a:xfrm>
            <a:off x="2400736" y="5856959"/>
            <a:ext cx="771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RMSE values are low, so no overcorrection.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F183B2B-0ECF-5940-AE43-588A3C39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52" y="1831063"/>
            <a:ext cx="4878840" cy="32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74387-D160-004A-8701-A861FB36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6378"/>
            <a:ext cx="11078817" cy="477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i="1" dirty="0"/>
              <a:t>Scatterplot of the normalized RMSE values vs mean values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57B75D3-A845-2540-AD67-38ABD9A8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34" y="1150124"/>
            <a:ext cx="6698146" cy="4259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85051-B7FF-A748-98C5-04E99FE5776F}"/>
              </a:ext>
            </a:extLst>
          </p:cNvPr>
          <p:cNvSpPr txBox="1"/>
          <p:nvPr/>
        </p:nvSpPr>
        <p:spPr>
          <a:xfrm>
            <a:off x="1884541" y="5535819"/>
            <a:ext cx="8986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Normalised</a:t>
            </a:r>
            <a:r>
              <a:rPr lang="en-US" sz="2400" dirty="0"/>
              <a:t> RMSE values did not correlate with the mean values</a:t>
            </a:r>
          </a:p>
          <a:p>
            <a:pPr algn="ctr"/>
            <a:r>
              <a:rPr lang="en-US" sz="2400" dirty="0"/>
              <a:t>Normalization not very useful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7147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D5EB2-7979-074D-953C-6C473E7E7AC2}"/>
              </a:ext>
            </a:extLst>
          </p:cNvPr>
          <p:cNvSpPr txBox="1"/>
          <p:nvPr/>
        </p:nvSpPr>
        <p:spPr>
          <a:xfrm>
            <a:off x="0" y="2282791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Non-Batch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1959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505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3103712" y="2248284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1770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486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09324" y="2256909"/>
            <a:ext cx="267706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Class Specific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1747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480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836E-5309-8841-8F32-EBFE31E75117}"/>
              </a:ext>
            </a:extLst>
          </p:cNvPr>
          <p:cNvSpPr txBox="1"/>
          <p:nvPr/>
        </p:nvSpPr>
        <p:spPr>
          <a:xfrm>
            <a:off x="9514936" y="2239656"/>
            <a:ext cx="26770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CS Quantile Normalization + CS 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1953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615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147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43D-15AC-4349-A508-2F857C60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Jaccard Index of T-test p values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133CC0-C40A-B241-BDDD-C70AFB3E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1219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1CEAD5-9C1A-ED48-8A2E-43FBE3609459}"/>
              </a:ext>
            </a:extLst>
          </p:cNvPr>
          <p:cNvSpPr txBox="1"/>
          <p:nvPr/>
        </p:nvSpPr>
        <p:spPr>
          <a:xfrm>
            <a:off x="4352925" y="314264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Non-Batch Corrected Data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2F9C7B-39C5-FA4E-9A37-CCAFAC1D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39" y="875946"/>
            <a:ext cx="5559721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91DD174-64B7-7D42-B2E9-8FC18C17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3" y="942974"/>
            <a:ext cx="5279186" cy="522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C1F74-D732-EA43-97F5-AA89774D967C}"/>
              </a:ext>
            </a:extLst>
          </p:cNvPr>
          <p:cNvSpPr txBox="1"/>
          <p:nvPr/>
        </p:nvSpPr>
        <p:spPr>
          <a:xfrm>
            <a:off x="7575777" y="485746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DA0B8-2479-0F49-AFA7-90FBA58FA7DA}"/>
              </a:ext>
            </a:extLst>
          </p:cNvPr>
          <p:cNvSpPr txBox="1"/>
          <p:nvPr/>
        </p:nvSpPr>
        <p:spPr>
          <a:xfrm>
            <a:off x="574903" y="54286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Non-Class Specific Batch Correction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2011BE-7A7B-A04D-98BC-9C7FD6CE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1" y="966867"/>
            <a:ext cx="5279186" cy="514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EFAB0-81A4-5D47-8FC8-599846774342}"/>
              </a:ext>
            </a:extLst>
          </p:cNvPr>
          <p:cNvSpPr txBox="1"/>
          <p:nvPr/>
        </p:nvSpPr>
        <p:spPr>
          <a:xfrm>
            <a:off x="1406106" y="6245525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Subpopulation: Patient 2 and 8</a:t>
            </a:r>
          </a:p>
        </p:txBody>
      </p:sp>
    </p:spTree>
    <p:extLst>
      <p:ext uri="{BB962C8B-B14F-4D97-AF65-F5344CB8AC3E}">
        <p14:creationId xmlns:p14="http://schemas.microsoft.com/office/powerpoint/2010/main" val="238173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771</Words>
  <Application>Microsoft Macintosh PowerPoint</Application>
  <PresentationFormat>Widescreen</PresentationFormat>
  <Paragraphs>130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Jaccard Index of T-test p values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RMSE values between CS Batch Correction versus No Correction</vt:lpstr>
      <vt:lpstr>Mean Absolute Error (Non Class Specific versus Class Specific Batch Corrected Data)</vt:lpstr>
      <vt:lpstr>Box plots of “No Batch Correction” versus “Class Specific Batch Correction”</vt:lpstr>
      <vt:lpstr>Box plots of Non-Class Specific Correction versus Class Specific Batch Correction</vt:lpstr>
      <vt:lpstr>PowerPoint Presentation</vt:lpstr>
      <vt:lpstr>PowerPoint Presentation</vt:lpstr>
      <vt:lpstr>Distribution of RMSE values between CS Batch Correction versus Non-CS Batch Correction  (RMSE by genes: 3123 RMSE values)</vt:lpstr>
      <vt:lpstr>P value distribution</vt:lpstr>
      <vt:lpstr>P value distribution</vt:lpstr>
      <vt:lpstr>PowerPoint Presentation</vt:lpstr>
      <vt:lpstr>The 9 genes that are not reported in intersection = potentially brought out by class specific batch correction</vt:lpstr>
      <vt:lpstr>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#LIM KAI PENG#</dc:creator>
  <cp:lastModifiedBy>#LIM KAI PENG#</cp:lastModifiedBy>
  <cp:revision>23</cp:revision>
  <dcterms:created xsi:type="dcterms:W3CDTF">2021-05-27T05:53:27Z</dcterms:created>
  <dcterms:modified xsi:type="dcterms:W3CDTF">2021-05-28T02:14:08Z</dcterms:modified>
</cp:coreProperties>
</file>