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8"/>
  </p:notesMasterIdLst>
  <p:sldIdLst>
    <p:sldId id="270" r:id="rId2"/>
    <p:sldId id="279" r:id="rId3"/>
    <p:sldId id="280" r:id="rId4"/>
    <p:sldId id="276" r:id="rId5"/>
    <p:sldId id="281" r:id="rId6"/>
    <p:sldId id="261" r:id="rId7"/>
    <p:sldId id="266" r:id="rId8"/>
    <p:sldId id="257" r:id="rId9"/>
    <p:sldId id="256" r:id="rId10"/>
    <p:sldId id="262" r:id="rId11"/>
    <p:sldId id="263" r:id="rId12"/>
    <p:sldId id="268" r:id="rId13"/>
    <p:sldId id="271" r:id="rId14"/>
    <p:sldId id="283" r:id="rId15"/>
    <p:sldId id="284" r:id="rId16"/>
    <p:sldId id="258" r:id="rId17"/>
    <p:sldId id="286" r:id="rId18"/>
    <p:sldId id="287" r:id="rId19"/>
    <p:sldId id="265" r:id="rId20"/>
    <p:sldId id="282" r:id="rId21"/>
    <p:sldId id="269" r:id="rId22"/>
    <p:sldId id="288" r:id="rId23"/>
    <p:sldId id="259" r:id="rId24"/>
    <p:sldId id="260" r:id="rId25"/>
    <p:sldId id="267" r:id="rId26"/>
    <p:sldId id="28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search Question" id="{8D28B05A-15B0-6A45-A5DE-B7AAE17F80FC}">
          <p14:sldIdLst>
            <p14:sldId id="270"/>
          </p14:sldIdLst>
        </p14:section>
        <p14:section name="Checking for overcorrection of batch correction" id="{7D1D2C12-BFAF-7D40-A71E-93511F0FFDAF}">
          <p14:sldIdLst>
            <p14:sldId id="279"/>
            <p14:sldId id="280"/>
            <p14:sldId id="276"/>
            <p14:sldId id="281"/>
          </p14:sldIdLst>
        </p14:section>
        <p14:section name="Numbers" id="{E407BDBF-8542-9C4D-964C-49508496AA11}">
          <p14:sldIdLst>
            <p14:sldId id="261"/>
            <p14:sldId id="266"/>
          </p14:sldIdLst>
        </p14:section>
        <p14:section name="PCA plots" id="{EA22A2AA-CDF3-B743-B44C-A6BE4244BEE7}">
          <p14:sldIdLst>
            <p14:sldId id="257"/>
            <p14:sldId id="256"/>
            <p14:sldId id="262"/>
            <p14:sldId id="263"/>
            <p14:sldId id="268"/>
          </p14:sldIdLst>
        </p14:section>
        <p14:section name="Separate by batch, perform normal workflow" id="{72B88B6A-A8AB-9040-AF0B-B352EB7E4689}">
          <p14:sldIdLst>
            <p14:sldId id="271"/>
          </p14:sldIdLst>
        </p14:section>
        <p14:section name="Check for overcorrection of class specific batch correction" id="{2BCB9E93-8CBC-7E43-9E8B-EC0CE635A538}">
          <p14:sldIdLst>
            <p14:sldId id="283"/>
            <p14:sldId id="284"/>
          </p14:sldIdLst>
        </p14:section>
        <p14:section name="Class Specific Batch Correction Investigation" id="{3D7D363A-9B92-ED49-B9EA-E246B2EC2202}">
          <p14:sldIdLst>
            <p14:sldId id="258"/>
            <p14:sldId id="286"/>
            <p14:sldId id="287"/>
            <p14:sldId id="265"/>
            <p14:sldId id="282"/>
            <p14:sldId id="269"/>
            <p14:sldId id="288"/>
            <p14:sldId id="259"/>
            <p14:sldId id="260"/>
            <p14:sldId id="267"/>
          </p14:sldIdLst>
        </p14:section>
        <p14:section name="Conclusion" id="{5654ECED-EC95-C841-9195-CC93C5C3BF0D}">
          <p14:sldIdLst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46"/>
    <p:restoredTop sz="94577"/>
  </p:normalViewPr>
  <p:slideViewPr>
    <p:cSldViewPr snapToGrid="0" snapToObjects="1">
      <p:cViewPr varScale="1">
        <p:scale>
          <a:sx n="72" d="100"/>
          <a:sy n="72" d="100"/>
        </p:scale>
        <p:origin x="208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A9E63-D41B-A746-A3E7-09A8A8B91DA3}" type="datetimeFigureOut">
              <a:rPr lang="en-US" smtClean="0"/>
              <a:t>6/2/21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8AFB9-EF03-764B-BAE3-DA0E8ECC5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229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8AFB9-EF03-764B-BAE3-DA0E8ECC58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6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8AFB9-EF03-764B-BAE3-DA0E8ECC581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93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8AFB9-EF03-764B-BAE3-DA0E8ECC581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4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2DB4-C2B2-4A49-865E-C2512868C44F}" type="datetimeFigureOut">
              <a:rPr lang="en-US" smtClean="0"/>
              <a:t>6/2/21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91D08-E402-E448-92BF-6519ABE9D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21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2DB4-C2B2-4A49-865E-C2512868C44F}" type="datetimeFigureOut">
              <a:rPr lang="en-US" smtClean="0"/>
              <a:t>6/2/21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91D08-E402-E448-92BF-6519ABE9D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63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2DB4-C2B2-4A49-865E-C2512868C44F}" type="datetimeFigureOut">
              <a:rPr lang="en-US" smtClean="0"/>
              <a:t>6/2/21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91D08-E402-E448-92BF-6519ABE9D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54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2DB4-C2B2-4A49-865E-C2512868C44F}" type="datetimeFigureOut">
              <a:rPr lang="en-US" smtClean="0"/>
              <a:t>6/2/21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91D08-E402-E448-92BF-6519ABE9D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9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2DB4-C2B2-4A49-865E-C2512868C44F}" type="datetimeFigureOut">
              <a:rPr lang="en-US" smtClean="0"/>
              <a:t>6/2/21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91D08-E402-E448-92BF-6519ABE9D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36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2DB4-C2B2-4A49-865E-C2512868C44F}" type="datetimeFigureOut">
              <a:rPr lang="en-US" smtClean="0"/>
              <a:t>6/2/21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91D08-E402-E448-92BF-6519ABE9D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0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2DB4-C2B2-4A49-865E-C2512868C44F}" type="datetimeFigureOut">
              <a:rPr lang="en-US" smtClean="0"/>
              <a:t>6/2/21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91D08-E402-E448-92BF-6519ABE9D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390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2DB4-C2B2-4A49-865E-C2512868C44F}" type="datetimeFigureOut">
              <a:rPr lang="en-US" smtClean="0"/>
              <a:t>6/2/21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91D08-E402-E448-92BF-6519ABE9D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32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2DB4-C2B2-4A49-865E-C2512868C44F}" type="datetimeFigureOut">
              <a:rPr lang="en-US" smtClean="0"/>
              <a:t>6/2/21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91D08-E402-E448-92BF-6519ABE9D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16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2DB4-C2B2-4A49-865E-C2512868C44F}" type="datetimeFigureOut">
              <a:rPr lang="en-US" smtClean="0"/>
              <a:t>6/2/21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91D08-E402-E448-92BF-6519ABE9D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07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2DB4-C2B2-4A49-865E-C2512868C44F}" type="datetimeFigureOut">
              <a:rPr lang="en-US" smtClean="0"/>
              <a:t>6/2/21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91D08-E402-E448-92BF-6519ABE9D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630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C2DB4-C2B2-4A49-865E-C2512868C44F}" type="datetimeFigureOut">
              <a:rPr lang="en-US" smtClean="0"/>
              <a:t>6/2/21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91D08-E402-E448-92BF-6519ABE9D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4229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A8123-3F5A-294F-A9E1-28D3DE301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84A75-C5CE-F04D-AB8A-A67638D3A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90186"/>
            <a:ext cx="10515600" cy="47762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400" i="1" dirty="0"/>
              <a:t>Should we hide batch information in data analyses?</a:t>
            </a:r>
          </a:p>
        </p:txBody>
      </p:sp>
    </p:spTree>
    <p:extLst>
      <p:ext uri="{BB962C8B-B14F-4D97-AF65-F5344CB8AC3E}">
        <p14:creationId xmlns:p14="http://schemas.microsoft.com/office/powerpoint/2010/main" val="2142086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0CD701-9C6B-EB44-AFAD-AAC6538CEC05}"/>
              </a:ext>
            </a:extLst>
          </p:cNvPr>
          <p:cNvSpPr txBox="1"/>
          <p:nvPr/>
        </p:nvSpPr>
        <p:spPr>
          <a:xfrm>
            <a:off x="3656580" y="299796"/>
            <a:ext cx="4878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Non-Class Specific Batch Correction </a:t>
            </a: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B6B656B-7CD1-3C41-96AB-8707081FD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81" y="1480018"/>
            <a:ext cx="5962773" cy="50781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81091C-5275-164A-B7E1-8CFE04B3A404}"/>
              </a:ext>
            </a:extLst>
          </p:cNvPr>
          <p:cNvSpPr txBox="1"/>
          <p:nvPr/>
        </p:nvSpPr>
        <p:spPr>
          <a:xfrm>
            <a:off x="872047" y="920684"/>
            <a:ext cx="4878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Cancer Patients</a:t>
            </a:r>
          </a:p>
        </p:txBody>
      </p:sp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ED8F881-76E7-7E4E-945F-D60740182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854" y="1540109"/>
            <a:ext cx="5755944" cy="50781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AFDFA09-88F7-D740-8094-6EF1D2C197AA}"/>
              </a:ext>
            </a:extLst>
          </p:cNvPr>
          <p:cNvSpPr txBox="1"/>
          <p:nvPr/>
        </p:nvSpPr>
        <p:spPr>
          <a:xfrm>
            <a:off x="6771193" y="920684"/>
            <a:ext cx="4878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Control Patients</a:t>
            </a:r>
          </a:p>
        </p:txBody>
      </p:sp>
    </p:spTree>
    <p:extLst>
      <p:ext uri="{BB962C8B-B14F-4D97-AF65-F5344CB8AC3E}">
        <p14:creationId xmlns:p14="http://schemas.microsoft.com/office/powerpoint/2010/main" val="4042714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0CD701-9C6B-EB44-AFAD-AAC6538CEC05}"/>
              </a:ext>
            </a:extLst>
          </p:cNvPr>
          <p:cNvSpPr txBox="1"/>
          <p:nvPr/>
        </p:nvSpPr>
        <p:spPr>
          <a:xfrm>
            <a:off x="3656580" y="299796"/>
            <a:ext cx="4878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Class Specific Batch Correction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81091C-5275-164A-B7E1-8CFE04B3A404}"/>
              </a:ext>
            </a:extLst>
          </p:cNvPr>
          <p:cNvSpPr txBox="1"/>
          <p:nvPr/>
        </p:nvSpPr>
        <p:spPr>
          <a:xfrm>
            <a:off x="872047" y="920684"/>
            <a:ext cx="4878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Cancer Patients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FDFA09-88F7-D740-8094-6EF1D2C197AA}"/>
              </a:ext>
            </a:extLst>
          </p:cNvPr>
          <p:cNvSpPr txBox="1"/>
          <p:nvPr/>
        </p:nvSpPr>
        <p:spPr>
          <a:xfrm>
            <a:off x="6771193" y="920684"/>
            <a:ext cx="4878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Control Patients</a:t>
            </a:r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91E4EC8B-03F2-9C44-8268-037DB14F6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33" y="1320793"/>
            <a:ext cx="5833607" cy="5377983"/>
          </a:xfrm>
          <a:prstGeom prst="rect">
            <a:avLst/>
          </a:prstGeom>
        </p:spPr>
      </p:pic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7677B38E-2D2F-7040-8C18-2E877ED7F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393" y="1320793"/>
            <a:ext cx="5833607" cy="537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816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09BFA8-5EED-B64C-8CD3-2552C4E4298F}"/>
              </a:ext>
            </a:extLst>
          </p:cNvPr>
          <p:cNvSpPr txBox="1"/>
          <p:nvPr/>
        </p:nvSpPr>
        <p:spPr>
          <a:xfrm>
            <a:off x="2404147" y="146957"/>
            <a:ext cx="7900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Class Specific Quantile Normalization + Class Specific Batch Correction 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9766A47F-D114-304B-BC76-CAEA62FDC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664" y="547067"/>
            <a:ext cx="6163734" cy="600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541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822B2F-D29B-0549-92E6-3B88BC3E90A3}"/>
              </a:ext>
            </a:extLst>
          </p:cNvPr>
          <p:cNvSpPr txBox="1"/>
          <p:nvPr/>
        </p:nvSpPr>
        <p:spPr>
          <a:xfrm>
            <a:off x="867820" y="861164"/>
            <a:ext cx="4878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PCA plot for Batch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B84BA1-B08D-2247-9320-3CD51364AA01}"/>
              </a:ext>
            </a:extLst>
          </p:cNvPr>
          <p:cNvSpPr txBox="1"/>
          <p:nvPr/>
        </p:nvSpPr>
        <p:spPr>
          <a:xfrm>
            <a:off x="6445342" y="861164"/>
            <a:ext cx="4878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PCA plot for Batch 2</a:t>
            </a: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83368D2F-D83C-344D-8093-E8A6DC3EA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281" y="1319840"/>
            <a:ext cx="4717185" cy="4653685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663A8487-0D03-6D48-8AD7-D66989F76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473" y="1343150"/>
            <a:ext cx="4717187" cy="465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893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road&#10;&#10;Description automatically generated">
            <a:extLst>
              <a:ext uri="{FF2B5EF4-FFF2-40B4-BE49-F238E27FC236}">
                <a16:creationId xmlns:a16="http://schemas.microsoft.com/office/drawing/2014/main" id="{E491710C-51F9-5048-8136-99251FE3A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216" y="544608"/>
            <a:ext cx="2858514" cy="502130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D0A3ECF-66E5-9C42-9B9B-EC05EABF1189}"/>
              </a:ext>
            </a:extLst>
          </p:cNvPr>
          <p:cNvSpPr/>
          <p:nvPr/>
        </p:nvSpPr>
        <p:spPr>
          <a:xfrm>
            <a:off x="1644082" y="1114121"/>
            <a:ext cx="2450840" cy="201670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FD1E1D-D0C0-774F-AE57-3B970A636AC4}"/>
              </a:ext>
            </a:extLst>
          </p:cNvPr>
          <p:cNvSpPr txBox="1"/>
          <p:nvPr/>
        </p:nvSpPr>
        <p:spPr>
          <a:xfrm>
            <a:off x="4720675" y="1660808"/>
            <a:ext cx="7008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Genes most affected by class specific batch correction</a:t>
            </a:r>
          </a:p>
        </p:txBody>
      </p:sp>
    </p:spTree>
    <p:extLst>
      <p:ext uri="{BB962C8B-B14F-4D97-AF65-F5344CB8AC3E}">
        <p14:creationId xmlns:p14="http://schemas.microsoft.com/office/powerpoint/2010/main" val="3046562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83DCE9C-967F-C44B-B395-0CC14EAA9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749" y="129394"/>
            <a:ext cx="11699473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Distribution of RMSE values between CS Batch Correction versus No Correction</a:t>
            </a:r>
            <a:endParaRPr lang="en-US" sz="2800" dirty="0"/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23F67081-B806-3E47-87BB-3D858A9C6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963" y="1180740"/>
            <a:ext cx="8198074" cy="449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944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064EF-9456-2945-96A2-5842B1392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86" y="-188459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/>
              <a:t>Mean Absolute Error (Non Class Specific versus Class Specific Batch Corrected Data)</a:t>
            </a:r>
          </a:p>
        </p:txBody>
      </p:sp>
      <p:pic>
        <p:nvPicPr>
          <p:cNvPr id="5" name="Picture 4" descr="A computer screen capture&#10;&#10;Description automatically generated with medium confidence">
            <a:extLst>
              <a:ext uri="{FF2B5EF4-FFF2-40B4-BE49-F238E27FC236}">
                <a16:creationId xmlns:a16="http://schemas.microsoft.com/office/drawing/2014/main" id="{F41EB073-20FF-7F48-9023-645A36EF8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686" y="973818"/>
            <a:ext cx="8781443" cy="55517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6E935F-FDE6-A542-A743-A5121ECEC555}"/>
              </a:ext>
            </a:extLst>
          </p:cNvPr>
          <p:cNvSpPr txBox="1"/>
          <p:nvPr/>
        </p:nvSpPr>
        <p:spPr>
          <a:xfrm>
            <a:off x="9503229" y="3184986"/>
            <a:ext cx="2503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Average Error =  </a:t>
            </a:r>
            <a:r>
              <a:rPr lang="en-SG" dirty="0"/>
              <a:t>0.05702117420523973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649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75D38-FC8E-B041-B69E-A1C022A46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94994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Box plots of “No Batch Correction” versus “Class Specific Batch Correction”</a:t>
            </a:r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CFC04CFA-6DE9-8E42-873C-2E64ECFED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68873"/>
            <a:ext cx="5077175" cy="3297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123408-A958-B541-B47B-D37846BF37DB}"/>
              </a:ext>
            </a:extLst>
          </p:cNvPr>
          <p:cNvSpPr txBox="1"/>
          <p:nvPr/>
        </p:nvSpPr>
        <p:spPr>
          <a:xfrm>
            <a:off x="929465" y="1590661"/>
            <a:ext cx="4878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No Batch Correction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242DC-B8F5-F644-86B2-98AC0C3E99F5}"/>
              </a:ext>
            </a:extLst>
          </p:cNvPr>
          <p:cNvSpPr txBox="1"/>
          <p:nvPr/>
        </p:nvSpPr>
        <p:spPr>
          <a:xfrm>
            <a:off x="6954354" y="1621197"/>
            <a:ext cx="4878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Class Specific Batch Correction</a:t>
            </a:r>
          </a:p>
        </p:txBody>
      </p:sp>
      <p:pic>
        <p:nvPicPr>
          <p:cNvPr id="9" name="Picture 8" descr="A picture containing chart&#10;&#10;Description automatically generated">
            <a:extLst>
              <a:ext uri="{FF2B5EF4-FFF2-40B4-BE49-F238E27FC236}">
                <a16:creationId xmlns:a16="http://schemas.microsoft.com/office/drawing/2014/main" id="{41CDADA9-24AB-F84A-B628-E73B6D089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241" y="2168873"/>
            <a:ext cx="5077175" cy="329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996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75D38-FC8E-B041-B69E-A1C022A46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06" y="465153"/>
            <a:ext cx="11764617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Box plots of </a:t>
            </a:r>
            <a:r>
              <a:rPr lang="en-US" sz="2800" b="1" dirty="0"/>
              <a:t>Non-Class Specific Correction </a:t>
            </a:r>
            <a:r>
              <a:rPr lang="en-US" sz="2800" dirty="0"/>
              <a:t>versus </a:t>
            </a:r>
            <a:r>
              <a:rPr lang="en-US" sz="2800" b="1" dirty="0"/>
              <a:t>Class Specific Batch Correction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123408-A958-B541-B47B-D37846BF37DB}"/>
              </a:ext>
            </a:extLst>
          </p:cNvPr>
          <p:cNvSpPr txBox="1"/>
          <p:nvPr/>
        </p:nvSpPr>
        <p:spPr>
          <a:xfrm>
            <a:off x="929465" y="1590661"/>
            <a:ext cx="4878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Non-Class Specific Batch Correction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242DC-B8F5-F644-86B2-98AC0C3E99F5}"/>
              </a:ext>
            </a:extLst>
          </p:cNvPr>
          <p:cNvSpPr txBox="1"/>
          <p:nvPr/>
        </p:nvSpPr>
        <p:spPr>
          <a:xfrm>
            <a:off x="6954354" y="1621197"/>
            <a:ext cx="4878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Class Specific Batch Correction</a:t>
            </a:r>
          </a:p>
        </p:txBody>
      </p:sp>
      <p:pic>
        <p:nvPicPr>
          <p:cNvPr id="9" name="Picture 8" descr="A picture containing chart&#10;&#10;Description automatically generated">
            <a:extLst>
              <a:ext uri="{FF2B5EF4-FFF2-40B4-BE49-F238E27FC236}">
                <a16:creationId xmlns:a16="http://schemas.microsoft.com/office/drawing/2014/main" id="{41CDADA9-24AB-F84A-B628-E73B6D089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376" y="2168873"/>
            <a:ext cx="5077175" cy="3297650"/>
          </a:xfrm>
          <a:prstGeom prst="rect">
            <a:avLst/>
          </a:prstGeom>
        </p:spPr>
      </p:pic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97369E1C-58BA-294C-AC40-D19007202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393" y="2168873"/>
            <a:ext cx="5077175" cy="32976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5AC7B3-6A5B-4D4B-9BEB-7E6A5DE5CBAD}"/>
              </a:ext>
            </a:extLst>
          </p:cNvPr>
          <p:cNvSpPr txBox="1"/>
          <p:nvPr/>
        </p:nvSpPr>
        <p:spPr>
          <a:xfrm>
            <a:off x="1127007" y="5644625"/>
            <a:ext cx="10228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Effects of batch correction looks similar in non-class specific or class specific </a:t>
            </a:r>
          </a:p>
        </p:txBody>
      </p:sp>
    </p:spTree>
    <p:extLst>
      <p:ext uri="{BB962C8B-B14F-4D97-AF65-F5344CB8AC3E}">
        <p14:creationId xmlns:p14="http://schemas.microsoft.com/office/powerpoint/2010/main" val="2524532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DA6392-E85F-0847-AC43-0F8AED9C6565}"/>
              </a:ext>
            </a:extLst>
          </p:cNvPr>
          <p:cNvSpPr txBox="1"/>
          <p:nvPr/>
        </p:nvSpPr>
        <p:spPr>
          <a:xfrm>
            <a:off x="2860644" y="1183413"/>
            <a:ext cx="2677064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Non-Class Specific </a:t>
            </a:r>
          </a:p>
          <a:p>
            <a:pPr algn="ctr"/>
            <a:r>
              <a:rPr lang="en-US" b="1" dirty="0">
                <a:solidFill>
                  <a:schemeClr val="accent5"/>
                </a:solidFill>
              </a:rPr>
              <a:t>Batch Corrected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Before MTC</a:t>
            </a:r>
            <a:r>
              <a:rPr lang="en-US" dirty="0">
                <a:solidFill>
                  <a:schemeClr val="bg1"/>
                </a:solidFill>
              </a:rPr>
              <a:t>: 1770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After MTC</a:t>
            </a:r>
            <a:r>
              <a:rPr lang="en-US" dirty="0">
                <a:solidFill>
                  <a:schemeClr val="bg1"/>
                </a:solidFill>
              </a:rPr>
              <a:t>: 486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Enriched</a:t>
            </a:r>
            <a:r>
              <a:rPr lang="en-US" dirty="0">
                <a:solidFill>
                  <a:schemeClr val="bg1"/>
                </a:solidFill>
              </a:rPr>
              <a:t>: 69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0D63B3-7C8B-C94F-96D8-5C898F019D2A}"/>
              </a:ext>
            </a:extLst>
          </p:cNvPr>
          <p:cNvSpPr txBox="1"/>
          <p:nvPr/>
        </p:nvSpPr>
        <p:spPr>
          <a:xfrm>
            <a:off x="6332473" y="1183413"/>
            <a:ext cx="2677064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Class Specific </a:t>
            </a:r>
          </a:p>
          <a:p>
            <a:pPr algn="ctr"/>
            <a:r>
              <a:rPr lang="en-US" b="1" dirty="0">
                <a:solidFill>
                  <a:schemeClr val="accent5"/>
                </a:solidFill>
              </a:rPr>
              <a:t>Batch Corrected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Before MTC: </a:t>
            </a:r>
            <a:r>
              <a:rPr lang="en-US" dirty="0">
                <a:solidFill>
                  <a:schemeClr val="bg1"/>
                </a:solidFill>
              </a:rPr>
              <a:t>1747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After MTC</a:t>
            </a:r>
            <a:r>
              <a:rPr lang="en-US" dirty="0">
                <a:solidFill>
                  <a:schemeClr val="bg1"/>
                </a:solidFill>
              </a:rPr>
              <a:t>: 480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Enriched</a:t>
            </a:r>
            <a:r>
              <a:rPr lang="en-US" dirty="0">
                <a:solidFill>
                  <a:schemeClr val="bg1"/>
                </a:solidFill>
              </a:rPr>
              <a:t>: 44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751D66-8573-0641-BB18-25919C4C2292}"/>
              </a:ext>
            </a:extLst>
          </p:cNvPr>
          <p:cNvSpPr txBox="1"/>
          <p:nvPr/>
        </p:nvSpPr>
        <p:spPr>
          <a:xfrm>
            <a:off x="-338560" y="144864"/>
            <a:ext cx="128691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Comparison between non-class specific batch correction and </a:t>
            </a:r>
          </a:p>
          <a:p>
            <a:pPr algn="ctr"/>
            <a:r>
              <a:rPr lang="en-US" sz="2800" b="1" dirty="0"/>
              <a:t>class specific batch correction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4397EDB-50A7-9646-8396-391606A4E69D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007261" y="3025455"/>
            <a:ext cx="0" cy="13155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5D54811-FC3A-1E48-AFE9-4847F911697A}"/>
              </a:ext>
            </a:extLst>
          </p:cNvPr>
          <p:cNvSpPr txBox="1"/>
          <p:nvPr/>
        </p:nvSpPr>
        <p:spPr>
          <a:xfrm>
            <a:off x="2610610" y="4864223"/>
            <a:ext cx="6793302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Intersections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Proteins (After MTC) and Enriched Pathways that are the same between batch corrected and class specific batch correction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After MTC: </a:t>
            </a:r>
            <a:r>
              <a:rPr lang="en-US" dirty="0">
                <a:solidFill>
                  <a:schemeClr val="bg1"/>
                </a:solidFill>
              </a:rPr>
              <a:t>471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Enriched: </a:t>
            </a:r>
            <a:r>
              <a:rPr lang="en-US" dirty="0">
                <a:solidFill>
                  <a:schemeClr val="bg1"/>
                </a:solidFill>
              </a:rPr>
              <a:t>40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78D6AB-B943-984E-850E-06444C110A9E}"/>
              </a:ext>
            </a:extLst>
          </p:cNvPr>
          <p:cNvSpPr txBox="1"/>
          <p:nvPr/>
        </p:nvSpPr>
        <p:spPr>
          <a:xfrm>
            <a:off x="-427299" y="4341003"/>
            <a:ext cx="12869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Intersections between batch corrected and class specific batch corrected</a:t>
            </a:r>
          </a:p>
        </p:txBody>
      </p:sp>
    </p:spTree>
    <p:extLst>
      <p:ext uri="{BB962C8B-B14F-4D97-AF65-F5344CB8AC3E}">
        <p14:creationId xmlns:p14="http://schemas.microsoft.com/office/powerpoint/2010/main" val="2086584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84A75-C5CE-F04D-AB8A-A67638D3A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58793" y="2493827"/>
            <a:ext cx="12709585" cy="187034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400" b="1" i="1" dirty="0"/>
              <a:t>3 main questions</a:t>
            </a:r>
          </a:p>
          <a:p>
            <a:pPr marL="0" indent="0" algn="ctr">
              <a:buNone/>
            </a:pPr>
            <a:r>
              <a:rPr lang="en-US" sz="3400" i="1" dirty="0"/>
              <a:t>Was there any over-correction? </a:t>
            </a:r>
          </a:p>
          <a:p>
            <a:pPr marL="0" indent="0" algn="ctr">
              <a:buNone/>
            </a:pPr>
            <a:r>
              <a:rPr lang="en-US" sz="3400" i="1" dirty="0"/>
              <a:t>Which genes were most affected by the correction?</a:t>
            </a:r>
          </a:p>
          <a:p>
            <a:pPr marL="0" indent="0" algn="ctr">
              <a:buNone/>
            </a:pPr>
            <a:endParaRPr lang="en-US" sz="3400" i="1" dirty="0"/>
          </a:p>
        </p:txBody>
      </p:sp>
    </p:spTree>
    <p:extLst>
      <p:ext uri="{BB962C8B-B14F-4D97-AF65-F5344CB8AC3E}">
        <p14:creationId xmlns:p14="http://schemas.microsoft.com/office/powerpoint/2010/main" val="3340668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hat&#10;&#10;Description automatically generated with low confidence">
            <a:extLst>
              <a:ext uri="{FF2B5EF4-FFF2-40B4-BE49-F238E27FC236}">
                <a16:creationId xmlns:a16="http://schemas.microsoft.com/office/drawing/2014/main" id="{B28EE0A1-D75F-284F-8732-AFF269959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044" y="644289"/>
            <a:ext cx="3076593" cy="556942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B29F0AF-6334-B944-832F-F8FB81079012}"/>
              </a:ext>
            </a:extLst>
          </p:cNvPr>
          <p:cNvSpPr/>
          <p:nvPr/>
        </p:nvSpPr>
        <p:spPr>
          <a:xfrm>
            <a:off x="1644082" y="1114121"/>
            <a:ext cx="2450840" cy="201670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0F8AC1-3F7A-3C47-AC5F-ED84B03D93EA}"/>
              </a:ext>
            </a:extLst>
          </p:cNvPr>
          <p:cNvSpPr txBox="1"/>
          <p:nvPr/>
        </p:nvSpPr>
        <p:spPr>
          <a:xfrm>
            <a:off x="4720675" y="1660808"/>
            <a:ext cx="7008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Genes most affected by class specific batch correction</a:t>
            </a:r>
          </a:p>
        </p:txBody>
      </p:sp>
    </p:spTree>
    <p:extLst>
      <p:ext uri="{BB962C8B-B14F-4D97-AF65-F5344CB8AC3E}">
        <p14:creationId xmlns:p14="http://schemas.microsoft.com/office/powerpoint/2010/main" val="2052854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526582FD-B6B0-374B-B890-82F6E6204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568" y="1384540"/>
            <a:ext cx="8216860" cy="408892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36ABAB1-34CD-EF4B-9A62-523012569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261" y="199855"/>
            <a:ext cx="11699473" cy="1325563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Distribution of RMSE values between CS Batch Correction versus Non-CS Batch Correction </a:t>
            </a:r>
            <a:br>
              <a:rPr lang="en-US" sz="2000" b="1" dirty="0"/>
            </a:br>
            <a:r>
              <a:rPr lang="en-US" sz="2000" dirty="0"/>
              <a:t>(RMSE by genes: 3123 RMSE values)</a:t>
            </a:r>
          </a:p>
        </p:txBody>
      </p:sp>
    </p:spTree>
    <p:extLst>
      <p:ext uri="{BB962C8B-B14F-4D97-AF65-F5344CB8AC3E}">
        <p14:creationId xmlns:p14="http://schemas.microsoft.com/office/powerpoint/2010/main" val="3404733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DA6392-E85F-0847-AC43-0F8AED9C6565}"/>
              </a:ext>
            </a:extLst>
          </p:cNvPr>
          <p:cNvSpPr txBox="1"/>
          <p:nvPr/>
        </p:nvSpPr>
        <p:spPr>
          <a:xfrm>
            <a:off x="2860644" y="1183413"/>
            <a:ext cx="2677064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Non-Class Specific </a:t>
            </a:r>
          </a:p>
          <a:p>
            <a:pPr algn="ctr"/>
            <a:r>
              <a:rPr lang="en-US" b="1" dirty="0">
                <a:solidFill>
                  <a:schemeClr val="accent5"/>
                </a:solidFill>
              </a:rPr>
              <a:t>Batch Corrected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Before MTC</a:t>
            </a:r>
            <a:r>
              <a:rPr lang="en-US" dirty="0">
                <a:solidFill>
                  <a:schemeClr val="bg1"/>
                </a:solidFill>
              </a:rPr>
              <a:t>: 1770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After MTC</a:t>
            </a:r>
            <a:r>
              <a:rPr lang="en-US" dirty="0">
                <a:solidFill>
                  <a:schemeClr val="bg1"/>
                </a:solidFill>
              </a:rPr>
              <a:t>: 486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Enriched</a:t>
            </a:r>
            <a:r>
              <a:rPr lang="en-US" dirty="0">
                <a:solidFill>
                  <a:schemeClr val="bg1"/>
                </a:solidFill>
              </a:rPr>
              <a:t>: 69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0D63B3-7C8B-C94F-96D8-5C898F019D2A}"/>
              </a:ext>
            </a:extLst>
          </p:cNvPr>
          <p:cNvSpPr txBox="1"/>
          <p:nvPr/>
        </p:nvSpPr>
        <p:spPr>
          <a:xfrm>
            <a:off x="6332473" y="1183413"/>
            <a:ext cx="2677064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Class Specific </a:t>
            </a:r>
          </a:p>
          <a:p>
            <a:pPr algn="ctr"/>
            <a:r>
              <a:rPr lang="en-US" b="1" dirty="0">
                <a:solidFill>
                  <a:schemeClr val="accent5"/>
                </a:solidFill>
              </a:rPr>
              <a:t>Batch Corrected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Before MTC: </a:t>
            </a:r>
            <a:r>
              <a:rPr lang="en-US" dirty="0">
                <a:solidFill>
                  <a:schemeClr val="bg1"/>
                </a:solidFill>
              </a:rPr>
              <a:t>1747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After MTC</a:t>
            </a:r>
            <a:r>
              <a:rPr lang="en-US" dirty="0">
                <a:solidFill>
                  <a:schemeClr val="bg1"/>
                </a:solidFill>
              </a:rPr>
              <a:t>: 480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Enriched</a:t>
            </a:r>
            <a:r>
              <a:rPr lang="en-US" dirty="0">
                <a:solidFill>
                  <a:schemeClr val="bg1"/>
                </a:solidFill>
              </a:rPr>
              <a:t>: 44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751D66-8573-0641-BB18-25919C4C2292}"/>
              </a:ext>
            </a:extLst>
          </p:cNvPr>
          <p:cNvSpPr txBox="1"/>
          <p:nvPr/>
        </p:nvSpPr>
        <p:spPr>
          <a:xfrm>
            <a:off x="-338560" y="144864"/>
            <a:ext cx="128691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Comparison between non-class specific batch correction and </a:t>
            </a:r>
          </a:p>
          <a:p>
            <a:pPr algn="ctr"/>
            <a:r>
              <a:rPr lang="en-US" sz="2800" b="1" dirty="0"/>
              <a:t>class specific batch correction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4397EDB-50A7-9646-8396-391606A4E69D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007261" y="3025455"/>
            <a:ext cx="0" cy="13155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5D54811-FC3A-1E48-AFE9-4847F911697A}"/>
              </a:ext>
            </a:extLst>
          </p:cNvPr>
          <p:cNvSpPr txBox="1"/>
          <p:nvPr/>
        </p:nvSpPr>
        <p:spPr>
          <a:xfrm>
            <a:off x="2610610" y="4864223"/>
            <a:ext cx="6793302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Intersections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Proteins (After MTC) and Enriched Pathways that are the same between batch corrected and class specific batch correction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After MTC: </a:t>
            </a:r>
            <a:r>
              <a:rPr lang="en-US" dirty="0">
                <a:solidFill>
                  <a:schemeClr val="bg1"/>
                </a:solidFill>
              </a:rPr>
              <a:t>471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Enriched: </a:t>
            </a:r>
            <a:r>
              <a:rPr lang="en-US" dirty="0">
                <a:solidFill>
                  <a:schemeClr val="bg1"/>
                </a:solidFill>
              </a:rPr>
              <a:t>40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78D6AB-B943-984E-850E-06444C110A9E}"/>
              </a:ext>
            </a:extLst>
          </p:cNvPr>
          <p:cNvSpPr txBox="1"/>
          <p:nvPr/>
        </p:nvSpPr>
        <p:spPr>
          <a:xfrm>
            <a:off x="-427299" y="4341003"/>
            <a:ext cx="12869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Intersections between batch corrected and class specific batch corrected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261F54-E954-6D47-9539-221EE1F38EA9}"/>
              </a:ext>
            </a:extLst>
          </p:cNvPr>
          <p:cNvSpPr/>
          <p:nvPr/>
        </p:nvSpPr>
        <p:spPr>
          <a:xfrm>
            <a:off x="6808363" y="2339374"/>
            <a:ext cx="1725283" cy="2519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3D8698-FA67-AA4D-9352-0868AB40BE8B}"/>
              </a:ext>
            </a:extLst>
          </p:cNvPr>
          <p:cNvSpPr/>
          <p:nvPr/>
        </p:nvSpPr>
        <p:spPr>
          <a:xfrm>
            <a:off x="5144619" y="5986732"/>
            <a:ext cx="1725283" cy="2807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467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84160-1938-B343-993F-244CDBCA0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285" y="159770"/>
            <a:ext cx="10515600" cy="743745"/>
          </a:xfrm>
        </p:spPr>
        <p:txBody>
          <a:bodyPr>
            <a:normAutofit/>
          </a:bodyPr>
          <a:lstStyle/>
          <a:p>
            <a:r>
              <a:rPr lang="en-US" sz="3200" dirty="0"/>
              <a:t>P value distribution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0A43FBFC-04A9-204B-A287-FEE9E7779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355" y="1564552"/>
            <a:ext cx="7039287" cy="46720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832D52-8F35-EE47-B380-558B0AAB4D6F}"/>
              </a:ext>
            </a:extLst>
          </p:cNvPr>
          <p:cNvSpPr txBox="1"/>
          <p:nvPr/>
        </p:nvSpPr>
        <p:spPr>
          <a:xfrm>
            <a:off x="1959868" y="1003201"/>
            <a:ext cx="8272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Post-MTC (Bonferroni) p-value distribution of the protein genes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82F7F2-08DA-CE4E-BC92-A50F85995C1F}"/>
              </a:ext>
            </a:extLst>
          </p:cNvPr>
          <p:cNvSpPr/>
          <p:nvPr/>
        </p:nvSpPr>
        <p:spPr>
          <a:xfrm>
            <a:off x="4921640" y="3244334"/>
            <a:ext cx="23487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0.05702117420523973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8997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84160-1938-B343-993F-244CDBCA0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285" y="159770"/>
            <a:ext cx="10515600" cy="743745"/>
          </a:xfrm>
        </p:spPr>
        <p:txBody>
          <a:bodyPr>
            <a:normAutofit/>
          </a:bodyPr>
          <a:lstStyle/>
          <a:p>
            <a:r>
              <a:rPr lang="en-US" sz="3200" dirty="0"/>
              <a:t>P value distribution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832D52-8F35-EE47-B380-558B0AAB4D6F}"/>
              </a:ext>
            </a:extLst>
          </p:cNvPr>
          <p:cNvSpPr txBox="1"/>
          <p:nvPr/>
        </p:nvSpPr>
        <p:spPr>
          <a:xfrm>
            <a:off x="-85941" y="1421617"/>
            <a:ext cx="8703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P-value distribution of enriched pathways protein genes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2FD8F5AE-2CFE-BB44-A91F-60393DEC9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50" y="1957127"/>
            <a:ext cx="7300912" cy="44402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D1C83FE-3EA5-EA41-867D-5A09A192890E}"/>
              </a:ext>
            </a:extLst>
          </p:cNvPr>
          <p:cNvSpPr txBox="1"/>
          <p:nvPr/>
        </p:nvSpPr>
        <p:spPr>
          <a:xfrm>
            <a:off x="7821384" y="2492912"/>
            <a:ext cx="403006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Class Specific Batch Correction = more genes carrying lower range P-values</a:t>
            </a:r>
          </a:p>
          <a:p>
            <a:endParaRPr lang="en-US" sz="2400" dirty="0"/>
          </a:p>
          <a:p>
            <a:endParaRPr lang="en-US" sz="2400" b="1" dirty="0"/>
          </a:p>
          <a:p>
            <a:r>
              <a:rPr lang="en-US" sz="2400" b="1" dirty="0"/>
              <a:t>As expected, class specific batch correction enhance class effect**</a:t>
            </a:r>
          </a:p>
        </p:txBody>
      </p:sp>
    </p:spTree>
    <p:extLst>
      <p:ext uri="{BB962C8B-B14F-4D97-AF65-F5344CB8AC3E}">
        <p14:creationId xmlns:p14="http://schemas.microsoft.com/office/powerpoint/2010/main" val="32456530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A5CF-D8C7-FC45-A644-31D03CE4E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06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The 9 genes that are not reported in intersection = potentially brought out by class specific batch correction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35D90DB-A472-B740-B2EF-91A389E3C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960" y="2317547"/>
            <a:ext cx="11083724" cy="4291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F8F515-8CE0-2D4B-93C8-586CF0B873CD}"/>
              </a:ext>
            </a:extLst>
          </p:cNvPr>
          <p:cNvSpPr txBox="1"/>
          <p:nvPr/>
        </p:nvSpPr>
        <p:spPr>
          <a:xfrm>
            <a:off x="980472" y="1574941"/>
            <a:ext cx="10104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Checked the presence of these 9 genes in the original 480 class specific batch corrected DEGs</a:t>
            </a:r>
          </a:p>
          <a:p>
            <a:pPr algn="ctr"/>
            <a:r>
              <a:rPr lang="en-US" b="1" dirty="0"/>
              <a:t>ALL 9 genes were present ***</a:t>
            </a:r>
          </a:p>
        </p:txBody>
      </p:sp>
    </p:spTree>
    <p:extLst>
      <p:ext uri="{BB962C8B-B14F-4D97-AF65-F5344CB8AC3E}">
        <p14:creationId xmlns:p14="http://schemas.microsoft.com/office/powerpoint/2010/main" val="26900914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3E216-F1A3-5D43-B440-14154BD37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22" y="77367"/>
            <a:ext cx="10515600" cy="1325563"/>
          </a:xfrm>
        </p:spPr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E8C1A-B20C-8B45-81AE-D80FF5B12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822" y="1164567"/>
            <a:ext cx="11178396" cy="5336935"/>
          </a:xfrm>
        </p:spPr>
        <p:txBody>
          <a:bodyPr>
            <a:normAutofit/>
          </a:bodyPr>
          <a:lstStyle/>
          <a:p>
            <a:r>
              <a:rPr lang="en-US" dirty="0"/>
              <a:t>PCA was able to separate non-class specific batch corrected data </a:t>
            </a:r>
          </a:p>
          <a:p>
            <a:pPr lvl="1"/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PC1 allowed for separation by case and control</a:t>
            </a:r>
          </a:p>
          <a:p>
            <a:pPr lvl="1"/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PC2 allowed for less distinct separation (compared to PC1) between case and control </a:t>
            </a:r>
          </a:p>
          <a:p>
            <a:pPr lvl="1"/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PC2 also allowed for separation of potential case subpopulations (3 clusters)</a:t>
            </a:r>
          </a:p>
          <a:p>
            <a:r>
              <a:rPr lang="en-US" dirty="0"/>
              <a:t>PCA was only able to separate class specific batch corrected data with the combination of both PC1 and PC2 </a:t>
            </a:r>
          </a:p>
          <a:p>
            <a:pPr lvl="1"/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PC1 and PC2 individually was unable to separate case and control distinctly</a:t>
            </a:r>
          </a:p>
          <a:p>
            <a:r>
              <a:rPr lang="en-US" dirty="0"/>
              <a:t>PCA allowed for separation between case and control for CS quantile + CS batch corrected data distinctly</a:t>
            </a:r>
          </a:p>
          <a:p>
            <a:r>
              <a:rPr lang="en-US" dirty="0"/>
              <a:t>Class specific batch correction enhanced class effects as expected </a:t>
            </a:r>
          </a:p>
        </p:txBody>
      </p:sp>
    </p:spTree>
    <p:extLst>
      <p:ext uri="{BB962C8B-B14F-4D97-AF65-F5344CB8AC3E}">
        <p14:creationId xmlns:p14="http://schemas.microsoft.com/office/powerpoint/2010/main" val="1570099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D494902-E28E-3941-BE3C-63E4B9BAA5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4055" y="525585"/>
            <a:ext cx="2470749" cy="530649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A5FE104-F4CB-C448-8EAA-9154E20D8657}"/>
              </a:ext>
            </a:extLst>
          </p:cNvPr>
          <p:cNvSpPr/>
          <p:nvPr/>
        </p:nvSpPr>
        <p:spPr>
          <a:xfrm>
            <a:off x="1017917" y="1104182"/>
            <a:ext cx="2113472" cy="181154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293F23-1BA3-CC43-94C2-0A6EAB3EE723}"/>
              </a:ext>
            </a:extLst>
          </p:cNvPr>
          <p:cNvSpPr txBox="1"/>
          <p:nvPr/>
        </p:nvSpPr>
        <p:spPr>
          <a:xfrm>
            <a:off x="3648974" y="1716657"/>
            <a:ext cx="7712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Genes most affected by non-class specific batch correction</a:t>
            </a:r>
          </a:p>
        </p:txBody>
      </p:sp>
    </p:spTree>
    <p:extLst>
      <p:ext uri="{BB962C8B-B14F-4D97-AF65-F5344CB8AC3E}">
        <p14:creationId xmlns:p14="http://schemas.microsoft.com/office/powerpoint/2010/main" val="2285690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0A09CC94-E5DA-1047-B784-3A3061A18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96" y="1882634"/>
            <a:ext cx="5138068" cy="322738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2A44628-F88A-AB48-BAFF-4B32A4256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382" y="539376"/>
            <a:ext cx="11727235" cy="47762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b="1" i="1" dirty="0"/>
              <a:t>RMSE value distribution of non-normalized versus normalized batch correction</a:t>
            </a:r>
          </a:p>
          <a:p>
            <a:pPr marL="0" indent="0" algn="ctr">
              <a:buNone/>
            </a:pPr>
            <a:r>
              <a:rPr lang="en-US" sz="2400" i="1" dirty="0"/>
              <a:t>(Mean normalization)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2CDA27-D80D-3042-9C8D-A7FDDDD71A9C}"/>
              </a:ext>
            </a:extLst>
          </p:cNvPr>
          <p:cNvSpPr txBox="1"/>
          <p:nvPr/>
        </p:nvSpPr>
        <p:spPr>
          <a:xfrm>
            <a:off x="464496" y="5254145"/>
            <a:ext cx="4878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Non-Mean Normalized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18D790-FFD3-2046-9648-EF447C2BAF39}"/>
              </a:ext>
            </a:extLst>
          </p:cNvPr>
          <p:cNvSpPr txBox="1"/>
          <p:nvPr/>
        </p:nvSpPr>
        <p:spPr>
          <a:xfrm>
            <a:off x="6637260" y="5254145"/>
            <a:ext cx="4878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Mean Normalized</a:t>
            </a:r>
          </a:p>
        </p:txBody>
      </p:sp>
      <p:pic>
        <p:nvPicPr>
          <p:cNvPr id="15" name="Picture 14" descr="Chart, histogram&#10;&#10;Description automatically generated">
            <a:extLst>
              <a:ext uri="{FF2B5EF4-FFF2-40B4-BE49-F238E27FC236}">
                <a16:creationId xmlns:a16="http://schemas.microsoft.com/office/drawing/2014/main" id="{EF183B2B-0ECF-5940-AE43-588A3C397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852" y="1831063"/>
            <a:ext cx="4878840" cy="327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690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C274387-D160-004A-8701-A861FB36A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546378"/>
            <a:ext cx="11078817" cy="47762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i="1" dirty="0"/>
              <a:t>Scatterplot of the normalized RMSE values vs mean values</a:t>
            </a: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057B75D3-A845-2540-AD67-38ABD9A84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534" y="1150124"/>
            <a:ext cx="6098213" cy="38780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C85051-B7FF-A748-98C5-04E99FE5776F}"/>
              </a:ext>
            </a:extLst>
          </p:cNvPr>
          <p:cNvSpPr txBox="1"/>
          <p:nvPr/>
        </p:nvSpPr>
        <p:spPr>
          <a:xfrm>
            <a:off x="680602" y="5154301"/>
            <a:ext cx="108307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Extent of batch correction were not correlated with the mean values</a:t>
            </a:r>
          </a:p>
          <a:p>
            <a:pPr algn="ctr"/>
            <a:r>
              <a:rPr lang="en-US" sz="2400" dirty="0"/>
              <a:t>Even at greater mean values, the extent of correction was low</a:t>
            </a:r>
          </a:p>
          <a:p>
            <a:pPr algn="ctr"/>
            <a:r>
              <a:rPr lang="en-US" sz="2400" dirty="0"/>
              <a:t>Majority of batch correction was on the lower mean values</a:t>
            </a:r>
          </a:p>
        </p:txBody>
      </p:sp>
    </p:spTree>
    <p:extLst>
      <p:ext uri="{BB962C8B-B14F-4D97-AF65-F5344CB8AC3E}">
        <p14:creationId xmlns:p14="http://schemas.microsoft.com/office/powerpoint/2010/main" val="3714763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0D5EB2-7979-074D-953C-6C473E7E7AC2}"/>
              </a:ext>
            </a:extLst>
          </p:cNvPr>
          <p:cNvSpPr txBox="1"/>
          <p:nvPr/>
        </p:nvSpPr>
        <p:spPr>
          <a:xfrm>
            <a:off x="0" y="2282791"/>
            <a:ext cx="2677064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Non-Batch Corrected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Before MTC: 1959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After MTC: 505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Enriched: 83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DA6392-E85F-0847-AC43-0F8AED9C6565}"/>
              </a:ext>
            </a:extLst>
          </p:cNvPr>
          <p:cNvSpPr txBox="1"/>
          <p:nvPr/>
        </p:nvSpPr>
        <p:spPr>
          <a:xfrm>
            <a:off x="3103712" y="2248284"/>
            <a:ext cx="2677064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Batch Corrected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Before MTC: 1770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After MTC: 486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Enriched: 69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0D63B3-7C8B-C94F-96D8-5C898F019D2A}"/>
              </a:ext>
            </a:extLst>
          </p:cNvPr>
          <p:cNvSpPr txBox="1"/>
          <p:nvPr/>
        </p:nvSpPr>
        <p:spPr>
          <a:xfrm>
            <a:off x="6309324" y="2256909"/>
            <a:ext cx="2677064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Class Specific 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Batch Corrected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Before MTC: 1747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After MTC: 480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Enriched: 44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F3836E-5309-8841-8F32-EBFE31E75117}"/>
              </a:ext>
            </a:extLst>
          </p:cNvPr>
          <p:cNvSpPr txBox="1"/>
          <p:nvPr/>
        </p:nvSpPr>
        <p:spPr>
          <a:xfrm>
            <a:off x="9514936" y="2239656"/>
            <a:ext cx="2677064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CS Quantile Normalization + CS Batch Corrected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Before MTC: 1953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After MTC: 615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Enriched: 147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378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CD43D-15AC-4349-A508-2F857C607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Jaccard Index of T-test p values 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D133CC0-C40A-B241-BDDD-C70AFB3E0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4600"/>
            <a:ext cx="121920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302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41CEAD5-9C1A-ED48-8A2E-43FBE3609459}"/>
              </a:ext>
            </a:extLst>
          </p:cNvPr>
          <p:cNvSpPr txBox="1"/>
          <p:nvPr/>
        </p:nvSpPr>
        <p:spPr>
          <a:xfrm>
            <a:off x="4352925" y="314264"/>
            <a:ext cx="3486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Non-Batch Corrected Data</a:t>
            </a:r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BC2F9C7B-39C5-FA4E-9A37-CCAFAC1DA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139" y="875946"/>
            <a:ext cx="5559721" cy="553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932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A91DD174-64B7-7D42-B2E9-8FC18C172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4613" y="942974"/>
            <a:ext cx="5279186" cy="52292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2C1F74-D732-EA43-97F5-AA89774D967C}"/>
              </a:ext>
            </a:extLst>
          </p:cNvPr>
          <p:cNvSpPr txBox="1"/>
          <p:nvPr/>
        </p:nvSpPr>
        <p:spPr>
          <a:xfrm>
            <a:off x="7575777" y="485746"/>
            <a:ext cx="3486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Class Specific Batch Correction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5DA0B8-2479-0F49-AFA7-90FBA58FA7DA}"/>
              </a:ext>
            </a:extLst>
          </p:cNvPr>
          <p:cNvSpPr txBox="1"/>
          <p:nvPr/>
        </p:nvSpPr>
        <p:spPr>
          <a:xfrm>
            <a:off x="574903" y="542864"/>
            <a:ext cx="4878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Non-Class Specific Batch Correction </a:t>
            </a:r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6C2011BE-7A7B-A04D-98BC-9C7FD6CE5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01" y="966867"/>
            <a:ext cx="5279186" cy="51482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AEFAB0-81A4-5D47-8FC8-599846774342}"/>
              </a:ext>
            </a:extLst>
          </p:cNvPr>
          <p:cNvSpPr txBox="1"/>
          <p:nvPr/>
        </p:nvSpPr>
        <p:spPr>
          <a:xfrm>
            <a:off x="1406106" y="6245525"/>
            <a:ext cx="305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Subpopulation: Patient 2 and 8</a:t>
            </a:r>
          </a:p>
        </p:txBody>
      </p:sp>
    </p:spTree>
    <p:extLst>
      <p:ext uri="{BB962C8B-B14F-4D97-AF65-F5344CB8AC3E}">
        <p14:creationId xmlns:p14="http://schemas.microsoft.com/office/powerpoint/2010/main" val="2381733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7892</TotalTime>
  <Words>681</Words>
  <Application>Microsoft Macintosh PowerPoint</Application>
  <PresentationFormat>Widescreen</PresentationFormat>
  <Paragraphs>126</Paragraphs>
  <Slides>26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Research question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Jaccard Index of T-test p values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Distribution of RMSE values between CS Batch Correction versus No Correction</vt:lpstr>
      <vt:lpstr>Mean Absolute Error (Non Class Specific versus Class Specific Batch Corrected Data)</vt:lpstr>
      <vt:lpstr>Box plots of “No Batch Correction” versus “Class Specific Batch Correction”</vt:lpstr>
      <vt:lpstr>Box plots of Non-Class Specific Correction versus Class Specific Batch Correction</vt:lpstr>
      <vt:lpstr>PowerPoint Presentation</vt:lpstr>
      <vt:lpstr>PowerPoint Presentation</vt:lpstr>
      <vt:lpstr>Distribution of RMSE values between CS Batch Correction versus Non-CS Batch Correction  (RMSE by genes: 3123 RMSE values)</vt:lpstr>
      <vt:lpstr>PowerPoint Presentation</vt:lpstr>
      <vt:lpstr>P value distribution</vt:lpstr>
      <vt:lpstr>P value distribution</vt:lpstr>
      <vt:lpstr>The 9 genes that are not reported in intersection = potentially brought out by class specific batch correction</vt:lpstr>
      <vt:lpstr>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#LIM KAI PENG#</dc:creator>
  <cp:lastModifiedBy>#LIM KAI PENG#</cp:lastModifiedBy>
  <cp:revision>36</cp:revision>
  <dcterms:created xsi:type="dcterms:W3CDTF">2021-05-27T05:53:27Z</dcterms:created>
  <dcterms:modified xsi:type="dcterms:W3CDTF">2021-06-02T16:36:15Z</dcterms:modified>
</cp:coreProperties>
</file>