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3"/>
  </p:notesMasterIdLst>
  <p:handoutMasterIdLst>
    <p:handoutMasterId r:id="rId14"/>
  </p:handoutMasterIdLst>
  <p:sldIdLst>
    <p:sldId id="304" r:id="rId3"/>
    <p:sldId id="310" r:id="rId4"/>
    <p:sldId id="311" r:id="rId5"/>
    <p:sldId id="319" r:id="rId6"/>
    <p:sldId id="329" r:id="rId7"/>
    <p:sldId id="327" r:id="rId8"/>
    <p:sldId id="323" r:id="rId9"/>
    <p:sldId id="324" r:id="rId10"/>
    <p:sldId id="328" r:id="rId11"/>
    <p:sldId id="317" r:id="rId1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0"/>
    <p:restoredTop sz="94679"/>
  </p:normalViewPr>
  <p:slideViewPr>
    <p:cSldViewPr snapToGrid="0" snapToObjects="1">
      <p:cViewPr varScale="1">
        <p:scale>
          <a:sx n="128" d="100"/>
          <a:sy n="128" d="100"/>
        </p:scale>
        <p:origin x="88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B1EE62-9229-464B-9475-CBB16B62B2C7}" type="datetimeFigureOut">
              <a:rPr lang="en-US" altLang="x-none"/>
              <a:pPr/>
              <a:t>2/2/17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E1F79C-7836-9047-988E-D56ED0F816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172655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BB815AF-F648-9E4A-8316-BB240D8FD2E6}" type="datetimeFigureOut">
              <a:rPr lang="en-US" altLang="x-none"/>
              <a:pPr/>
              <a:t>2/2/17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E43DE4C-4A49-D64C-946D-CE146930BB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39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names:  Go around the room briefly</a:t>
            </a:r>
          </a:p>
          <a:p>
            <a:r>
              <a:rPr lang="en-US" dirty="0" smtClean="0"/>
              <a:t>1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81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Shall we remove this slide?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592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</a:t>
            </a:r>
            <a:r>
              <a:rPr lang="en-US" dirty="0" smtClean="0"/>
              <a:t>minutes.</a:t>
            </a:r>
          </a:p>
          <a:p>
            <a:r>
              <a:rPr lang="en-US" dirty="0" smtClean="0"/>
              <a:t>How</a:t>
            </a:r>
            <a:r>
              <a:rPr lang="en-US" baseline="0" dirty="0" smtClean="0"/>
              <a:t> are we going to ask them to answer? Each group in charge of two? Or we just let then raise hand to say answers?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834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83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Adina,</a:t>
            </a:r>
            <a:r>
              <a:rPr lang="en-US" baseline="0" dirty="0" smtClean="0"/>
              <a:t> when we teach them this slide, we will show them in R how to draw each of them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992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834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we need to tell students correlation</a:t>
            </a:r>
            <a:r>
              <a:rPr lang="en-US" baseline="0" dirty="0" smtClean="0"/>
              <a:t> between 0-0.3 means weak, between 0.3-0.6 means moderately strong and above 0.6 means strong?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smtClean="0"/>
              <a:t>does quantile </a:t>
            </a:r>
            <a:r>
              <a:rPr lang="en-US" dirty="0" smtClean="0"/>
              <a:t>quantile plot really do? Why we need to use it for data analysis?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928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0442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79462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3187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71A4A1E5-1969-C14E-89A0-876AE94B79F3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65398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607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98542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4777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787346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6580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9795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FD134431-49DD-4D4D-979C-F25F4A085548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066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524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577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223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551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title style</a:t>
            </a:r>
            <a:endParaRPr lang="en-US" alt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529FD38C-06B1-A845-AF7F-0E6AD508B59E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48DA7566-D06E-654C-B671-19573BF92FD6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Section </a:t>
            </a:r>
            <a:r>
              <a:rPr lang="en-US" altLang="x-none" b="1" dirty="0">
                <a:latin typeface="Arial" charset="0"/>
                <a:ea typeface="ＭＳ Ｐゴシック" charset="-128"/>
              </a:rPr>
              <a:t>3</a:t>
            </a:r>
            <a:r>
              <a:rPr lang="en-US" altLang="x-none" b="1" dirty="0" smtClean="0">
                <a:latin typeface="Arial" charset="0"/>
                <a:ea typeface="ＭＳ Ｐゴシック" charset="-128"/>
              </a:rPr>
              <a:t>: Descriptive Stats</a:t>
            </a:r>
            <a:endParaRPr lang="en-US" altLang="x-none" b="1" dirty="0">
              <a:latin typeface="Arial" charset="0"/>
              <a:ea typeface="ＭＳ Ｐゴシック" charset="-128"/>
            </a:endParaRPr>
          </a:p>
        </p:txBody>
      </p:sp>
      <p:sp>
        <p:nvSpPr>
          <p:cNvPr id="11266" name="Text Placeholder 2"/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x-none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Adina Abeles, Kaiping Chen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  <a:p>
            <a:pPr marL="0" indent="0" eaLnBrk="1" hangingPunct="1"/>
            <a:r>
              <a:rPr lang="en-US" altLang="x-none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01/23/17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/>
              <a:t>Comm106/206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08" y="32788"/>
            <a:ext cx="5212492" cy="46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287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Agenda for Today</a:t>
            </a:r>
            <a:r>
              <a:rPr lang="en-US" altLang="x-none" dirty="0">
                <a:latin typeface="Arial" charset="0"/>
                <a:ea typeface="ＭＳ Ｐゴシック" charset="-128"/>
              </a:rPr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51830" y="847725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1" hangingPunct="1">
              <a:buFont typeface="Arial"/>
              <a:buChar char="•"/>
            </a:pPr>
            <a:r>
              <a:rPr lang="en-US" altLang="x-none" b="1" dirty="0" smtClean="0">
                <a:latin typeface="Arial" charset="0"/>
                <a:ea typeface="ＭＳ Ｐゴシック" charset="-128"/>
              </a:rPr>
              <a:t>Review QSS 2.2, 3.3, 3.6</a:t>
            </a:r>
          </a:p>
          <a:p>
            <a:pPr marL="0" indent="0"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	(We’ll see how far we get)</a:t>
            </a: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marL="0" indent="0" eaLnBrk="1" hangingPunct="1">
              <a:buFont typeface="Arial" charset="0"/>
              <a:buNone/>
            </a:pP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en-US" altLang="x-none" b="1" dirty="0" smtClean="0">
                <a:latin typeface="Arial" charset="0"/>
                <a:ea typeface="ＭＳ Ｐゴシック" charset="-128"/>
              </a:rPr>
              <a:t>Review: Different variables</a:t>
            </a:r>
          </a:p>
          <a:p>
            <a:pPr marL="285750" indent="-285750" eaLnBrk="1" hangingPunct="1">
              <a:buFont typeface="Arial"/>
              <a:buChar char="•"/>
            </a:pP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marL="285750" indent="-285750" eaLnBrk="1" hangingPunct="1">
              <a:buFont typeface="Arial"/>
              <a:buChar char="•"/>
            </a:pPr>
            <a:endParaRPr lang="en-US" altLang="x-none" b="1" dirty="0" smtClean="0">
              <a:latin typeface="Arial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89" y="476271"/>
            <a:ext cx="1799968" cy="178979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44500"/>
            <a:ext cx="6235700" cy="42545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Review Concept 1: Variables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 the following nominal, ordinal or interval variables?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GENDER							WEIGHT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NATIONALITY						AGE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HEIGHT								PAIN TOLERANCE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 RATING						GRADES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LEVEL OF HAPPINESS				OCCUPATION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0081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New Concept in R: Factor Variable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Categorical variables in R.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 of home life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 of middle school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Race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Gender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actor()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evel()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41136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concept: </a:t>
            </a:r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GO TO 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6009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Review: Descriptive stats for different variables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18651" y="847725"/>
            <a:ext cx="7941190" cy="3938588"/>
          </a:xfrm>
        </p:spPr>
        <p:txBody>
          <a:bodyPr>
            <a:normAutofit fontScale="92500" lnSpcReduction="10000"/>
          </a:bodyPr>
          <a:lstStyle/>
          <a:p>
            <a:pPr marL="285750" lvl="2" indent="-2857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Bar plots </a:t>
            </a:r>
          </a:p>
          <a:p>
            <a:pPr marL="630237" lvl="3" indent="-285750" defTabSz="91440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Good for categorical variables (Nominal, Ordinal, Interval)</a:t>
            </a:r>
          </a:p>
          <a:p>
            <a:pPr marL="630237" lvl="3" indent="-285750" defTabSz="91440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Plot proportion or count on y axis</a:t>
            </a:r>
          </a:p>
          <a:p>
            <a:pPr marL="630237" lvl="3" indent="-285750" defTabSz="91440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Tells us how many or what proportion of data are in each category</a:t>
            </a:r>
          </a:p>
          <a:p>
            <a:pPr marL="630237" lvl="3" indent="-285750" defTabSz="91440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barplot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()</a:t>
            </a:r>
          </a:p>
          <a:p>
            <a:pPr marL="2857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285750" lvl="2" indent="-2857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Histogram: Use for numeric variables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630237" lvl="3" indent="-285750" defTabSz="91440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Group data into bins, and look at how many fall within each bin</a:t>
            </a:r>
          </a:p>
          <a:p>
            <a:pPr marL="630237" lvl="3" indent="-285750" defTabSz="91440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hist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()</a:t>
            </a:r>
          </a:p>
          <a:p>
            <a:pPr marL="630237" lvl="3" indent="-285750" defTabSz="91440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Density plot: proportion of observations within each bin divided by the width of the bin. ((Number of people age 0-10/all people)/ 10)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Measure central tendency 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-mode: most of any one category (nominal, ordinal, interval)</a:t>
            </a:r>
          </a:p>
          <a:p>
            <a:pPr marL="2857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Median and quartiles: based on rank – order the numbers (ordinal, interval)</a:t>
            </a:r>
          </a:p>
          <a:p>
            <a:pPr marL="2857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Mean: average of data (interval)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134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514554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Review Spread: </a:t>
            </a:r>
            <a:br>
              <a:rPr lang="en-US" altLang="x-none" dirty="0" smtClean="0">
                <a:latin typeface="Arial" charset="0"/>
                <a:ea typeface="ＭＳ Ｐゴシック" charset="-128"/>
              </a:rPr>
            </a:br>
            <a:r>
              <a:rPr lang="en-US" altLang="x-none" dirty="0" smtClean="0">
                <a:latin typeface="Arial" charset="0"/>
                <a:ea typeface="ＭＳ Ｐゴシック" charset="-128"/>
              </a:rPr>
              <a:t>Interquartile ranges and outliers and BOXPLOT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Range:</a:t>
            </a:r>
          </a:p>
          <a:p>
            <a:pPr lvl="3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Interquartile range, range, first quartile, third quartile</a:t>
            </a: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OUTLIER: </a:t>
            </a:r>
          </a:p>
          <a:p>
            <a:pPr lvl="3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observation falls more than 1.5xIQR above the 3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rd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qurtile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3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OR the observation falls 1.5 * IQR below the first quartile</a:t>
            </a:r>
          </a:p>
          <a:p>
            <a:pPr marL="344488" lvl="2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Use R to create boxplot (shows you 1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and 3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rd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quartiles, whiskers = + 1.5 times IQR)</a:t>
            </a:r>
          </a:p>
          <a:p>
            <a:pPr lvl="3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oxplot()</a:t>
            </a:r>
          </a:p>
        </p:txBody>
      </p:sp>
    </p:spTree>
    <p:extLst>
      <p:ext uri="{BB962C8B-B14F-4D97-AF65-F5344CB8AC3E}">
        <p14:creationId xmlns:p14="http://schemas.microsoft.com/office/powerpoint/2010/main" val="1798307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Concept: Bivariate Relationships </a:t>
            </a:r>
            <a:br>
              <a:rPr lang="en-US" dirty="0" smtClean="0"/>
            </a:br>
            <a:r>
              <a:rPr lang="en-US" dirty="0" smtClean="0"/>
              <a:t>(relationship between two variables)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0"/>
              <a:buChar char="Ø"/>
            </a:pPr>
            <a:r>
              <a:rPr lang="en-US" dirty="0" smtClean="0"/>
              <a:t>Use the scatterplot function plot()</a:t>
            </a:r>
          </a:p>
          <a:p>
            <a:pPr lvl="2">
              <a:buFont typeface="Wingdings" charset="0"/>
              <a:buChar char="Ø"/>
            </a:pPr>
            <a:r>
              <a:rPr lang="en-US" dirty="0" smtClean="0"/>
              <a:t>Plots two variables against each other</a:t>
            </a:r>
          </a:p>
          <a:p>
            <a:pPr lvl="2">
              <a:buFont typeface="Wingdings" charset="0"/>
              <a:buChar char="Ø"/>
            </a:pPr>
            <a:endParaRPr lang="en-US" dirty="0"/>
          </a:p>
          <a:p>
            <a:pPr lvl="1">
              <a:buFont typeface="Wingdings" charset="0"/>
              <a:buChar char="Ø"/>
            </a:pPr>
            <a:r>
              <a:rPr lang="en-US" dirty="0" smtClean="0"/>
              <a:t>Use correlation</a:t>
            </a:r>
          </a:p>
          <a:p>
            <a:pPr lvl="2">
              <a:buFont typeface="Wingdings" charset="0"/>
              <a:buChar char="Ø"/>
            </a:pPr>
            <a:r>
              <a:rPr lang="en-US" dirty="0" smtClean="0"/>
              <a:t>Correlation coefficient measures the degree to which two variables are associate with each other</a:t>
            </a:r>
          </a:p>
          <a:p>
            <a:pPr lvl="2">
              <a:buFont typeface="Wingdings" charset="0"/>
              <a:buChar char="Ø"/>
            </a:pPr>
            <a:r>
              <a:rPr lang="en-US" dirty="0" smtClean="0"/>
              <a:t>Ranges from -1 (perfect, negative correlation) to +1 (perfect positive correlation)</a:t>
            </a:r>
          </a:p>
          <a:p>
            <a:pPr lvl="2">
              <a:buFont typeface="Wingdings" charset="0"/>
              <a:buChar char="Ø"/>
            </a:pPr>
            <a:r>
              <a:rPr lang="en-US" dirty="0" err="1"/>
              <a:t>c</a:t>
            </a:r>
            <a:r>
              <a:rPr lang="en-US" dirty="0" err="1" smtClean="0"/>
              <a:t>or</a:t>
            </a:r>
            <a:r>
              <a:rPr lang="en-US" dirty="0" smtClean="0"/>
              <a:t>()</a:t>
            </a:r>
          </a:p>
          <a:p>
            <a:pPr lvl="2">
              <a:buFont typeface="Wingdings" charset="0"/>
              <a:buChar char="Ø"/>
            </a:pPr>
            <a:endParaRPr lang="en-US" dirty="0"/>
          </a:p>
          <a:p>
            <a:pPr lvl="1">
              <a:buFont typeface="Wingdings" charset="0"/>
              <a:buChar char="Ø"/>
            </a:pPr>
            <a:r>
              <a:rPr lang="en-US" dirty="0" smtClean="0"/>
              <a:t>Q-Q plot (</a:t>
            </a:r>
            <a:r>
              <a:rPr lang="en-US" dirty="0" err="1" smtClean="0"/>
              <a:t>Quantile</a:t>
            </a:r>
            <a:r>
              <a:rPr lang="en-US" dirty="0" smtClean="0"/>
              <a:t> – </a:t>
            </a:r>
            <a:r>
              <a:rPr lang="en-US" dirty="0" err="1" smtClean="0"/>
              <a:t>Quantile</a:t>
            </a:r>
            <a:r>
              <a:rPr lang="en-US" dirty="0" smtClean="0"/>
              <a:t> plot)</a:t>
            </a:r>
          </a:p>
          <a:p>
            <a:pPr lvl="2">
              <a:buFont typeface="Wingdings" charset="0"/>
              <a:buChar char="Ø"/>
            </a:pPr>
            <a:r>
              <a:rPr lang="en-US" dirty="0" smtClean="0"/>
              <a:t>Compare two distributions – quartiles of one set of data are compared to quartiles of another set of data.  </a:t>
            </a:r>
          </a:p>
        </p:txBody>
      </p:sp>
    </p:spTree>
    <p:extLst>
      <p:ext uri="{BB962C8B-B14F-4D97-AF65-F5344CB8AC3E}">
        <p14:creationId xmlns:p14="http://schemas.microsoft.com/office/powerpoint/2010/main" val="297745567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3195</TotalTime>
  <Words>467</Words>
  <Application>Microsoft Macintosh PowerPoint</Application>
  <PresentationFormat>On-screen Show (16:9)</PresentationFormat>
  <Paragraphs>87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ＭＳ Ｐゴシック</vt:lpstr>
      <vt:lpstr>Source Sans Pro</vt:lpstr>
      <vt:lpstr>Source Sans Pro Semibold</vt:lpstr>
      <vt:lpstr>Wingdings</vt:lpstr>
      <vt:lpstr>SU_Preso_16x9_v6</vt:lpstr>
      <vt:lpstr>SU_Template_TopBar</vt:lpstr>
      <vt:lpstr>Section 3: Descriptive Stats</vt:lpstr>
      <vt:lpstr>Agenda for Today </vt:lpstr>
      <vt:lpstr>PowerPoint Presentation</vt:lpstr>
      <vt:lpstr>Review Concept 1: Variables</vt:lpstr>
      <vt:lpstr>New Concept in R: Factor Variable</vt:lpstr>
      <vt:lpstr>New concept: Subsetting</vt:lpstr>
      <vt:lpstr>Review: Descriptive stats for different variables</vt:lpstr>
      <vt:lpstr>Review Spread:  Interquartile ranges and outliers and BOXPLOT</vt:lpstr>
      <vt:lpstr>Concept: Bivariate Relationships  (relationship between two variables)</vt:lpstr>
      <vt:lpstr>PowerPoint Presentation</vt:lpstr>
    </vt:vector>
  </TitlesOfParts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Kaiping Chen</dc:creator>
  <dc:description>2012 PowerPoint template redesign</dc:description>
  <cp:lastModifiedBy>Kaiping Chen</cp:lastModifiedBy>
  <cp:revision>100</cp:revision>
  <dcterms:created xsi:type="dcterms:W3CDTF">2017-01-17T19:22:30Z</dcterms:created>
  <dcterms:modified xsi:type="dcterms:W3CDTF">2017-02-02T22:12:48Z</dcterms:modified>
</cp:coreProperties>
</file>