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2"/>
  </p:notesMasterIdLst>
  <p:handoutMasterIdLst>
    <p:handoutMasterId r:id="rId13"/>
  </p:handoutMasterIdLst>
  <p:sldIdLst>
    <p:sldId id="304" r:id="rId3"/>
    <p:sldId id="310" r:id="rId4"/>
    <p:sldId id="311" r:id="rId5"/>
    <p:sldId id="319" r:id="rId6"/>
    <p:sldId id="323" r:id="rId7"/>
    <p:sldId id="324" r:id="rId8"/>
    <p:sldId id="325" r:id="rId9"/>
    <p:sldId id="326" r:id="rId10"/>
    <p:sldId id="317" r:id="rId1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/>
    <p:restoredTop sz="94697"/>
  </p:normalViewPr>
  <p:slideViewPr>
    <p:cSldViewPr snapToGrid="0" snapToObjects="1">
      <p:cViewPr varScale="1">
        <p:scale>
          <a:sx n="111" d="100"/>
          <a:sy n="111" d="100"/>
        </p:scale>
        <p:origin x="-32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1/30/17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1/30/17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names:  Go around the room briefly</a:t>
            </a:r>
          </a:p>
          <a:p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Lab 1: Research Questions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01/23/17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1830" y="847725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1" hangingPunct="1">
              <a:buFont typeface="Arial"/>
              <a:buChar char="•"/>
            </a:pPr>
            <a:r>
              <a:rPr lang="en-US" altLang="x-none" b="1" dirty="0" smtClean="0">
                <a:latin typeface="Arial" charset="0"/>
                <a:ea typeface="ＭＳ Ｐゴシック" charset="-128"/>
              </a:rPr>
              <a:t>Finish Indexing with R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altLang="x-none" b="1" dirty="0" smtClean="0">
                <a:latin typeface="Arial" charset="0"/>
                <a:ea typeface="ＭＳ Ｐゴシック" charset="-128"/>
              </a:rPr>
              <a:t>Work on Lab 1 with your group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476271"/>
            <a:ext cx="1799968" cy="1789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1718" y="3414030"/>
            <a:ext cx="629349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Do whatever it takes to avoid fooling yourself into thinking something is true that is not, or that something is not true that 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5494194" y="2749023"/>
            <a:ext cx="3530600" cy="2298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3: Indexing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Reminder: please set up your working directory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loading the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Load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an external file in your local desktop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Manipulate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(PLAY) data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-inspect the value of a certain variable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-indexing: extract certain rows and columns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solidFill>
                  <a:srgbClr val="C00000"/>
                </a:solidFill>
              </a:rPr>
              <a:t>DataFrame</a:t>
            </a:r>
            <a:r>
              <a:rPr lang="en-US" dirty="0" smtClean="0">
                <a:solidFill>
                  <a:srgbClr val="C00000"/>
                </a:solidFill>
              </a:rPr>
              <a:t> [ ROWS, COLUMNS]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	##Comma is important, order is important!</a:t>
            </a:r>
            <a:endParaRPr lang="en-US" dirty="0" smtClean="0">
              <a:solidFill>
                <a:srgbClr val="00206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Save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 newly generate data into your current working directory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newdata_name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, "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Unpop_new.csv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 (please practice this tonight!)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92500" lnSpcReduction="20000"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1: Go to Canvas (Files, Section 1 folder), download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2: Load the data into R and check the dimensions of the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please set up your working directory first to the folder where you saved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3: View your data (check the environment window!)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4: Obtain a summary of the data, what is the year range of the data?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use the function range()]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5: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turnout rate </a:t>
            </a:r>
            <a:r>
              <a:rPr lang="en-US" dirty="0" smtClean="0"/>
              <a:t>(total / voting </a:t>
            </a:r>
            <a:r>
              <a:rPr lang="en-US" dirty="0"/>
              <a:t>eligible population </a:t>
            </a:r>
            <a:r>
              <a:rPr lang="en-US" dirty="0" smtClean="0"/>
              <a:t>(VEP)).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[</a:t>
            </a:r>
            <a:r>
              <a:rPr lang="en-US" dirty="0"/>
              <a:t>hint: use </a:t>
            </a:r>
            <a:r>
              <a:rPr lang="en-US" dirty="0" smtClean="0"/>
              <a:t>the $ sign; please save it to a new variable </a:t>
            </a:r>
            <a:r>
              <a:rPr lang="en-US" b="1" dirty="0" err="1" smtClean="0"/>
              <a:t>vep_tr</a:t>
            </a:r>
            <a:r>
              <a:rPr lang="en-US" dirty="0" smtClean="0"/>
              <a:t>]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Step 6: Create a new data object that only includes the observations from the first half of the years. Save it to your existing working directory</a:t>
            </a:r>
            <a:r>
              <a:rPr lang="en-US" dirty="0"/>
              <a:t>, name the new csv file: </a:t>
            </a:r>
            <a:r>
              <a:rPr lang="en-US" smtClean="0"/>
              <a:t>turnout_first_half.csv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Laboratory 1: Develop your research questions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What goals does the organization have?</a:t>
            </a: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Which seem particularly interesting to you?</a:t>
            </a: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Can you turn those into testable research questions? Like, in order to be a successful writer, does a person need to major in English at college?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What needs explaining? (success in writing)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What DOES the explaining? (College English Major)</a:t>
            </a:r>
          </a:p>
        </p:txBody>
      </p:sp>
    </p:spTree>
    <p:extLst>
      <p:ext uri="{BB962C8B-B14F-4D97-AF65-F5344CB8AC3E}">
        <p14:creationId xmlns:p14="http://schemas.microsoft.com/office/powerpoint/2010/main" val="17983070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Laboratory 1: Conceptual and Operational Definitions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Conceptual Definition: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concept of _______ is defined as the extent to which ________exhibit the characteristic of ____________.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concept of success is defined as the extent to which published books exhibit the characteristic of selling many copies.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Operational Definition: What precisely will you measure?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Success in writing: Number of books sold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English major: The majors of all writers who published books</a:t>
            </a:r>
          </a:p>
        </p:txBody>
      </p:sp>
    </p:spTree>
    <p:extLst>
      <p:ext uri="{BB962C8B-B14F-4D97-AF65-F5344CB8AC3E}">
        <p14:creationId xmlns:p14="http://schemas.microsoft.com/office/powerpoint/2010/main" val="401322034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1: Develop your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Grounded in your research question, and your conceptual and operational definitions, you can create your hypothesis.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FORMAT (REMINDER):</a:t>
            </a:r>
          </a:p>
          <a:p>
            <a:endParaRPr lang="en-US" dirty="0"/>
          </a:p>
          <a:p>
            <a:r>
              <a:rPr lang="en-US" dirty="0" smtClean="0"/>
              <a:t>In a comparison of </a:t>
            </a:r>
            <a:r>
              <a:rPr lang="en-US" dirty="0" smtClean="0">
                <a:solidFill>
                  <a:srgbClr val="0000FF"/>
                </a:solidFill>
              </a:rPr>
              <a:t>[units of analysis] </a:t>
            </a:r>
            <a:r>
              <a:rPr lang="en-US" dirty="0" smtClean="0"/>
              <a:t>those having </a:t>
            </a:r>
            <a:r>
              <a:rPr lang="en-US" dirty="0" smtClean="0">
                <a:solidFill>
                  <a:srgbClr val="0000FF"/>
                </a:solidFill>
              </a:rPr>
              <a:t>[one value on the independent variable]</a:t>
            </a:r>
            <a:r>
              <a:rPr lang="en-US" dirty="0" smtClean="0"/>
              <a:t> will be more likely to have </a:t>
            </a:r>
            <a:r>
              <a:rPr lang="en-US" dirty="0" smtClean="0">
                <a:solidFill>
                  <a:srgbClr val="0000FF"/>
                </a:solidFill>
              </a:rPr>
              <a:t>[one value on the dependent variable]</a:t>
            </a:r>
            <a:r>
              <a:rPr lang="en-US" dirty="0" smtClean="0"/>
              <a:t> than will those having </a:t>
            </a:r>
            <a:r>
              <a:rPr lang="en-US" dirty="0" smtClean="0">
                <a:solidFill>
                  <a:srgbClr val="0000FF"/>
                </a:solidFill>
              </a:rPr>
              <a:t>[a different value on the independent variable]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In a comparison of </a:t>
            </a:r>
            <a:r>
              <a:rPr lang="en-US" dirty="0" smtClean="0">
                <a:solidFill>
                  <a:srgbClr val="0000FF"/>
                </a:solidFill>
              </a:rPr>
              <a:t>[books sold] </a:t>
            </a:r>
            <a:r>
              <a:rPr lang="en-US" dirty="0"/>
              <a:t>those having </a:t>
            </a:r>
            <a:r>
              <a:rPr lang="en-US" dirty="0" smtClean="0">
                <a:solidFill>
                  <a:srgbClr val="0000FF"/>
                </a:solidFill>
              </a:rPr>
              <a:t>[an English Degree]</a:t>
            </a:r>
            <a:r>
              <a:rPr lang="en-US" dirty="0" smtClean="0"/>
              <a:t> </a:t>
            </a:r>
            <a:r>
              <a:rPr lang="en-US" dirty="0"/>
              <a:t>will be more likely to have </a:t>
            </a:r>
            <a:r>
              <a:rPr lang="en-US" dirty="0" smtClean="0">
                <a:solidFill>
                  <a:srgbClr val="0000FF"/>
                </a:solidFill>
              </a:rPr>
              <a:t>[more books sold]</a:t>
            </a:r>
            <a:r>
              <a:rPr lang="en-US" dirty="0" smtClean="0"/>
              <a:t> </a:t>
            </a:r>
            <a:r>
              <a:rPr lang="en-US" dirty="0"/>
              <a:t>than will those having </a:t>
            </a:r>
            <a:r>
              <a:rPr lang="en-US" dirty="0" smtClean="0">
                <a:solidFill>
                  <a:srgbClr val="0000FF"/>
                </a:solidFill>
              </a:rPr>
              <a:t>[a different degree or no degree at all]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5149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2999</TotalTime>
  <Words>545</Words>
  <Application>Microsoft Macintosh PowerPoint</Application>
  <PresentationFormat>On-screen Show (16:9)</PresentationFormat>
  <Paragraphs>67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SU_Preso_16x9_v6</vt:lpstr>
      <vt:lpstr>SU_Template_TopBar</vt:lpstr>
      <vt:lpstr>Lab 1: Research Questions</vt:lpstr>
      <vt:lpstr>Agenda for Today </vt:lpstr>
      <vt:lpstr>PowerPoint Presentation</vt:lpstr>
      <vt:lpstr>Key Concept 3: Indexing</vt:lpstr>
      <vt:lpstr>Exercise (please practice this tonight!)</vt:lpstr>
      <vt:lpstr>Laboratory 1: Develop your research questions</vt:lpstr>
      <vt:lpstr>Laboratory 1: Conceptual and Operational Definitions</vt:lpstr>
      <vt:lpstr>Laboratory 1: Develop your hypothesis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Adina Abeles</cp:lastModifiedBy>
  <cp:revision>82</cp:revision>
  <dcterms:created xsi:type="dcterms:W3CDTF">2017-01-17T19:22:30Z</dcterms:created>
  <dcterms:modified xsi:type="dcterms:W3CDTF">2017-01-31T02:26:08Z</dcterms:modified>
</cp:coreProperties>
</file>