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99" r:id="rId2"/>
  </p:sldMasterIdLst>
  <p:notesMasterIdLst>
    <p:notesMasterId r:id="rId13"/>
  </p:notesMasterIdLst>
  <p:handoutMasterIdLst>
    <p:handoutMasterId r:id="rId14"/>
  </p:handoutMasterIdLst>
  <p:sldIdLst>
    <p:sldId id="304" r:id="rId3"/>
    <p:sldId id="310" r:id="rId4"/>
    <p:sldId id="311" r:id="rId5"/>
    <p:sldId id="319" r:id="rId6"/>
    <p:sldId id="329" r:id="rId7"/>
    <p:sldId id="327" r:id="rId8"/>
    <p:sldId id="323" r:id="rId9"/>
    <p:sldId id="324" r:id="rId10"/>
    <p:sldId id="328" r:id="rId11"/>
    <p:sldId id="317" r:id="rId12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515"/>
    <a:srgbClr val="D6DDD3"/>
    <a:srgbClr val="EDE8DD"/>
    <a:srgbClr val="C2B7A1"/>
    <a:srgbClr val="918873"/>
    <a:srgbClr val="3C3623"/>
    <a:srgbClr val="D0A760"/>
    <a:srgbClr val="434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4"/>
    <p:restoredTop sz="94697"/>
  </p:normalViewPr>
  <p:slideViewPr>
    <p:cSldViewPr snapToGrid="0" snapToObjects="1">
      <p:cViewPr varScale="1">
        <p:scale>
          <a:sx n="106" d="100"/>
          <a:sy n="106" d="100"/>
        </p:scale>
        <p:origin x="-120" y="-3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CAB1EE62-9229-464B-9475-CBB16B62B2C7}" type="datetimeFigureOut">
              <a:rPr lang="en-US" altLang="x-none"/>
              <a:pPr/>
              <a:t>2/2/17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E3E1F79C-7836-9047-988E-D56ED0F8169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172655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CBB815AF-F648-9E4A-8316-BB240D8FD2E6}" type="datetimeFigureOut">
              <a:rPr lang="en-US" altLang="x-none"/>
              <a:pPr/>
              <a:t>2/2/17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1E43DE4C-4A49-D64C-946D-CE146930BB8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73983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with names:  Go around the room briefly</a:t>
            </a:r>
          </a:p>
          <a:p>
            <a:r>
              <a:rPr lang="en-US" dirty="0" smtClean="0"/>
              <a:t>1 minute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3DE4C-4A49-D64C-946D-CE146930BB8F}" type="slidenum">
              <a:rPr lang="en-US" altLang="x-none" smtClean="0"/>
              <a:pPr/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4810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3DE4C-4A49-D64C-946D-CE146930BB8F}" type="slidenum">
              <a:rPr lang="en-US" altLang="x-none" smtClean="0"/>
              <a:pPr/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91834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3DE4C-4A49-D64C-946D-CE146930BB8F}" type="slidenum">
              <a:rPr lang="en-US" altLang="x-none" smtClean="0"/>
              <a:pPr/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91834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3DE4C-4A49-D64C-946D-CE146930BB8F}" type="slidenum">
              <a:rPr lang="en-US" altLang="x-none" smtClean="0"/>
              <a:pPr/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09923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3DE4C-4A49-D64C-946D-CE146930BB8F}" type="slidenum">
              <a:rPr lang="en-US" altLang="x-none" smtClean="0"/>
              <a:pPr/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91834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Relationship Id="rId3" Type="http://schemas.openxmlformats.org/officeDocument/2006/relationships/image" Target="../media/image3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000000">
                <a:alpha val="59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endParaRPr lang="x-none" altLang="x-none" sz="1800">
              <a:solidFill>
                <a:srgbClr val="FFFFFF"/>
              </a:solidFill>
              <a:latin typeface="Arial" charset="0"/>
            </a:endParaRPr>
          </a:p>
        </p:txBody>
      </p:sp>
      <p:pic>
        <p:nvPicPr>
          <p:cNvPr id="6" name="Picture 14" title="Stanford Universi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92517"/>
            <a:ext cx="82296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3599022"/>
            <a:ext cx="6059488" cy="20574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410990"/>
            <a:ext cx="82296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404424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000000">
                <a:alpha val="59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endParaRPr lang="x-none" altLang="x-none" sz="1800">
              <a:solidFill>
                <a:srgbClr val="FFFFFF"/>
              </a:solidFill>
              <a:latin typeface="Arial" charset="0"/>
            </a:endParaRPr>
          </a:p>
        </p:txBody>
      </p:sp>
      <p:pic>
        <p:nvPicPr>
          <p:cNvPr id="7" name="Picture 14" title="Stanford Universi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7" y="1538765"/>
            <a:ext cx="2954337" cy="92583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7" y="2571750"/>
            <a:ext cx="2954337" cy="9329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defRPr lang="en-US" sz="1200" dirty="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379462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83187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/>
          <p:cNvSpPr txBox="1">
            <a:spLocks/>
          </p:cNvSpPr>
          <p:nvPr/>
        </p:nvSpPr>
        <p:spPr>
          <a:xfrm>
            <a:off x="60325" y="7938"/>
            <a:ext cx="457200" cy="4572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fld id="{71A4A1E5-1969-C14E-89A0-876AE94B79F3}" type="slidenum">
              <a:rPr lang="en-US" altLang="x-none" sz="1000">
                <a:solidFill>
                  <a:srgbClr val="7F7F7F"/>
                </a:solidFill>
                <a:latin typeface="Arial" charset="0"/>
              </a:rPr>
              <a:pPr algn="ctr" eaLnBrk="1" hangingPunct="1"/>
              <a:t>‹#›</a:t>
            </a:fld>
            <a:endParaRPr lang="en-US" altLang="x-none" sz="1000">
              <a:solidFill>
                <a:srgbClr val="7F7F7F"/>
              </a:solidFill>
              <a:latin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908685"/>
            <a:ext cx="3779838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46539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908685"/>
            <a:ext cx="7707862" cy="18166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7" y="2841313"/>
            <a:ext cx="7707313" cy="18166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926074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908686"/>
            <a:ext cx="3779838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2837497"/>
            <a:ext cx="3779838" cy="183023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598542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7" y="908686"/>
            <a:ext cx="3787775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7" y="2840613"/>
            <a:ext cx="3781425" cy="182711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908686"/>
            <a:ext cx="3779838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2840613"/>
            <a:ext cx="3779838" cy="182711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747774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000000">
                <a:alpha val="59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endParaRPr lang="x-none" altLang="x-none" sz="1800">
              <a:solidFill>
                <a:srgbClr val="FFFFFF"/>
              </a:solidFill>
              <a:latin typeface="Arial" charset="0"/>
            </a:endParaRPr>
          </a:p>
        </p:txBody>
      </p:sp>
      <p:pic>
        <p:nvPicPr>
          <p:cNvPr id="6" name="Picture 14" title="Stanford Universi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7" y="1538765"/>
            <a:ext cx="2954337" cy="92583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7" y="2571750"/>
            <a:ext cx="2954337" cy="9329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7873461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765804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>
            <a:lvl2pPr marL="0" indent="0">
              <a:buFont typeface="Arial"/>
              <a:buNone/>
              <a:defRPr baseline="0"/>
            </a:lvl2pPr>
            <a:lvl3pPr marL="344488" indent="0">
              <a:buNone/>
              <a:defRPr/>
            </a:lvl3pPr>
            <a:lvl4pPr marL="687387" indent="0">
              <a:buNone/>
              <a:defRPr/>
            </a:lvl4pPr>
            <a:lvl5pPr marL="103187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7979562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/>
          <p:cNvSpPr txBox="1">
            <a:spLocks/>
          </p:cNvSpPr>
          <p:nvPr/>
        </p:nvSpPr>
        <p:spPr>
          <a:xfrm>
            <a:off x="60325" y="7938"/>
            <a:ext cx="457200" cy="4572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fld id="{FD134431-49DD-4D4D-979C-F25F4A085548}" type="slidenum">
              <a:rPr lang="en-US" altLang="x-none" sz="1000">
                <a:solidFill>
                  <a:srgbClr val="7F7F7F"/>
                </a:solidFill>
                <a:latin typeface="Arial" charset="0"/>
              </a:rPr>
              <a:pPr algn="ctr" eaLnBrk="1" hangingPunct="1"/>
              <a:t>‹#›</a:t>
            </a:fld>
            <a:endParaRPr lang="en-US" altLang="x-none" sz="1000">
              <a:solidFill>
                <a:srgbClr val="7F7F7F"/>
              </a:solidFill>
              <a:latin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908685"/>
            <a:ext cx="3779838" cy="37590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90663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908685"/>
            <a:ext cx="7707862" cy="18166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7" y="2841313"/>
            <a:ext cx="7707313" cy="18166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35243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908686"/>
            <a:ext cx="3779838" cy="18230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2837497"/>
            <a:ext cx="3779838" cy="18302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05770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7" y="908686"/>
            <a:ext cx="3787775" cy="18230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7" y="2840613"/>
            <a:ext cx="3781425" cy="18271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908686"/>
            <a:ext cx="3779838" cy="18230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2840613"/>
            <a:ext cx="3779838" cy="18271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52239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SUSig_Whit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4811713"/>
            <a:ext cx="2046288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000000">
                <a:alpha val="59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endParaRPr lang="x-none" altLang="x-none" sz="1800">
              <a:solidFill>
                <a:srgbClr val="FFFFFF"/>
              </a:solidFill>
              <a:latin typeface="Arial" charset="0"/>
            </a:endParaRPr>
          </a:p>
        </p:txBody>
      </p:sp>
      <p:pic>
        <p:nvPicPr>
          <p:cNvPr id="7" name="Picture 14" title="Stanford Universi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00555"/>
            <a:ext cx="82296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3599022"/>
            <a:ext cx="6059488" cy="20574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419028"/>
            <a:ext cx="82296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45511"/>
      </p:ext>
    </p:extLst>
  </p:cSld>
  <p:clrMapOvr>
    <a:masterClrMapping/>
  </p:clrMapOvr>
  <p:transition xmlns:p14="http://schemas.microsoft.com/office/powerpoint/2010/main"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theme" Target="../theme/theme2.xml"/><Relationship Id="rId9" Type="http://schemas.openxmlformats.org/officeDocument/2006/relationships/image" Target="../media/image1.emf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"/>
          <p:cNvSpPr>
            <a:spLocks noGrp="1"/>
          </p:cNvSpPr>
          <p:nvPr>
            <p:ph type="title"/>
          </p:nvPr>
        </p:nvSpPr>
        <p:spPr bwMode="auto">
          <a:xfrm>
            <a:off x="949325" y="358775"/>
            <a:ext cx="77073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smtClean="0"/>
              <a:t>Click to edit Master title style</a:t>
            </a:r>
            <a:endParaRPr lang="en-US" altLang="x-none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9325" y="903288"/>
            <a:ext cx="7707313" cy="37639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Arial" charset="0"/>
              </a:defRPr>
            </a:lvl1pPr>
          </a:lstStyle>
          <a:p>
            <a:fld id="{529FD38C-06B1-A845-AF7F-0E6AD508B59E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5149850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pic>
        <p:nvPicPr>
          <p:cNvPr id="1030" name="Picture 10" title="Stanford University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4856163"/>
            <a:ext cx="15462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86" r:id="rId3"/>
    <p:sldLayoutId id="2147484087" r:id="rId4"/>
    <p:sldLayoutId id="2147484088" r:id="rId5"/>
    <p:sldLayoutId id="2147484089" r:id="rId6"/>
    <p:sldLayoutId id="2147484090" r:id="rId7"/>
    <p:sldLayoutId id="2147484091" r:id="rId8"/>
  </p:sldLayoutIdLst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defRPr kern="1200" spc="20">
          <a:solidFill>
            <a:schemeClr val="tx1"/>
          </a:solidFill>
          <a:latin typeface="Arial"/>
          <a:ea typeface="ＭＳ Ｐゴシック" charset="0"/>
          <a:cs typeface="ＭＳ Ｐゴシック" charset="0"/>
        </a:defRPr>
      </a:lvl1pPr>
      <a:lvl2pPr marL="288925" indent="-2889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2pPr>
      <a:lvl3pPr marL="569913" indent="-2254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charset="0"/>
        <a:buChar char="›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3pPr>
      <a:lvl4pPr marL="914400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4pPr>
      <a:lvl5pPr marL="1258888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ource Sans Pro" charset="0"/>
        <a:buChar char="–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2"/>
          <p:cNvSpPr>
            <a:spLocks noGrp="1"/>
          </p:cNvSpPr>
          <p:nvPr>
            <p:ph type="title"/>
          </p:nvPr>
        </p:nvSpPr>
        <p:spPr bwMode="auto">
          <a:xfrm>
            <a:off x="949325" y="358775"/>
            <a:ext cx="77073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9325" y="903288"/>
            <a:ext cx="7707313" cy="37639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Arial" charset="0"/>
              </a:defRPr>
            </a:lvl1pPr>
          </a:lstStyle>
          <a:p>
            <a:fld id="{48DA7566-D06E-654C-B671-19573BF92FD6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7" name="Rectangle 6"/>
          <p:cNvSpPr/>
          <p:nvPr/>
        </p:nvSpPr>
        <p:spPr>
          <a:xfrm>
            <a:off x="-11113" y="0"/>
            <a:ext cx="9155113" cy="342900"/>
          </a:xfrm>
          <a:prstGeom prst="rect">
            <a:avLst/>
          </a:prstGeom>
          <a:solidFill>
            <a:schemeClr val="bg2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8C1515"/>
              </a:solidFill>
              <a:latin typeface="Arial"/>
            </a:endParaRPr>
          </a:p>
        </p:txBody>
      </p:sp>
      <p:pic>
        <p:nvPicPr>
          <p:cNvPr id="5126" name="Picture 10" title="Stanford University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4856163"/>
            <a:ext cx="15462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</p:sldLayoutIdLst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1600" kern="1200" cap="small" spc="20">
          <a:solidFill>
            <a:schemeClr val="tx1"/>
          </a:solidFill>
          <a:latin typeface="Arial"/>
          <a:ea typeface="ＭＳ Ｐゴシック" charset="0"/>
          <a:cs typeface="ＭＳ Ｐゴシック" charset="0"/>
        </a:defRPr>
      </a:lvl1pPr>
      <a:lvl2pPr marL="288925" indent="-2889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2pPr>
      <a:lvl3pPr marL="569913" indent="-2254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charset="0"/>
        <a:buChar char="›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3pPr>
      <a:lvl4pPr marL="914400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4pPr>
      <a:lvl5pPr marL="1258888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Source Sans Pro" charset="0"/>
        <a:buChar char="–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ctrTitle"/>
          </p:nvPr>
        </p:nvSpPr>
        <p:spPr>
          <a:xfrm>
            <a:off x="457200" y="1952625"/>
            <a:ext cx="8229600" cy="619125"/>
          </a:xfrm>
        </p:spPr>
        <p:txBody>
          <a:bodyPr/>
          <a:lstStyle/>
          <a:p>
            <a:pPr eaLnBrk="1" hangingPunct="1"/>
            <a:r>
              <a:rPr lang="en-US" altLang="x-none" b="1" dirty="0" smtClean="0">
                <a:latin typeface="Arial" charset="0"/>
                <a:ea typeface="ＭＳ Ｐゴシック" charset="-128"/>
              </a:rPr>
              <a:t>Section </a:t>
            </a:r>
            <a:r>
              <a:rPr lang="en-US" altLang="x-none" b="1" dirty="0">
                <a:latin typeface="Arial" charset="0"/>
                <a:ea typeface="ＭＳ Ｐゴシック" charset="-128"/>
              </a:rPr>
              <a:t>3</a:t>
            </a:r>
            <a:r>
              <a:rPr lang="en-US" altLang="x-none" b="1" dirty="0" smtClean="0">
                <a:latin typeface="Arial" charset="0"/>
                <a:ea typeface="ＭＳ Ｐゴシック" charset="-128"/>
              </a:rPr>
              <a:t>: Descriptive Stats</a:t>
            </a:r>
            <a:endParaRPr lang="en-US" altLang="x-none" b="1" dirty="0">
              <a:latin typeface="Arial" charset="0"/>
              <a:ea typeface="ＭＳ Ｐゴシック" charset="-128"/>
            </a:endParaRPr>
          </a:p>
        </p:txBody>
      </p:sp>
      <p:sp>
        <p:nvSpPr>
          <p:cNvPr id="11266" name="Text Placeholder 2"/>
          <p:cNvSpPr>
            <a:spLocks noGrp="1"/>
          </p:cNvSpPr>
          <p:nvPr>
            <p:ph type="body" sz="quarter" idx="18"/>
          </p:nvPr>
        </p:nvSpPr>
        <p:spPr bwMode="auto">
          <a:xfrm>
            <a:off x="1603375" y="3344863"/>
            <a:ext cx="6059488" cy="587375"/>
          </a:xfrm>
        </p:spPr>
        <p:txBody>
          <a:bodyPr numCol="1" compatLnSpc="1">
            <a:prstTxWarp prst="textNoShape">
              <a:avLst/>
            </a:prstTxWarp>
          </a:bodyPr>
          <a:lstStyle/>
          <a:p>
            <a:pPr marL="0" indent="0" eaLnBrk="1" hangingPunct="1"/>
            <a:r>
              <a:rPr lang="en-US" altLang="x-none" dirty="0" smtClean="0">
                <a:solidFill>
                  <a:srgbClr val="595959"/>
                </a:solidFill>
                <a:latin typeface="Arial" charset="0"/>
                <a:ea typeface="ＭＳ Ｐゴシック" charset="-128"/>
              </a:rPr>
              <a:t>Adina Abeles, Kaiping Chen</a:t>
            </a:r>
            <a:endParaRPr lang="en-US" altLang="x-none" dirty="0">
              <a:solidFill>
                <a:srgbClr val="595959"/>
              </a:solidFill>
              <a:latin typeface="Arial" charset="0"/>
              <a:ea typeface="ＭＳ Ｐゴシック" charset="-128"/>
            </a:endParaRPr>
          </a:p>
          <a:p>
            <a:pPr marL="0" indent="0" eaLnBrk="1" hangingPunct="1"/>
            <a:r>
              <a:rPr lang="en-US" altLang="x-none" dirty="0" smtClean="0">
                <a:solidFill>
                  <a:srgbClr val="595959"/>
                </a:solidFill>
                <a:latin typeface="Arial" charset="0"/>
                <a:ea typeface="ＭＳ Ｐゴシック" charset="-128"/>
              </a:rPr>
              <a:t>01/23/17</a:t>
            </a:r>
            <a:endParaRPr lang="en-US" altLang="x-none" dirty="0">
              <a:solidFill>
                <a:srgbClr val="595959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2571750"/>
            <a:ext cx="8229600" cy="4619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Wingdings" charset="0"/>
              <a:buNone/>
              <a:defRPr/>
            </a:pPr>
            <a:r>
              <a:rPr lang="en-US" dirty="0" smtClean="0"/>
              <a:t>Comm106/206</a:t>
            </a:r>
            <a:endParaRPr lang="en-US" dirty="0">
              <a:solidFill>
                <a:schemeClr val="bg2"/>
              </a:solidFill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708" y="32788"/>
            <a:ext cx="5212492" cy="465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28717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3"/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Agenda for Today</a:t>
            </a:r>
            <a:r>
              <a:rPr lang="en-US" altLang="x-none" dirty="0">
                <a:latin typeface="Arial" charset="0"/>
                <a:ea typeface="ＭＳ Ｐゴシック" charset="-128"/>
              </a:rPr>
              <a:t>	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851830" y="847725"/>
            <a:ext cx="7700963" cy="3759200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285750" indent="-285750" eaLnBrk="1" hangingPunct="1">
              <a:buFont typeface="Arial"/>
              <a:buChar char="•"/>
            </a:pPr>
            <a:r>
              <a:rPr lang="en-US" altLang="x-none" b="1" dirty="0" smtClean="0">
                <a:latin typeface="Arial" charset="0"/>
                <a:ea typeface="ＭＳ Ｐゴシック" charset="-128"/>
              </a:rPr>
              <a:t>Review QSS 2.2, 3.3, 3.6</a:t>
            </a:r>
          </a:p>
          <a:p>
            <a:pPr marL="0" indent="0" eaLnBrk="1" hangingPunct="1"/>
            <a:r>
              <a:rPr lang="en-US" altLang="x-none" b="1" dirty="0" smtClean="0">
                <a:latin typeface="Arial" charset="0"/>
                <a:ea typeface="ＭＳ Ｐゴシック" charset="-128"/>
              </a:rPr>
              <a:t>	(We’ll see how far we get)</a:t>
            </a:r>
            <a:endParaRPr lang="en-US" altLang="x-none" b="1" dirty="0">
              <a:latin typeface="Arial" charset="0"/>
              <a:ea typeface="ＭＳ Ｐゴシック" charset="-128"/>
            </a:endParaRPr>
          </a:p>
          <a:p>
            <a:pPr marL="0" indent="0" eaLnBrk="1" hangingPunct="1">
              <a:buFont typeface="Arial" charset="0"/>
              <a:buNone/>
            </a:pPr>
            <a:endParaRPr lang="en-US" altLang="x-none" dirty="0" smtClean="0">
              <a:latin typeface="Arial" charset="0"/>
              <a:ea typeface="ＭＳ Ｐゴシック" charset="-128"/>
            </a:endParaRPr>
          </a:p>
          <a:p>
            <a:pPr marL="285750" indent="-285750" eaLnBrk="1" hangingPunct="1">
              <a:buFont typeface="Arial"/>
              <a:buChar char="•"/>
            </a:pPr>
            <a:r>
              <a:rPr lang="en-US" altLang="x-none" b="1" dirty="0" smtClean="0">
                <a:latin typeface="Arial" charset="0"/>
                <a:ea typeface="ＭＳ Ｐゴシック" charset="-128"/>
              </a:rPr>
              <a:t>Review: Different variables</a:t>
            </a:r>
          </a:p>
          <a:p>
            <a:pPr marL="285750" indent="-285750" eaLnBrk="1" hangingPunct="1">
              <a:buFont typeface="Arial"/>
              <a:buChar char="•"/>
            </a:pPr>
            <a:endParaRPr lang="en-US" altLang="x-none" b="1" dirty="0">
              <a:latin typeface="Arial" charset="0"/>
              <a:ea typeface="ＭＳ Ｐゴシック" charset="-128"/>
            </a:endParaRPr>
          </a:p>
          <a:p>
            <a:pPr marL="285750" indent="-285750" eaLnBrk="1" hangingPunct="1">
              <a:buFont typeface="Arial"/>
              <a:buChar char="•"/>
            </a:pPr>
            <a:endParaRPr lang="en-US" altLang="x-none" b="1" dirty="0" smtClean="0">
              <a:latin typeface="Arial" charset="0"/>
              <a:ea typeface="ＭＳ Ｐゴシック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189" y="476271"/>
            <a:ext cx="1799968" cy="1789799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44500"/>
            <a:ext cx="6235700" cy="42545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Review Concept 1: Variables</a:t>
            </a:r>
            <a:endParaRPr lang="en-US" altLang="x-none" dirty="0">
              <a:latin typeface="Arial" charset="0"/>
              <a:ea typeface="ＭＳ Ｐゴシック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7941190" cy="3938588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Are the following nominal, ordinal or interval variables?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GENDER							WEIGHT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NATIONALITY						AGE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HEIGHT								PAIN TOLERANCE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STAR RATING						GRADES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LEVEL OF HAPPINESS				OCCUPATION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0008185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New Concept in R: Factor Variable</a:t>
            </a:r>
            <a:endParaRPr lang="en-US" altLang="x-none" dirty="0">
              <a:latin typeface="Arial" charset="0"/>
              <a:ea typeface="ＭＳ Ｐゴシック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7941190" cy="3938588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Categorical variables in R.</a:t>
            </a:r>
          </a:p>
          <a:p>
            <a:pPr marL="285750" indent="-285750" fontAlgn="auto">
              <a:spcAft>
                <a:spcPts val="0"/>
              </a:spcAft>
              <a:buFontTx/>
              <a:buChar char="-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Type of home life</a:t>
            </a:r>
          </a:p>
          <a:p>
            <a:pPr marL="285750" indent="-285750" fontAlgn="auto">
              <a:spcAft>
                <a:spcPts val="0"/>
              </a:spcAft>
              <a:buFontTx/>
              <a:buChar char="-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Name of middle school</a:t>
            </a:r>
          </a:p>
          <a:p>
            <a:pPr marL="285750" indent="-285750" fontAlgn="auto">
              <a:spcAft>
                <a:spcPts val="0"/>
              </a:spcAft>
              <a:buFontTx/>
              <a:buChar char="-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Race</a:t>
            </a:r>
          </a:p>
          <a:p>
            <a:pPr marL="285750" indent="-285750" fontAlgn="auto">
              <a:spcAft>
                <a:spcPts val="0"/>
              </a:spcAft>
              <a:buFontTx/>
              <a:buChar char="-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Gender</a:t>
            </a:r>
          </a:p>
          <a:p>
            <a:pPr marL="285750" indent="-285750" fontAlgn="auto">
              <a:spcAft>
                <a:spcPts val="0"/>
              </a:spcAft>
              <a:buFontTx/>
              <a:buChar char="-"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actor()</a:t>
            </a:r>
          </a:p>
          <a:p>
            <a:pPr marL="0" indent="0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evel()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4113678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concept: </a:t>
            </a:r>
            <a:r>
              <a:rPr lang="en-US" dirty="0" err="1" smtClean="0"/>
              <a:t>Subsetting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GO TO 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960099"/>
      </p:ext>
    </p:extLst>
  </p:cSld>
  <p:clrMapOvr>
    <a:masterClrMapping/>
  </p:clrMapOvr>
  <p:transition xmlns:p14="http://schemas.microsoft.com/office/powerpoint/2010/main"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x-none" dirty="0" smtClean="0">
                <a:solidFill>
                  <a:srgbClr val="002060"/>
                </a:solidFill>
                <a:latin typeface="Arial" charset="0"/>
                <a:ea typeface="ＭＳ Ｐゴシック" charset="-128"/>
              </a:rPr>
              <a:t>Review: Descriptive stats for different </a:t>
            </a:r>
            <a:r>
              <a:rPr lang="en-US" altLang="x-none" dirty="0" smtClean="0">
                <a:solidFill>
                  <a:srgbClr val="002060"/>
                </a:solidFill>
                <a:latin typeface="Arial" charset="0"/>
                <a:ea typeface="ＭＳ Ｐゴシック" charset="-128"/>
              </a:rPr>
              <a:t>variables</a:t>
            </a:r>
            <a:endParaRPr lang="en-US" altLang="x-none" dirty="0">
              <a:solidFill>
                <a:srgbClr val="00206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18651" y="847725"/>
            <a:ext cx="7941190" cy="3938588"/>
          </a:xfrm>
        </p:spPr>
        <p:txBody>
          <a:bodyPr>
            <a:normAutofit fontScale="92500" lnSpcReduction="10000"/>
          </a:bodyPr>
          <a:lstStyle/>
          <a:p>
            <a:pPr marL="285750" lvl="2" indent="-28575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Bar plots </a:t>
            </a:r>
          </a:p>
          <a:p>
            <a:pPr marL="630237" lvl="3" indent="-285750" defTabSz="91440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Good for categorical variables (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Nominal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, Ordinal, Interval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)</a:t>
            </a:r>
          </a:p>
          <a:p>
            <a:pPr marL="630237" lvl="3" indent="-285750" defTabSz="91440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Plot proportion or count on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y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axis</a:t>
            </a:r>
          </a:p>
          <a:p>
            <a:pPr marL="630237" lvl="3" indent="-285750" defTabSz="91440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Tells us h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ow many or what proportion of data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are in each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category</a:t>
            </a:r>
          </a:p>
          <a:p>
            <a:pPr marL="630237" lvl="3" indent="-285750" defTabSz="91440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barplot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()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marL="285750" marR="0" lvl="2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marL="285750" lvl="2" indent="-28575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Histogram: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Use for numeric variables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marL="630237" lvl="3" indent="-285750" defTabSz="91440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Group data into bins, and look at how many fall within each bin</a:t>
            </a:r>
          </a:p>
          <a:p>
            <a:pPr marL="630237" lvl="3" indent="-285750" defTabSz="91440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hist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()</a:t>
            </a:r>
          </a:p>
          <a:p>
            <a:pPr marL="630237" lvl="3" indent="-285750" defTabSz="91440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Density plot: proportion of observations within each bin divided by the width of the bin. ((Number of people age 0-10/all people)/ 10)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Measure central tendency 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-mode: most of any one category (nominal, ordinal, interval)</a:t>
            </a:r>
          </a:p>
          <a:p>
            <a:pPr marL="285750" marR="0" lvl="2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Median and quartiles: based on rank – order the numbers (ordinal, interval)</a:t>
            </a:r>
          </a:p>
          <a:p>
            <a:pPr marL="285750" marR="0" lvl="2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Mean: average of data (interval)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813467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title"/>
          </p:nvPr>
        </p:nvSpPr>
        <p:spPr>
          <a:xfrm>
            <a:off x="949325" y="514554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Review Spread: </a:t>
            </a:r>
            <a:r>
              <a:rPr lang="en-US" altLang="x-none" dirty="0" smtClean="0">
                <a:latin typeface="Arial" charset="0"/>
                <a:ea typeface="ＭＳ Ｐゴシック" charset="-128"/>
              </a:rPr>
              <a:t/>
            </a:r>
            <a:br>
              <a:rPr lang="en-US" altLang="x-none" dirty="0" smtClean="0">
                <a:latin typeface="Arial" charset="0"/>
                <a:ea typeface="ＭＳ Ｐゴシック" charset="-128"/>
              </a:rPr>
            </a:br>
            <a:r>
              <a:rPr lang="en-US" altLang="x-none" dirty="0" smtClean="0">
                <a:latin typeface="Arial" charset="0"/>
                <a:ea typeface="ＭＳ Ｐゴシック" charset="-128"/>
              </a:rPr>
              <a:t>Interquartile </a:t>
            </a:r>
            <a:r>
              <a:rPr lang="en-US" altLang="x-none" dirty="0" smtClean="0">
                <a:latin typeface="Arial" charset="0"/>
                <a:ea typeface="ＭＳ Ｐゴシック" charset="-128"/>
              </a:rPr>
              <a:t>ranges and </a:t>
            </a:r>
            <a:r>
              <a:rPr lang="en-US" altLang="x-none" dirty="0" smtClean="0">
                <a:latin typeface="Arial" charset="0"/>
                <a:ea typeface="ＭＳ Ｐゴシック" charset="-128"/>
              </a:rPr>
              <a:t>outliers and BOXPLOT</a:t>
            </a:r>
            <a:endParaRPr lang="en-US" altLang="x-none" dirty="0">
              <a:latin typeface="Arial" charset="0"/>
              <a:ea typeface="ＭＳ Ｐゴシック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7941190" cy="3938588"/>
          </a:xfrm>
        </p:spPr>
        <p:txBody>
          <a:bodyPr>
            <a:normAutofit/>
          </a:bodyPr>
          <a:lstStyle/>
          <a:p>
            <a:pPr lvl="2" eaLnBrk="1" fontAlgn="auto" hangingPunct="1">
              <a:spcAft>
                <a:spcPts val="0"/>
              </a:spcAft>
              <a:buFont typeface="Source Sans Pro" pitchFamily="34" charset="0"/>
              <a:buChar char="›"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lvl="2" eaLnBrk="1" fontAlgn="auto" hangingPunct="1">
              <a:spcAft>
                <a:spcPts val="0"/>
              </a:spcAft>
              <a:buFont typeface="Source Sans Pro" pitchFamily="34" charset="0"/>
              <a:buChar char="›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Range:</a:t>
            </a:r>
          </a:p>
          <a:p>
            <a:pPr lvl="3" fontAlgn="auto">
              <a:spcAft>
                <a:spcPts val="0"/>
              </a:spcAft>
              <a:buFont typeface="Source Sans Pro" pitchFamily="34" charset="0"/>
              <a:buChar char="›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Interquartile range, range, first quartile, third quartile</a:t>
            </a:r>
          </a:p>
          <a:p>
            <a:pPr lvl="2" eaLnBrk="1" fontAlgn="auto" hangingPunct="1">
              <a:spcAft>
                <a:spcPts val="0"/>
              </a:spcAft>
              <a:buFont typeface="Source Sans Pro" pitchFamily="34" charset="0"/>
              <a:buChar char="›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OUTLIER: </a:t>
            </a:r>
          </a:p>
          <a:p>
            <a:pPr lvl="3" fontAlgn="auto">
              <a:spcAft>
                <a:spcPts val="0"/>
              </a:spcAft>
              <a:buFont typeface="Source Sans Pro" pitchFamily="34" charset="0"/>
              <a:buChar char="›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observation falls more than 1.5xIQR above the 3</a:t>
            </a:r>
            <a:r>
              <a:rPr lang="en-US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rd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qurtile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lvl="3" fontAlgn="auto">
              <a:spcAft>
                <a:spcPts val="0"/>
              </a:spcAft>
              <a:buFont typeface="Source Sans Pro" pitchFamily="34" charset="0"/>
              <a:buChar char="›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OR the observation falls 1.5 * IQR below the first quartile</a:t>
            </a:r>
          </a:p>
          <a:p>
            <a:pPr marL="344488" lvl="2" indent="0" eaLnBrk="1" fontAlgn="auto" hangingPunct="1">
              <a:spcAft>
                <a:spcPts val="0"/>
              </a:spcAft>
              <a:buNone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lvl="2" eaLnBrk="1" fontAlgn="auto" hangingPunct="1">
              <a:spcAft>
                <a:spcPts val="0"/>
              </a:spcAft>
              <a:buFont typeface="Source Sans Pro" pitchFamily="34" charset="0"/>
              <a:buChar char="›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Use R to create boxplot (shows you 1</a:t>
            </a:r>
            <a:r>
              <a:rPr lang="en-US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st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 and 3</a:t>
            </a:r>
            <a:r>
              <a:rPr lang="en-US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rd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quartiles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, whiskers = + 1.5 times IQR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)</a:t>
            </a:r>
          </a:p>
          <a:p>
            <a:pPr lvl="3" fontAlgn="auto">
              <a:spcAft>
                <a:spcPts val="0"/>
              </a:spcAft>
              <a:buFont typeface="Source Sans Pro" pitchFamily="34" charset="0"/>
              <a:buChar char="›"/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b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oxplot()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830708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Concept: Bivariate Relationships </a:t>
            </a:r>
            <a:br>
              <a:rPr lang="en-US" dirty="0" smtClean="0"/>
            </a:br>
            <a:r>
              <a:rPr lang="en-US" dirty="0" smtClean="0"/>
              <a:t>(relationship between two variables)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charset="0"/>
              <a:buChar char="Ø"/>
            </a:pPr>
            <a:r>
              <a:rPr lang="en-US" dirty="0" smtClean="0"/>
              <a:t>Use the scatterplot function plot()</a:t>
            </a:r>
          </a:p>
          <a:p>
            <a:pPr lvl="2">
              <a:buFont typeface="Wingdings" charset="0"/>
              <a:buChar char="Ø"/>
            </a:pPr>
            <a:r>
              <a:rPr lang="en-US" dirty="0" smtClean="0"/>
              <a:t>Plots two variables against each other</a:t>
            </a:r>
          </a:p>
          <a:p>
            <a:pPr lvl="2">
              <a:buFont typeface="Wingdings" charset="0"/>
              <a:buChar char="Ø"/>
            </a:pPr>
            <a:endParaRPr lang="en-US" dirty="0"/>
          </a:p>
          <a:p>
            <a:pPr lvl="1">
              <a:buFont typeface="Wingdings" charset="0"/>
              <a:buChar char="Ø"/>
            </a:pPr>
            <a:r>
              <a:rPr lang="en-US" dirty="0" smtClean="0"/>
              <a:t>Use correlation</a:t>
            </a:r>
          </a:p>
          <a:p>
            <a:pPr lvl="2">
              <a:buFont typeface="Wingdings" charset="0"/>
              <a:buChar char="Ø"/>
            </a:pPr>
            <a:r>
              <a:rPr lang="en-US" dirty="0" smtClean="0"/>
              <a:t>Correlation coefficient measures the degree to which two variables are associate with each other</a:t>
            </a:r>
          </a:p>
          <a:p>
            <a:pPr lvl="2">
              <a:buFont typeface="Wingdings" charset="0"/>
              <a:buChar char="Ø"/>
            </a:pPr>
            <a:r>
              <a:rPr lang="en-US" dirty="0" smtClean="0"/>
              <a:t>Ranges from -1 (perfect, negative correlation) to +1 (perfect positive correlation)</a:t>
            </a:r>
          </a:p>
          <a:p>
            <a:pPr lvl="2">
              <a:buFont typeface="Wingdings" charset="0"/>
              <a:buChar char="Ø"/>
            </a:pPr>
            <a:r>
              <a:rPr lang="en-US" dirty="0" err="1"/>
              <a:t>c</a:t>
            </a:r>
            <a:r>
              <a:rPr lang="en-US" dirty="0" err="1" smtClean="0"/>
              <a:t>or</a:t>
            </a:r>
            <a:r>
              <a:rPr lang="en-US" dirty="0" smtClean="0"/>
              <a:t>()</a:t>
            </a:r>
          </a:p>
          <a:p>
            <a:pPr lvl="2">
              <a:buFont typeface="Wingdings" charset="0"/>
              <a:buChar char="Ø"/>
            </a:pPr>
            <a:endParaRPr lang="en-US" dirty="0"/>
          </a:p>
          <a:p>
            <a:pPr lvl="1">
              <a:buFont typeface="Wingdings" charset="0"/>
              <a:buChar char="Ø"/>
            </a:pPr>
            <a:r>
              <a:rPr lang="en-US" dirty="0" smtClean="0"/>
              <a:t>Q-Q plot (</a:t>
            </a:r>
            <a:r>
              <a:rPr lang="en-US" dirty="0" err="1" smtClean="0"/>
              <a:t>Quantile</a:t>
            </a:r>
            <a:r>
              <a:rPr lang="en-US" dirty="0" smtClean="0"/>
              <a:t> – </a:t>
            </a:r>
            <a:r>
              <a:rPr lang="en-US" dirty="0" err="1" smtClean="0"/>
              <a:t>Quantile</a:t>
            </a:r>
            <a:r>
              <a:rPr lang="en-US" dirty="0" smtClean="0"/>
              <a:t> plot)</a:t>
            </a:r>
          </a:p>
          <a:p>
            <a:pPr lvl="2">
              <a:buFont typeface="Wingdings" charset="0"/>
              <a:buChar char="Ø"/>
            </a:pPr>
            <a:r>
              <a:rPr lang="en-US" dirty="0" smtClean="0"/>
              <a:t>Compare two distributions – quartiles of one set of data are compared to quartiles of another set of data.  </a:t>
            </a:r>
          </a:p>
        </p:txBody>
      </p:sp>
    </p:spTree>
    <p:extLst>
      <p:ext uri="{BB962C8B-B14F-4D97-AF65-F5344CB8AC3E}">
        <p14:creationId xmlns:p14="http://schemas.microsoft.com/office/powerpoint/2010/main" val="2977455671"/>
      </p:ext>
    </p:extLst>
  </p:cSld>
  <p:clrMapOvr>
    <a:masterClrMapping/>
  </p:clrMapOvr>
  <p:transition xmlns:p14="http://schemas.microsoft.com/office/powerpoint/2010/main" spd="slow">
    <p:fade/>
  </p:transition>
</p:sld>
</file>

<file path=ppt/theme/theme1.xml><?xml version="1.0" encoding="utf-8"?>
<a:theme xmlns:a="http://schemas.openxmlformats.org/drawingml/2006/main" name="SU_Preso_16x9_v6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U_Template_TopBar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SU_Preso_16x9_v7</Template>
  <TotalTime>3162</TotalTime>
  <Words>387</Words>
  <Application>Microsoft Macintosh PowerPoint</Application>
  <PresentationFormat>On-screen Show (16:9)</PresentationFormat>
  <Paragraphs>80</Paragraphs>
  <Slides>10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SU_Preso_16x9_v6</vt:lpstr>
      <vt:lpstr>SU_Template_TopBar</vt:lpstr>
      <vt:lpstr>Section 3: Descriptive Stats</vt:lpstr>
      <vt:lpstr>Agenda for Today </vt:lpstr>
      <vt:lpstr>PowerPoint Presentation</vt:lpstr>
      <vt:lpstr>Review Concept 1: Variables</vt:lpstr>
      <vt:lpstr>New Concept in R: Factor Variable</vt:lpstr>
      <vt:lpstr>New concept: Subsetting</vt:lpstr>
      <vt:lpstr>Review: Descriptive stats for different variables</vt:lpstr>
      <vt:lpstr>Review Spread:  Interquartile ranges and outliers and BOXPLOT</vt:lpstr>
      <vt:lpstr>Concept: Bivariate Relationships  (relationship between two variables)</vt:lpstr>
      <vt:lpstr>PowerPoint Presentation</vt:lpstr>
    </vt:vector>
  </TitlesOfParts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Kaiping Chen</dc:creator>
  <dc:description>2012 PowerPoint template redesign</dc:description>
  <cp:lastModifiedBy>Adina Abeles</cp:lastModifiedBy>
  <cp:revision>95</cp:revision>
  <dcterms:created xsi:type="dcterms:W3CDTF">2017-01-17T19:22:30Z</dcterms:created>
  <dcterms:modified xsi:type="dcterms:W3CDTF">2017-02-02T20:17:59Z</dcterms:modified>
</cp:coreProperties>
</file>