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notesMasterIdLst>
    <p:notesMasterId r:id="rId12"/>
  </p:notesMasterIdLst>
  <p:handoutMasterIdLst>
    <p:handoutMasterId r:id="rId13"/>
  </p:handoutMasterIdLst>
  <p:sldIdLst>
    <p:sldId id="304" r:id="rId3"/>
    <p:sldId id="310" r:id="rId4"/>
    <p:sldId id="311" r:id="rId5"/>
    <p:sldId id="319" r:id="rId6"/>
    <p:sldId id="323" r:id="rId7"/>
    <p:sldId id="324" r:id="rId8"/>
    <p:sldId id="325" r:id="rId9"/>
    <p:sldId id="326" r:id="rId10"/>
    <p:sldId id="317" r:id="rId11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4"/>
    <p:restoredTop sz="94697"/>
  </p:normalViewPr>
  <p:slideViewPr>
    <p:cSldViewPr snapToGrid="0" snapToObjects="1">
      <p:cViewPr varScale="1">
        <p:scale>
          <a:sx n="112" d="100"/>
          <a:sy n="112" d="100"/>
        </p:scale>
        <p:origin x="-66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AB1EE62-9229-464B-9475-CBB16B62B2C7}" type="datetimeFigureOut">
              <a:rPr lang="en-US" altLang="x-none"/>
              <a:pPr/>
              <a:t>1/23/17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3E1F79C-7836-9047-988E-D56ED0F8169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172655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BB815AF-F648-9E4A-8316-BB240D8FD2E6}" type="datetimeFigureOut">
              <a:rPr lang="en-US" altLang="x-none"/>
              <a:pPr/>
              <a:t>1/23/17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E43DE4C-4A49-D64C-946D-CE146930BB8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398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with names:  Go around the room briefly</a:t>
            </a:r>
          </a:p>
          <a:p>
            <a:r>
              <a:rPr lang="en-US" dirty="0" smtClean="0"/>
              <a:t>1 </a:t>
            </a:r>
            <a:r>
              <a:rPr lang="en-US" dirty="0" smtClean="0"/>
              <a:t>minute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4810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91834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09923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91834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9183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Relationship Id="rId3" Type="http://schemas.openxmlformats.org/officeDocument/2006/relationships/image" Target="../media/image3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6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92517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0990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0442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7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379462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83187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fld id="{71A4A1E5-1969-C14E-89A0-876AE94B79F3}" type="slidenum">
              <a:rPr lang="en-US" altLang="x-none" sz="1000">
                <a:solidFill>
                  <a:srgbClr val="7F7F7F"/>
                </a:solidFill>
                <a:latin typeface="Arial" charset="0"/>
              </a:rPr>
              <a:pPr algn="ctr" eaLnBrk="1" hangingPunct="1"/>
              <a:t>‹#›</a:t>
            </a:fld>
            <a:endParaRPr lang="en-US" altLang="x-none" sz="1000">
              <a:solidFill>
                <a:srgbClr val="7F7F7F"/>
              </a:solidFill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6539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92607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9854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4777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6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7873461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6580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2pPr marL="0" indent="0">
              <a:buFont typeface="Arial"/>
              <a:buNone/>
              <a:defRPr baseline="0"/>
            </a:lvl2pPr>
            <a:lvl3pPr marL="344488" indent="0">
              <a:buNone/>
              <a:defRPr/>
            </a:lvl3pPr>
            <a:lvl4pPr marL="687387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797956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fld id="{FD134431-49DD-4D4D-979C-F25F4A085548}" type="slidenum">
              <a:rPr lang="en-US" altLang="x-none" sz="1000">
                <a:solidFill>
                  <a:srgbClr val="7F7F7F"/>
                </a:solidFill>
                <a:latin typeface="Arial" charset="0"/>
              </a:rPr>
              <a:pPr algn="ctr" eaLnBrk="1" hangingPunct="1"/>
              <a:t>‹#›</a:t>
            </a:fld>
            <a:endParaRPr lang="en-US" altLang="x-none" sz="1000">
              <a:solidFill>
                <a:srgbClr val="7F7F7F"/>
              </a:solidFill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90663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35243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05770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52239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4811713"/>
            <a:ext cx="20462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7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0555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9028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5511"/>
      </p:ext>
    </p:extLst>
  </p:cSld>
  <p:clrMapOvr>
    <a:masterClrMapping/>
  </p:clrMapOvr>
  <p:transition xmlns:p14="http://schemas.microsoft.com/office/powerpoint/2010/main"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2.xml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smtClean="0"/>
              <a:t>Click to edit Master title style</a:t>
            </a:r>
            <a:endParaRPr lang="en-US" altLang="x-none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charset="0"/>
              </a:defRPr>
            </a:lvl1pPr>
          </a:lstStyle>
          <a:p>
            <a:fld id="{529FD38C-06B1-A845-AF7F-0E6AD508B59E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514985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030" name="Picture 10" title="Stanford University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defRPr kern="1200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charset="0"/>
              </a:defRPr>
            </a:lvl1pPr>
          </a:lstStyle>
          <a:p>
            <a:fld id="{48DA7566-D06E-654C-B671-19573BF92FD6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7" name="Rectangle 6"/>
          <p:cNvSpPr/>
          <p:nvPr/>
        </p:nvSpPr>
        <p:spPr>
          <a:xfrm>
            <a:off x="-11113" y="0"/>
            <a:ext cx="9155113" cy="3429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1600" kern="1200" cap="small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ctrTitle"/>
          </p:nvPr>
        </p:nvSpPr>
        <p:spPr>
          <a:xfrm>
            <a:off x="457200" y="1952625"/>
            <a:ext cx="8229600" cy="619125"/>
          </a:xfrm>
        </p:spPr>
        <p:txBody>
          <a:bodyPr/>
          <a:lstStyle/>
          <a:p>
            <a:pPr eaLnBrk="1" hangingPunct="1"/>
            <a:r>
              <a:rPr lang="en-US" altLang="x-none" b="1" dirty="0" smtClean="0">
                <a:latin typeface="Arial" charset="0"/>
                <a:ea typeface="ＭＳ Ｐゴシック" charset="-128"/>
              </a:rPr>
              <a:t>Lab 1: Research Questions</a:t>
            </a:r>
            <a:endParaRPr lang="en-US" altLang="x-none" b="1" dirty="0">
              <a:latin typeface="Arial" charset="0"/>
              <a:ea typeface="ＭＳ Ｐゴシック" charset="-128"/>
            </a:endParaRPr>
          </a:p>
        </p:txBody>
      </p:sp>
      <p:sp>
        <p:nvSpPr>
          <p:cNvPr id="11266" name="Text Placeholder 2"/>
          <p:cNvSpPr>
            <a:spLocks noGrp="1"/>
          </p:cNvSpPr>
          <p:nvPr>
            <p:ph type="body" sz="quarter" idx="18"/>
          </p:nvPr>
        </p:nvSpPr>
        <p:spPr bwMode="auto">
          <a:xfrm>
            <a:off x="1603375" y="3344863"/>
            <a:ext cx="6059488" cy="587375"/>
          </a:xfrm>
        </p:spPr>
        <p:txBody>
          <a:bodyPr numCol="1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altLang="x-none" dirty="0" smtClean="0">
                <a:solidFill>
                  <a:srgbClr val="595959"/>
                </a:solidFill>
                <a:latin typeface="Arial" charset="0"/>
                <a:ea typeface="ＭＳ Ｐゴシック" charset="-128"/>
              </a:rPr>
              <a:t>Adina Abeles, Kaiping Chen</a:t>
            </a:r>
            <a:endParaRPr lang="en-US" altLang="x-none" dirty="0">
              <a:solidFill>
                <a:srgbClr val="595959"/>
              </a:solidFill>
              <a:latin typeface="Arial" charset="0"/>
              <a:ea typeface="ＭＳ Ｐゴシック" charset="-128"/>
            </a:endParaRPr>
          </a:p>
          <a:p>
            <a:pPr marL="0" indent="0" eaLnBrk="1" hangingPunct="1"/>
            <a:r>
              <a:rPr lang="en-US" altLang="x-none" smtClean="0">
                <a:solidFill>
                  <a:srgbClr val="595959"/>
                </a:solidFill>
                <a:latin typeface="Arial" charset="0"/>
                <a:ea typeface="ＭＳ Ｐゴシック" charset="-128"/>
              </a:rPr>
              <a:t>01/23/17</a:t>
            </a:r>
            <a:endParaRPr lang="en-US" altLang="x-none" dirty="0">
              <a:solidFill>
                <a:srgbClr val="595959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571750"/>
            <a:ext cx="8229600" cy="4619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 smtClean="0"/>
              <a:t>Comm106/206</a:t>
            </a:r>
            <a:endParaRPr lang="en-US" dirty="0">
              <a:solidFill>
                <a:schemeClr val="bg2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Agenda for Today</a:t>
            </a:r>
            <a:r>
              <a:rPr lang="en-US" altLang="x-none" dirty="0">
                <a:latin typeface="Arial" charset="0"/>
                <a:ea typeface="ＭＳ Ｐゴシック" charset="-128"/>
              </a:rPr>
              <a:t>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851830" y="847725"/>
            <a:ext cx="7700963" cy="37592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285750" indent="-285750" eaLnBrk="1" hangingPunct="1">
              <a:buFont typeface="Arial"/>
              <a:buChar char="•"/>
            </a:pPr>
            <a:r>
              <a:rPr lang="en-US" altLang="x-none" b="1" dirty="0" smtClean="0">
                <a:latin typeface="Arial" charset="0"/>
                <a:ea typeface="ＭＳ Ｐゴシック" charset="-128"/>
              </a:rPr>
              <a:t>Finish Indexing with R</a:t>
            </a:r>
            <a:endParaRPr lang="en-US" altLang="x-none" b="1" dirty="0">
              <a:latin typeface="Arial" charset="0"/>
              <a:ea typeface="ＭＳ Ｐゴシック" charset="-128"/>
            </a:endParaRPr>
          </a:p>
          <a:p>
            <a:pPr marL="0" indent="0" eaLnBrk="1" hangingPunct="1">
              <a:buFont typeface="Arial" charset="0"/>
              <a:buNone/>
            </a:pPr>
            <a:endParaRPr lang="en-US" altLang="x-none" dirty="0" smtClean="0">
              <a:latin typeface="Arial" charset="0"/>
              <a:ea typeface="ＭＳ Ｐゴシック" charset="-128"/>
            </a:endParaRPr>
          </a:p>
          <a:p>
            <a:pPr marL="285750" indent="-285750" eaLnBrk="1" hangingPunct="1">
              <a:buFont typeface="Arial"/>
              <a:buChar char="•"/>
            </a:pPr>
            <a:r>
              <a:rPr lang="en-US" altLang="x-none" b="1" dirty="0" smtClean="0">
                <a:latin typeface="Arial" charset="0"/>
                <a:ea typeface="ＭＳ Ｐゴシック" charset="-128"/>
              </a:rPr>
              <a:t>Work on Lab 1 with your group</a:t>
            </a:r>
            <a:endParaRPr lang="en-US" altLang="x-none" b="1" dirty="0" smtClean="0">
              <a:latin typeface="Arial" charset="0"/>
              <a:ea typeface="ＭＳ Ｐゴシック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189" y="476271"/>
            <a:ext cx="1799968" cy="17897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91718" y="3414030"/>
            <a:ext cx="6293499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Do whatever it takes to avoid fooling yourself into thinking something is true that is not, or that something is not true that is.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alphaModFix amt="64000"/>
          </a:blip>
          <a:stretch>
            <a:fillRect/>
          </a:stretch>
        </p:blipFill>
        <p:spPr>
          <a:xfrm>
            <a:off x="5494194" y="2749023"/>
            <a:ext cx="3530600" cy="22987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44500"/>
            <a:ext cx="6235700" cy="42545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Key Concept 3: </a:t>
            </a:r>
            <a:r>
              <a:rPr lang="en-US" altLang="x-none" dirty="0" smtClean="0">
                <a:latin typeface="Arial" charset="0"/>
                <a:ea typeface="ＭＳ Ｐゴシック" charset="-128"/>
              </a:rPr>
              <a:t>Indexing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941190" cy="3938588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Reminder: please set up your working directory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before loading the data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file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dirty="0" smtClean="0">
                <a:solidFill>
                  <a:srgbClr val="C00000"/>
                </a:solidFill>
              </a:rPr>
              <a:t>Load data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from an external file in your local desktop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err="1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UNpop</a:t>
            </a:r>
            <a:r>
              <a:rPr lang="en-US" dirty="0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&lt;- </a:t>
            </a:r>
            <a:r>
              <a:rPr lang="en-US" dirty="0" err="1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read.csv</a:t>
            </a:r>
            <a:r>
              <a:rPr lang="en-US" dirty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dirty="0" err="1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UNpop.csv</a:t>
            </a:r>
            <a:r>
              <a:rPr lang="en-US" dirty="0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")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dirty="0" smtClean="0">
                <a:solidFill>
                  <a:srgbClr val="C00000"/>
                </a:solidFill>
              </a:rPr>
              <a:t>Manipulate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(PLAY) data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-inspect the value of a certain variable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-indexing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: extract certain rows and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columns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dirty="0" err="1" smtClean="0">
                <a:solidFill>
                  <a:srgbClr val="C00000"/>
                </a:solidFill>
              </a:rPr>
              <a:t>DataFrame</a:t>
            </a:r>
            <a:r>
              <a:rPr lang="en-US" dirty="0" smtClean="0">
                <a:solidFill>
                  <a:srgbClr val="C00000"/>
                </a:solidFill>
              </a:rPr>
              <a:t> [ ROWS, COLUMNS]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		##Comma is important, order is important!</a:t>
            </a:r>
            <a:endParaRPr lang="en-US" dirty="0" smtClean="0">
              <a:solidFill>
                <a:srgbClr val="00206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dirty="0" smtClean="0">
                <a:solidFill>
                  <a:srgbClr val="C00000"/>
                </a:solidFill>
              </a:rPr>
              <a:t>Save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any newly generate data into your current working directory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write.csv</a:t>
            </a:r>
            <a:r>
              <a:rPr lang="en-US" dirty="0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newdata_name</a:t>
            </a:r>
            <a:r>
              <a:rPr lang="en-US" dirty="0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, "</a:t>
            </a:r>
            <a:r>
              <a:rPr lang="en-US" dirty="0" err="1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Unpop_new.csv</a:t>
            </a:r>
            <a:r>
              <a:rPr lang="en-US" dirty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")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000818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solidFill>
                  <a:srgbClr val="002060"/>
                </a:solidFill>
                <a:latin typeface="Arial" charset="0"/>
                <a:ea typeface="ＭＳ Ｐゴシック" charset="-128"/>
              </a:rPr>
              <a:t>Exercise (please practice this tonight!)</a:t>
            </a:r>
            <a:endParaRPr lang="en-US" altLang="x-none" dirty="0">
              <a:solidFill>
                <a:srgbClr val="00206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941190" cy="3938588"/>
          </a:xfrm>
        </p:spPr>
        <p:txBody>
          <a:bodyPr>
            <a:normAutofit fontScale="92500" lnSpcReduction="20000"/>
          </a:bodyPr>
          <a:lstStyle/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Step 1: Go to Canvas (Files, Section 1 folder), download the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turnout.csv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 data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Step 2: Load the data into R and check the dimensions of the data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[hint: please set up your working directory first to the folder where you saved your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turnout.csv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 data]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Step 3: View your data (check the environment window!)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Step 4: Obtain a summary of the data, what is the year range of the data?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[hint: use the function range()]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0" lvl="2" indent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Step 5: </a:t>
            </a:r>
            <a:r>
              <a:rPr lang="en-US" dirty="0"/>
              <a:t>C</a:t>
            </a:r>
            <a:r>
              <a:rPr lang="en-US" dirty="0" smtClean="0"/>
              <a:t>alculate </a:t>
            </a:r>
            <a:r>
              <a:rPr lang="en-US" dirty="0"/>
              <a:t>the turnout rate </a:t>
            </a:r>
            <a:r>
              <a:rPr lang="en-US" dirty="0" smtClean="0"/>
              <a:t>(total / voting </a:t>
            </a:r>
            <a:r>
              <a:rPr lang="en-US" dirty="0"/>
              <a:t>eligible population </a:t>
            </a:r>
            <a:r>
              <a:rPr lang="en-US" dirty="0" smtClean="0"/>
              <a:t>(VEP)).</a:t>
            </a:r>
          </a:p>
          <a:p>
            <a:pPr marL="0" lvl="2" indent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[</a:t>
            </a:r>
            <a:r>
              <a:rPr lang="en-US" dirty="0"/>
              <a:t>hint: use </a:t>
            </a:r>
            <a:r>
              <a:rPr lang="en-US" dirty="0" smtClean="0"/>
              <a:t>the $ sign; please save it to a new variable </a:t>
            </a:r>
            <a:r>
              <a:rPr lang="en-US" b="1" dirty="0" err="1" smtClean="0"/>
              <a:t>vep_tr</a:t>
            </a:r>
            <a:r>
              <a:rPr lang="en-US" dirty="0" smtClean="0"/>
              <a:t>]</a:t>
            </a:r>
          </a:p>
          <a:p>
            <a:pPr marL="0" lvl="2" indent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 smtClean="0"/>
          </a:p>
          <a:p>
            <a:pPr marL="0" lvl="2" indent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Step 6: Create a new data object that only includes the observations from the first half of the years. Save it to your existing working directory</a:t>
            </a:r>
            <a:r>
              <a:rPr lang="en-US" dirty="0"/>
              <a:t>, name the new csv file: </a:t>
            </a:r>
            <a:r>
              <a:rPr lang="en-US" smtClean="0"/>
              <a:t>turnout_first_half.csv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13467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Laboratory 1: Develop your research questions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941190" cy="3938588"/>
          </a:xfrm>
        </p:spPr>
        <p:txBody>
          <a:bodyPr>
            <a:normAutofit/>
          </a:bodyPr>
          <a:lstStyle/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What goals does the organization have?</a:t>
            </a:r>
          </a:p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Which seem particularly interesting to you?</a:t>
            </a:r>
          </a:p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Can you turn those into testable research questions? Like, in order to be a successful writer, does a person need to major in English at college?</a:t>
            </a:r>
          </a:p>
          <a:p>
            <a:pPr lvl="3" fontAlgn="auto">
              <a:spcAft>
                <a:spcPts val="0"/>
              </a:spcAft>
              <a:buFont typeface="Source Sans Pro" pitchFamily="34" charset="0"/>
              <a:buChar char="›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What needs explaining? (success in writing)</a:t>
            </a:r>
          </a:p>
          <a:p>
            <a:pPr lvl="3" fontAlgn="auto">
              <a:spcAft>
                <a:spcPts val="0"/>
              </a:spcAft>
              <a:buFont typeface="Source Sans Pro" pitchFamily="34" charset="0"/>
              <a:buChar char="›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What DOES the explaining? (College English Major)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830708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Laboratory 1: Conceptual and Operational Definitions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941190" cy="3938588"/>
          </a:xfrm>
        </p:spPr>
        <p:txBody>
          <a:bodyPr>
            <a:normAutofit/>
          </a:bodyPr>
          <a:lstStyle/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Conceptual Definition:</a:t>
            </a:r>
          </a:p>
          <a:p>
            <a:pPr marL="344488" lvl="2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The concept of _______ is defined as the extent to which ________exhibit the characteristic of ____________.</a:t>
            </a:r>
          </a:p>
          <a:p>
            <a:pPr marL="344488" lvl="2" indent="0" eaLnBrk="1" fontAlgn="auto" hangingPunct="1">
              <a:spcAft>
                <a:spcPts val="0"/>
              </a:spcAft>
              <a:buNone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344488" lvl="2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The concept of success is defined as the extent to which published books exhibit the characteristic of selling many copies.</a:t>
            </a:r>
          </a:p>
          <a:p>
            <a:pPr marL="344488" lvl="2" indent="0" eaLnBrk="1" fontAlgn="auto" hangingPunct="1">
              <a:spcAft>
                <a:spcPts val="0"/>
              </a:spcAft>
              <a:buNone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Operational Definition: What precisely will you measure?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344488" lvl="2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Success in writing: Number of books sold</a:t>
            </a:r>
          </a:p>
          <a:p>
            <a:pPr marL="344488" lvl="2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English major: The majors of all writers who published books</a:t>
            </a:r>
          </a:p>
        </p:txBody>
      </p:sp>
    </p:spTree>
    <p:extLst>
      <p:ext uri="{BB962C8B-B14F-4D97-AF65-F5344CB8AC3E}">
        <p14:creationId xmlns:p14="http://schemas.microsoft.com/office/powerpoint/2010/main" val="401322034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Laboratory 1: Develop your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lvl="2" fontAlgn="auto">
              <a:spcAft>
                <a:spcPts val="0"/>
              </a:spcAft>
              <a:buFont typeface="Source Sans Pro" pitchFamily="34" charset="0"/>
              <a:buChar char="›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Grounded in your research question, and your conceptual and operational definitions, you can create your hypothesis.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FORMAT (REMINDER):</a:t>
            </a:r>
          </a:p>
          <a:p>
            <a:endParaRPr lang="en-US" dirty="0"/>
          </a:p>
          <a:p>
            <a:r>
              <a:rPr lang="en-US" dirty="0" smtClean="0"/>
              <a:t>In a comparison of </a:t>
            </a:r>
            <a:r>
              <a:rPr lang="en-US" dirty="0" smtClean="0">
                <a:solidFill>
                  <a:srgbClr val="0000FF"/>
                </a:solidFill>
              </a:rPr>
              <a:t>[units of analysis] </a:t>
            </a:r>
            <a:r>
              <a:rPr lang="en-US" dirty="0" smtClean="0"/>
              <a:t>those having </a:t>
            </a:r>
            <a:r>
              <a:rPr lang="en-US" dirty="0" smtClean="0">
                <a:solidFill>
                  <a:srgbClr val="0000FF"/>
                </a:solidFill>
              </a:rPr>
              <a:t>[one value on the independent variable]</a:t>
            </a:r>
            <a:r>
              <a:rPr lang="en-US" dirty="0" smtClean="0"/>
              <a:t> will be more likely to have </a:t>
            </a:r>
            <a:r>
              <a:rPr lang="en-US" dirty="0" smtClean="0">
                <a:solidFill>
                  <a:srgbClr val="0000FF"/>
                </a:solidFill>
              </a:rPr>
              <a:t>[one value on the dependent variable]</a:t>
            </a:r>
            <a:r>
              <a:rPr lang="en-US" dirty="0" smtClean="0"/>
              <a:t> than will those having </a:t>
            </a:r>
            <a:r>
              <a:rPr lang="en-US" dirty="0" smtClean="0">
                <a:solidFill>
                  <a:srgbClr val="0000FF"/>
                </a:solidFill>
              </a:rPr>
              <a:t>[a different value on the independent variable]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In a comparison of </a:t>
            </a:r>
            <a:r>
              <a:rPr lang="en-US" dirty="0" smtClean="0">
                <a:solidFill>
                  <a:srgbClr val="0000FF"/>
                </a:solidFill>
              </a:rPr>
              <a:t>[books sold] </a:t>
            </a:r>
            <a:r>
              <a:rPr lang="en-US" dirty="0"/>
              <a:t>those having </a:t>
            </a:r>
            <a:r>
              <a:rPr lang="en-US" dirty="0" smtClean="0">
                <a:solidFill>
                  <a:srgbClr val="0000FF"/>
                </a:solidFill>
              </a:rPr>
              <a:t>[an English Degree]</a:t>
            </a:r>
            <a:r>
              <a:rPr lang="en-US" dirty="0" smtClean="0"/>
              <a:t> </a:t>
            </a:r>
            <a:r>
              <a:rPr lang="en-US" dirty="0"/>
              <a:t>will be more likely to have </a:t>
            </a:r>
            <a:r>
              <a:rPr lang="en-US" dirty="0" smtClean="0">
                <a:solidFill>
                  <a:srgbClr val="0000FF"/>
                </a:solidFill>
              </a:rPr>
              <a:t>[more books sold]</a:t>
            </a:r>
            <a:r>
              <a:rPr lang="en-US" dirty="0" smtClean="0"/>
              <a:t> </a:t>
            </a:r>
            <a:r>
              <a:rPr lang="en-US" dirty="0"/>
              <a:t>than will those having </a:t>
            </a:r>
            <a:r>
              <a:rPr lang="en-US" dirty="0" smtClean="0">
                <a:solidFill>
                  <a:srgbClr val="0000FF"/>
                </a:solidFill>
              </a:rPr>
              <a:t>[a different degree or no degree at all]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451491"/>
      </p:ext>
    </p:extLst>
  </p:cSld>
  <p:clrMapOvr>
    <a:masterClrMapping/>
  </p:clrMapOvr>
  <p:transition xmlns:p14="http://schemas.microsoft.com/office/powerpoint/2010/main"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708" y="32788"/>
            <a:ext cx="5212492" cy="465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28717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U_Preso_16x9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SU_Preso_16x9_v7</Template>
  <TotalTime>2998</TotalTime>
  <Words>545</Words>
  <Application>Microsoft Macintosh PowerPoint</Application>
  <PresentationFormat>On-screen Show (16:9)</PresentationFormat>
  <Paragraphs>67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SU_Preso_16x9_v6</vt:lpstr>
      <vt:lpstr>SU_Template_TopBar</vt:lpstr>
      <vt:lpstr>Lab 1: Research Questions</vt:lpstr>
      <vt:lpstr>Agenda for Today </vt:lpstr>
      <vt:lpstr>PowerPoint Presentation</vt:lpstr>
      <vt:lpstr>Key Concept 3: Indexing</vt:lpstr>
      <vt:lpstr>Exercise (please practice this tonight!)</vt:lpstr>
      <vt:lpstr>Laboratory 1: Develop your research questions</vt:lpstr>
      <vt:lpstr>Laboratory 1: Conceptual and Operational Definitions</vt:lpstr>
      <vt:lpstr>Laboratory 1: Develop your hypothesis</vt:lpstr>
      <vt:lpstr>PowerPoint Presentation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Kaiping Chen</dc:creator>
  <dc:description>2012 PowerPoint template redesign</dc:description>
  <cp:lastModifiedBy>Adina Abeles</cp:lastModifiedBy>
  <cp:revision>82</cp:revision>
  <dcterms:created xsi:type="dcterms:W3CDTF">2017-01-17T19:22:30Z</dcterms:created>
  <dcterms:modified xsi:type="dcterms:W3CDTF">2017-01-25T20:30:35Z</dcterms:modified>
</cp:coreProperties>
</file>