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78725" y="11467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RQ: Does a student’s middle school and </a:t>
            </a:r>
            <a:r>
              <a:rPr b="1" i="1" lang="en" sz="3000"/>
              <a:t>home environment</a:t>
            </a:r>
            <a:r>
              <a:rPr lang="en" sz="3000"/>
              <a:t> affect how well afterschool programs such as DreamCatchers work to help students </a:t>
            </a:r>
            <a:r>
              <a:rPr b="1" i="1" lang="en" sz="3000"/>
              <a:t>succeed</a:t>
            </a:r>
            <a:r>
              <a:rPr lang="en" sz="3000"/>
              <a:t>?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2033171"/>
            <a:ext cx="8222100" cy="27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(H1): If the Palo Alto and East Palo Alto school districts </a:t>
            </a:r>
            <a:r>
              <a:rPr lang="en" sz="1600">
                <a:solidFill>
                  <a:srgbClr val="000000"/>
                </a:solidFill>
              </a:rPr>
              <a:t>correlate with academic performance, then the DreamCatchers middle school students in Palo Alto will perform at a higher rate of academic success than students attending East Palo Alto middle schools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(H2): In a comparison of students in the DreamCatchers program those attending a school in Palo Alto will be more likely to improve than a student attending a school in East Palo Alto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(H3): In a comparison of students in the DreamCatchers program those attending a school in East Palo Alto and also come from a split home will have a lower rate of academic success than Palo Alto Students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 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42675" y="4555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and Operational Definitions 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30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			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performance/academic success			academic performance/academic success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rate								higher rate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rate								lower rate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home								split home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							improvement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environment	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environment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married two-parent home</a:t>
            </a:r>
          </a:p>
          <a:p>
            <a:pPr indent="0" lvl="0" marL="4572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remarried two-parent home </a:t>
            </a:r>
          </a:p>
          <a:p>
            <a:pPr indent="0" lvl="0" marL="4572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joint-custody home </a:t>
            </a:r>
          </a:p>
          <a:p>
            <a:pPr indent="0" lvl="0" marL="4572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foster/parentless 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