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595"/>
  </p:normalViewPr>
  <p:slideViewPr>
    <p:cSldViewPr snapToGrid="0" snapToObjects="1">
      <p:cViewPr varScale="1">
        <p:scale>
          <a:sx n="67" d="100"/>
          <a:sy n="67" d="100"/>
        </p:scale>
        <p:origin x="1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9633645" y="4808519"/>
            <a:ext cx="1947004" cy="1452674"/>
          </a:xfrm>
          <a:prstGeom prst="line">
            <a:avLst/>
          </a:prstGeom>
          <a:ln w="25400">
            <a:solidFill>
              <a:srgbClr val="4FB8D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9633644" y="4819986"/>
            <a:ext cx="2237547" cy="1"/>
          </a:xfrm>
          <a:prstGeom prst="line">
            <a:avLst/>
          </a:prstGeom>
          <a:ln w="25400">
            <a:solidFill>
              <a:srgbClr val="4FB8D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21" name="Shape 121"/>
          <p:cNvSpPr/>
          <p:nvPr/>
        </p:nvSpPr>
        <p:spPr>
          <a:xfrm flipV="1">
            <a:off x="9778915" y="3378779"/>
            <a:ext cx="1947004" cy="1452674"/>
          </a:xfrm>
          <a:prstGeom prst="line">
            <a:avLst/>
          </a:prstGeom>
          <a:ln w="25400">
            <a:solidFill>
              <a:srgbClr val="4FB8D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ctrTitle"/>
          </p:nvPr>
        </p:nvSpPr>
        <p:spPr>
          <a:xfrm>
            <a:off x="531789" y="584686"/>
            <a:ext cx="11941222" cy="2232299"/>
          </a:xfrm>
          <a:prstGeom prst="rect">
            <a:avLst/>
          </a:prstGeom>
        </p:spPr>
        <p:txBody>
          <a:bodyPr anchor="t"/>
          <a:lstStyle>
            <a:lvl1pPr defTabSz="321310">
              <a:defRPr sz="3795" spc="607">
                <a:solidFill>
                  <a:srgbClr val="439DB3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r>
              <a:rPr dirty="0"/>
              <a:t>Research Question: What is the most accurate predictor of students’ readiness to graduate from DreamCatchers?</a:t>
            </a:r>
          </a:p>
        </p:txBody>
      </p:sp>
      <p:sp>
        <p:nvSpPr>
          <p:cNvPr id="123" name="Shape 123"/>
          <p:cNvSpPr/>
          <p:nvPr/>
        </p:nvSpPr>
        <p:spPr>
          <a:xfrm flipV="1">
            <a:off x="8098080" y="3493284"/>
            <a:ext cx="1" cy="5459513"/>
          </a:xfrm>
          <a:prstGeom prst="line">
            <a:avLst/>
          </a:prstGeom>
          <a:ln w="25400">
            <a:solidFill>
              <a:srgbClr val="54C2DC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 cap="all" spc="384">
                <a:solidFill>
                  <a:srgbClr val="55D7FF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522184" y="6590884"/>
            <a:ext cx="735330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200">
                <a:solidFill>
                  <a:srgbClr val="545454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r>
              <a:t>Solution: Test for readiness to graduate</a:t>
            </a:r>
          </a:p>
        </p:txBody>
      </p:sp>
      <p:sp>
        <p:nvSpPr>
          <p:cNvPr id="125" name="Shape 125"/>
          <p:cNvSpPr/>
          <p:nvPr/>
        </p:nvSpPr>
        <p:spPr>
          <a:xfrm>
            <a:off x="521838" y="3651709"/>
            <a:ext cx="7347483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200">
                <a:solidFill>
                  <a:srgbClr val="545454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r>
              <a:t>Problem: DreamCatchers’ capacity issue</a:t>
            </a:r>
          </a:p>
        </p:txBody>
      </p:sp>
      <p:grpSp>
        <p:nvGrpSpPr>
          <p:cNvPr id="128" name="Group 128"/>
          <p:cNvGrpSpPr/>
          <p:nvPr/>
        </p:nvGrpSpPr>
        <p:grpSpPr>
          <a:xfrm>
            <a:off x="8411902" y="6591179"/>
            <a:ext cx="2607804" cy="2601365"/>
            <a:chOff x="0" y="0"/>
            <a:chExt cx="2607803" cy="2601363"/>
          </a:xfrm>
        </p:grpSpPr>
        <p:sp>
          <p:nvSpPr>
            <p:cNvPr id="126" name="Shape 126"/>
            <p:cNvSpPr/>
            <p:nvPr/>
          </p:nvSpPr>
          <p:spPr>
            <a:xfrm>
              <a:off x="0" y="0"/>
              <a:ext cx="2607804" cy="2601364"/>
            </a:xfrm>
            <a:prstGeom prst="ellipse">
              <a:avLst/>
            </a:prstGeom>
            <a:solidFill>
              <a:srgbClr val="4FB8D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0" y="767281"/>
              <a:ext cx="2607803" cy="1066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800">
                  <a:solidFill>
                    <a:srgbClr val="FFFFFF"/>
                  </a:solidFill>
                  <a:latin typeface="Avenir Light"/>
                  <a:ea typeface="Avenir Light"/>
                  <a:cs typeface="Avenir Light"/>
                  <a:sym typeface="Avenir Light"/>
                </a:defRPr>
              </a:lvl1pPr>
            </a:lstStyle>
            <a:p>
              <a:r>
                <a:t>DV: Readiness to graduate</a:t>
              </a:r>
            </a:p>
          </p:txBody>
        </p:sp>
      </p:grpSp>
      <p:grpSp>
        <p:nvGrpSpPr>
          <p:cNvPr id="131" name="Group 131"/>
          <p:cNvGrpSpPr/>
          <p:nvPr/>
        </p:nvGrpSpPr>
        <p:grpSpPr>
          <a:xfrm>
            <a:off x="8326841" y="3519304"/>
            <a:ext cx="2777928" cy="2601364"/>
            <a:chOff x="0" y="0"/>
            <a:chExt cx="2777926" cy="2601363"/>
          </a:xfrm>
        </p:grpSpPr>
        <p:sp>
          <p:nvSpPr>
            <p:cNvPr id="129" name="Shape 129"/>
            <p:cNvSpPr/>
            <p:nvPr/>
          </p:nvSpPr>
          <p:spPr>
            <a:xfrm>
              <a:off x="85061" y="0"/>
              <a:ext cx="2607804" cy="2601364"/>
            </a:xfrm>
            <a:prstGeom prst="ellipse">
              <a:avLst/>
            </a:prstGeom>
            <a:solidFill>
              <a:srgbClr val="4FB8D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0" y="767281"/>
              <a:ext cx="2777927" cy="1066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800">
                  <a:solidFill>
                    <a:srgbClr val="FFFFFF"/>
                  </a:solidFill>
                  <a:latin typeface="Avenir Light"/>
                  <a:ea typeface="Avenir Light"/>
                  <a:cs typeface="Avenir Light"/>
                  <a:sym typeface="Avenir Light"/>
                </a:defRPr>
              </a:lvl1pPr>
            </a:lstStyle>
            <a:p>
              <a:r>
                <a:t>IV: Metrics of success</a:t>
              </a:r>
            </a:p>
          </p:txBody>
        </p:sp>
      </p:grpSp>
      <p:sp>
        <p:nvSpPr>
          <p:cNvPr id="132" name="Shape 132"/>
          <p:cNvSpPr/>
          <p:nvPr/>
        </p:nvSpPr>
        <p:spPr>
          <a:xfrm>
            <a:off x="521491" y="4252889"/>
            <a:ext cx="7353301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2600">
                <a:solidFill>
                  <a:srgbClr val="545454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r>
              <a:t>Many interested students are put on the waitlist because there aren’t enough tutors to keep up with the demand.</a:t>
            </a:r>
          </a:p>
        </p:txBody>
      </p:sp>
      <p:sp>
        <p:nvSpPr>
          <p:cNvPr id="133" name="Shape 133"/>
          <p:cNvSpPr/>
          <p:nvPr/>
        </p:nvSpPr>
        <p:spPr>
          <a:xfrm>
            <a:off x="521838" y="7155261"/>
            <a:ext cx="7353301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2600">
                <a:solidFill>
                  <a:srgbClr val="545454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r>
              <a:t>Increase the turnover rate using a system that determines when a student is ready to graduate from DreamCatchers.</a:t>
            </a:r>
          </a:p>
        </p:txBody>
      </p:sp>
      <p:sp>
        <p:nvSpPr>
          <p:cNvPr id="134" name="Shape 134"/>
          <p:cNvSpPr/>
          <p:nvPr/>
        </p:nvSpPr>
        <p:spPr>
          <a:xfrm>
            <a:off x="11001691" y="2971018"/>
            <a:ext cx="1121855" cy="1119084"/>
          </a:xfrm>
          <a:prstGeom prst="ellipse">
            <a:avLst/>
          </a:prstGeom>
          <a:solidFill>
            <a:srgbClr val="4FB8D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11320828" y="4260444"/>
            <a:ext cx="1121854" cy="1119084"/>
          </a:xfrm>
          <a:prstGeom prst="ellipse">
            <a:avLst/>
          </a:prstGeom>
          <a:solidFill>
            <a:srgbClr val="4FB8D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11001691" y="5549870"/>
            <a:ext cx="1121855" cy="1119084"/>
          </a:xfrm>
          <a:prstGeom prst="ellipse">
            <a:avLst/>
          </a:prstGeom>
          <a:solidFill>
            <a:srgbClr val="4FB8D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10173655" y="3314659"/>
            <a:ext cx="277792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900"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r>
              <a:rPr dirty="0"/>
              <a:t>attitudes</a:t>
            </a:r>
          </a:p>
        </p:txBody>
      </p:sp>
      <p:sp>
        <p:nvSpPr>
          <p:cNvPr id="138" name="Shape 138"/>
          <p:cNvSpPr/>
          <p:nvPr/>
        </p:nvSpPr>
        <p:spPr>
          <a:xfrm>
            <a:off x="11248618" y="4642186"/>
            <a:ext cx="1266275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r>
              <a:rPr dirty="0"/>
              <a:t>productivity</a:t>
            </a:r>
          </a:p>
        </p:txBody>
      </p:sp>
      <p:sp>
        <p:nvSpPr>
          <p:cNvPr id="139" name="Shape 139"/>
          <p:cNvSpPr/>
          <p:nvPr/>
        </p:nvSpPr>
        <p:spPr>
          <a:xfrm>
            <a:off x="10929481" y="5893512"/>
            <a:ext cx="126627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900"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r>
              <a:t>time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Avenir Light</vt:lpstr>
      <vt:lpstr>Avenir Medium</vt:lpstr>
      <vt:lpstr>Helvetica</vt:lpstr>
      <vt:lpstr>Helvetica Light</vt:lpstr>
      <vt:lpstr>Helvetica Neue</vt:lpstr>
      <vt:lpstr>White</vt:lpstr>
      <vt:lpstr>Research Question: What is the most accurate predictor of students’ readiness to graduate from DreamCatchers?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Question: What is the most accurate predictor of students’ readiness to graduate from DreamCatchers?</dc:title>
  <cp:lastModifiedBy>Kaiping Chen</cp:lastModifiedBy>
  <cp:revision>1</cp:revision>
  <dcterms:modified xsi:type="dcterms:W3CDTF">2017-02-02T17:04:45Z</dcterms:modified>
</cp:coreProperties>
</file>