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16"/>
  </p:notesMasterIdLst>
  <p:handoutMasterIdLst>
    <p:handoutMasterId r:id="rId17"/>
  </p:handoutMasterIdLst>
  <p:sldIdLst>
    <p:sldId id="304" r:id="rId3"/>
    <p:sldId id="310" r:id="rId4"/>
    <p:sldId id="308" r:id="rId5"/>
    <p:sldId id="311" r:id="rId6"/>
    <p:sldId id="306" r:id="rId7"/>
    <p:sldId id="318" r:id="rId8"/>
    <p:sldId id="316" r:id="rId9"/>
    <p:sldId id="321" r:id="rId10"/>
    <p:sldId id="320" r:id="rId11"/>
    <p:sldId id="322" r:id="rId12"/>
    <p:sldId id="319" r:id="rId13"/>
    <p:sldId id="323" r:id="rId14"/>
    <p:sldId id="317" r:id="rId1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4"/>
    <p:restoredTop sz="94697"/>
  </p:normalViewPr>
  <p:slideViewPr>
    <p:cSldViewPr snapToGrid="0" snapToObjects="1">
      <p:cViewPr varScale="1">
        <p:scale>
          <a:sx n="113" d="100"/>
          <a:sy n="113" d="100"/>
        </p:scale>
        <p:origin x="134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AB1EE62-9229-464B-9475-CBB16B62B2C7}" type="datetimeFigureOut">
              <a:rPr lang="en-US" altLang="x-none"/>
              <a:pPr/>
              <a:t>1/22/17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3E1F79C-7836-9047-988E-D56ED0F8169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172655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BB815AF-F648-9E4A-8316-BB240D8FD2E6}" type="datetimeFigureOut">
              <a:rPr lang="en-US" altLang="x-none"/>
              <a:pPr/>
              <a:t>1/22/17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E43DE4C-4A49-D64C-946D-CE146930BB8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398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minute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4810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09923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3-5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6378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 emphasize</a:t>
            </a:r>
            <a:r>
              <a:rPr lang="en-US" baseline="0" dirty="0" smtClean="0"/>
              <a:t> the difference between script and console to students, pause to ask students whether they understand your not. 10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8596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50656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5594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1854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## NOTE THE IMPORTANCE OF THE C FOR CONCATENATION. This essentially puts whatever you have in the parentheses into a vector</a:t>
            </a:r>
          </a:p>
          <a:p>
            <a:r>
              <a:rPr lang="en-US" baseline="0" dirty="0" smtClean="0"/>
              <a:t>5 </a:t>
            </a:r>
            <a:r>
              <a:rPr lang="en-US" baseline="0" dirty="0" smtClean="0"/>
              <a:t>minutes. Please tell students the difference between object and vector!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70885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 minutes (3 minutes for students and 4 minutes</a:t>
            </a:r>
            <a:r>
              <a:rPr lang="en-US" baseline="0" dirty="0" smtClean="0"/>
              <a:t> explanation)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40121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9183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Relationship Id="rId3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92517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0990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04424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7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3794625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31878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fld id="{71A4A1E5-1969-C14E-89A0-876AE94B79F3}" type="slidenum">
              <a:rPr lang="en-US" altLang="x-none" sz="1000">
                <a:solidFill>
                  <a:srgbClr val="7F7F7F"/>
                </a:solidFill>
                <a:latin typeface="Arial" charset="0"/>
              </a:rPr>
              <a:pPr algn="ctr" eaLnBrk="1" hangingPunct="1"/>
              <a:t>‹#›</a:t>
            </a:fld>
            <a:endParaRPr lang="en-US" altLang="x-none" sz="1000">
              <a:solidFill>
                <a:srgbClr val="7F7F7F"/>
              </a:solidFill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65398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26074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98542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47774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787346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65804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344488" indent="0">
              <a:buNone/>
              <a:defRPr/>
            </a:lvl3pPr>
            <a:lvl4pPr marL="687387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797956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fld id="{FD134431-49DD-4D4D-979C-F25F4A085548}" type="slidenum">
              <a:rPr lang="en-US" altLang="x-none" sz="1000">
                <a:solidFill>
                  <a:srgbClr val="7F7F7F"/>
                </a:solidFill>
                <a:latin typeface="Arial" charset="0"/>
              </a:rPr>
              <a:pPr algn="ctr" eaLnBrk="1" hangingPunct="1"/>
              <a:t>‹#›</a:t>
            </a:fld>
            <a:endParaRPr lang="en-US" altLang="x-none" sz="1000">
              <a:solidFill>
                <a:srgbClr val="7F7F7F"/>
              </a:solidFill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0663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3524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0577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223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1713"/>
            <a:ext cx="20462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7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5511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title style</a:t>
            </a:r>
            <a:endParaRPr lang="en-US" altLang="x-none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charset="0"/>
              </a:defRPr>
            </a:lvl1pPr>
          </a:lstStyle>
          <a:p>
            <a:fld id="{529FD38C-06B1-A845-AF7F-0E6AD508B59E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030" name="Picture 10" title="Stanford University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defRPr kern="1200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charset="0"/>
              </a:defRPr>
            </a:lvl1pPr>
          </a:lstStyle>
          <a:p>
            <a:fld id="{48DA7566-D06E-654C-B671-19573BF92FD6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7" name="Rectangle 6"/>
          <p:cNvSpPr/>
          <p:nvPr/>
        </p:nvSpPr>
        <p:spPr>
          <a:xfrm>
            <a:off x="-11113" y="0"/>
            <a:ext cx="9155113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1600" kern="1200" cap="small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tackoverflow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ctrTitle"/>
          </p:nvPr>
        </p:nvSpPr>
        <p:spPr>
          <a:xfrm>
            <a:off x="457200" y="1952625"/>
            <a:ext cx="8229600" cy="619125"/>
          </a:xfrm>
        </p:spPr>
        <p:txBody>
          <a:bodyPr/>
          <a:lstStyle/>
          <a:p>
            <a:pPr eaLnBrk="1" hangingPunct="1"/>
            <a:r>
              <a:rPr lang="en-US" altLang="x-none" b="1" dirty="0" smtClean="0">
                <a:latin typeface="Arial" charset="0"/>
                <a:ea typeface="ＭＳ Ｐゴシック" charset="-128"/>
              </a:rPr>
              <a:t>Introduction to R</a:t>
            </a:r>
            <a:endParaRPr lang="en-US" altLang="x-none" b="1" dirty="0">
              <a:latin typeface="Arial" charset="0"/>
              <a:ea typeface="ＭＳ Ｐゴシック" charset="-128"/>
            </a:endParaRPr>
          </a:p>
        </p:txBody>
      </p:sp>
      <p:sp>
        <p:nvSpPr>
          <p:cNvPr id="11266" name="Text Placeholder 2"/>
          <p:cNvSpPr>
            <a:spLocks noGrp="1"/>
          </p:cNvSpPr>
          <p:nvPr>
            <p:ph type="body" sz="quarter" idx="18"/>
          </p:nvPr>
        </p:nvSpPr>
        <p:spPr bwMode="auto">
          <a:xfrm>
            <a:off x="1603375" y="3344863"/>
            <a:ext cx="6059488" cy="587375"/>
          </a:xfrm>
        </p:spPr>
        <p:txBody>
          <a:bodyPr numCol="1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altLang="x-none" dirty="0" smtClean="0">
                <a:solidFill>
                  <a:srgbClr val="595959"/>
                </a:solidFill>
                <a:latin typeface="Arial" charset="0"/>
                <a:ea typeface="ＭＳ Ｐゴシック" charset="-128"/>
              </a:rPr>
              <a:t>Adina Abeles, Kaiping Chen</a:t>
            </a:r>
            <a:endParaRPr lang="en-US" altLang="x-none" dirty="0">
              <a:solidFill>
                <a:srgbClr val="595959"/>
              </a:solidFill>
              <a:latin typeface="Arial" charset="0"/>
              <a:ea typeface="ＭＳ Ｐゴシック" charset="-128"/>
            </a:endParaRPr>
          </a:p>
          <a:p>
            <a:pPr marL="0" indent="0" eaLnBrk="1" hangingPunct="1"/>
            <a:r>
              <a:rPr lang="en-US" altLang="x-none" dirty="0" smtClean="0">
                <a:solidFill>
                  <a:srgbClr val="595959"/>
                </a:solidFill>
                <a:latin typeface="Arial" charset="0"/>
                <a:ea typeface="ＭＳ Ｐゴシック" charset="-128"/>
              </a:rPr>
              <a:t>01/17/17</a:t>
            </a:r>
            <a:endParaRPr lang="en-US" altLang="x-none" dirty="0">
              <a:solidFill>
                <a:srgbClr val="595959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571750"/>
            <a:ext cx="8229600" cy="4619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 smtClean="0"/>
              <a:t>Comm106/206</a:t>
            </a:r>
            <a:endParaRPr lang="en-US" dirty="0">
              <a:solidFill>
                <a:schemeClr val="bg2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solidFill>
                  <a:srgbClr val="002060"/>
                </a:solidFill>
                <a:latin typeface="Arial" charset="0"/>
                <a:ea typeface="ＭＳ Ｐゴシック" charset="-128"/>
              </a:rPr>
              <a:t>Exercise: Vector</a:t>
            </a:r>
            <a:endParaRPr lang="en-US" altLang="x-none" dirty="0">
              <a:solidFill>
                <a:srgbClr val="00206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941190" cy="3938588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108075" y="1060450"/>
            <a:ext cx="7941190" cy="393858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defRPr kern="1200" spc="2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288925" indent="-2889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2pPr>
            <a:lvl3pPr marL="569913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charset="0"/>
              <a:buChar char="›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3pPr>
            <a:lvl4pPr marL="914400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4pPr>
            <a:lvl5pPr marL="1258888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charset="0"/>
              <a:buChar char="–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Step 1: Create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vector that stores three numbers. First number is how much spare change you estimated you had three months ago, the second number is how much spare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estimated you had two months ago, and the third number is how much spare change you estimated you have this month. name this vector: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my_pocket_money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Step 2: </a:t>
            </a:r>
            <a:r>
              <a:rPr lang="en-US" dirty="0" smtClean="0">
                <a:solidFill>
                  <a:srgbClr val="002060"/>
                </a:solidFill>
              </a:rPr>
              <a:t>Remove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the first element in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my_pocket_money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What does your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my_pocket_money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look like now? In particular, how many elements does it have now (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or 3?)</a:t>
            </a: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Redo Step 1, then create a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vector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my_pocket_money_partial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that has only two elements: the past two month pocket money you had. </a:t>
            </a:r>
            <a:r>
              <a:rPr lang="en-US" dirty="0" smtClean="0">
                <a:solidFill>
                  <a:srgbClr val="002060"/>
                </a:solidFill>
              </a:rPr>
              <a:t>Please use the vector in step 1 (</a:t>
            </a:r>
            <a:r>
              <a:rPr lang="en-US" dirty="0" err="1" smtClean="0">
                <a:solidFill>
                  <a:srgbClr val="002060"/>
                </a:solidFill>
              </a:rPr>
              <a:t>my_pocket_money</a:t>
            </a:r>
            <a:r>
              <a:rPr lang="en-US" dirty="0" smtClean="0">
                <a:solidFill>
                  <a:srgbClr val="002060"/>
                </a:solidFill>
              </a:rPr>
              <a:t>) to generate this new vector.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fontAlgn="auto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00073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Key Concept 3: Data File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941190" cy="3938588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Reminder: please set up your working directory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before loading the data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file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dirty="0" smtClean="0">
                <a:solidFill>
                  <a:srgbClr val="C00000"/>
                </a:solidFill>
              </a:rPr>
              <a:t>Load data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 an external file in your local desktop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err="1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UNpop</a:t>
            </a:r>
            <a:r>
              <a:rPr lang="en-US" dirty="0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&lt;- </a:t>
            </a:r>
            <a:r>
              <a:rPr lang="en-US" dirty="0" err="1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read.csv</a:t>
            </a:r>
            <a:r>
              <a:rPr lang="en-US" dirty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dirty="0" err="1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UNpop.csv</a:t>
            </a:r>
            <a:r>
              <a:rPr lang="en-US" dirty="0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")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dirty="0" smtClean="0">
                <a:solidFill>
                  <a:srgbClr val="C00000"/>
                </a:solidFill>
              </a:rPr>
              <a:t>Manipulate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(PLAY) data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-inspect the value of a certain variable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-summary()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-indexing: extract certain rows and columns</a:t>
            </a:r>
            <a:endParaRPr lang="en-US" dirty="0" smtClean="0">
              <a:solidFill>
                <a:srgbClr val="00206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dirty="0" smtClean="0">
                <a:solidFill>
                  <a:srgbClr val="C00000"/>
                </a:solidFill>
              </a:rPr>
              <a:t>Save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any newly generate data into your current working directory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write.csv</a:t>
            </a:r>
            <a:r>
              <a:rPr lang="en-US" dirty="0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newdata_name</a:t>
            </a:r>
            <a:r>
              <a:rPr lang="en-US" dirty="0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, "</a:t>
            </a:r>
            <a:r>
              <a:rPr lang="en-US" dirty="0" err="1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Unpop_new.csv</a:t>
            </a:r>
            <a:r>
              <a:rPr lang="en-US" dirty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")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00081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solidFill>
                  <a:srgbClr val="002060"/>
                </a:solidFill>
                <a:latin typeface="Arial" charset="0"/>
                <a:ea typeface="ＭＳ Ｐゴシック" charset="-128"/>
              </a:rPr>
              <a:t>Exercise (please practice this tonight!)</a:t>
            </a:r>
            <a:endParaRPr lang="en-US" altLang="x-none" dirty="0">
              <a:solidFill>
                <a:srgbClr val="00206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941190" cy="3938588"/>
          </a:xfrm>
        </p:spPr>
        <p:txBody>
          <a:bodyPr>
            <a:normAutofit fontScale="92500" lnSpcReduction="20000"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Step 1: Go to Canvas (Files, Section 1 folder), download the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turnout.csv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 data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Step 2: Load the data into R and check the dimensions of the data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[hint: please set up your working directory first to the folder where you saved your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turnout.csv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 data]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Step 3: View your data (check the environment window!)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Step 4: Obtain a summary of the data, what is the year range of the data?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[hint: use the function range()]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lvl="2" indent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Step 5: </a:t>
            </a:r>
            <a:r>
              <a:rPr lang="en-US" dirty="0"/>
              <a:t>C</a:t>
            </a:r>
            <a:r>
              <a:rPr lang="en-US" dirty="0" smtClean="0"/>
              <a:t>alculate </a:t>
            </a:r>
            <a:r>
              <a:rPr lang="en-US" dirty="0"/>
              <a:t>the turnout rate </a:t>
            </a:r>
            <a:r>
              <a:rPr lang="en-US" dirty="0" smtClean="0"/>
              <a:t>(total / voting </a:t>
            </a:r>
            <a:r>
              <a:rPr lang="en-US" dirty="0"/>
              <a:t>eligible population </a:t>
            </a:r>
            <a:r>
              <a:rPr lang="en-US" dirty="0" smtClean="0"/>
              <a:t>(VEP)).</a:t>
            </a:r>
          </a:p>
          <a:p>
            <a:pPr marL="0" lvl="2" indent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[</a:t>
            </a:r>
            <a:r>
              <a:rPr lang="en-US" dirty="0"/>
              <a:t>hint: use </a:t>
            </a:r>
            <a:r>
              <a:rPr lang="en-US" dirty="0" smtClean="0"/>
              <a:t>the $ sign; please save it to a new variable </a:t>
            </a:r>
            <a:r>
              <a:rPr lang="en-US" b="1" dirty="0" err="1" smtClean="0"/>
              <a:t>vep_tr</a:t>
            </a:r>
            <a:r>
              <a:rPr lang="en-US" dirty="0" smtClean="0"/>
              <a:t>]</a:t>
            </a:r>
          </a:p>
          <a:p>
            <a:pPr marL="0" lvl="2" indent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 smtClean="0"/>
          </a:p>
          <a:p>
            <a:pPr marL="0" lvl="2" indent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Step 6: Create a new data object that only includes the observations from the first half of the years. Save it to your existing working directory</a:t>
            </a:r>
            <a:r>
              <a:rPr lang="en-US" dirty="0"/>
              <a:t>, name the new csv file: </a:t>
            </a:r>
            <a:r>
              <a:rPr lang="en-US" smtClean="0"/>
              <a:t>turnout_first_half.csv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134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708" y="32788"/>
            <a:ext cx="5212492" cy="465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287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Agenda for Today</a:t>
            </a:r>
            <a:r>
              <a:rPr lang="en-US" altLang="x-none" dirty="0">
                <a:latin typeface="Arial" charset="0"/>
                <a:ea typeface="ＭＳ Ｐゴシック" charset="-128"/>
              </a:rPr>
              <a:t>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856821" y="908050"/>
            <a:ext cx="7700963" cy="37592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en-US" altLang="x-none" dirty="0" smtClean="0">
                <a:latin typeface="Arial" charset="0"/>
                <a:ea typeface="ＭＳ Ｐゴシック" charset="-128"/>
              </a:rPr>
              <a:t>Software &amp; Programming Introduction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What is R? </a:t>
            </a:r>
          </a:p>
          <a:p>
            <a:pPr marL="0" lvl="1" indent="0" eaLnBrk="1" hangingPunct="1">
              <a:buNone/>
            </a:pPr>
            <a:r>
              <a:rPr lang="en-US" altLang="x-none" dirty="0" smtClean="0">
                <a:latin typeface="Arial" charset="0"/>
                <a:ea typeface="ＭＳ Ｐゴシック" charset="-128"/>
              </a:rPr>
              <a:t>	Hint: It’s not that hard. It can be your friend!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lvl="1"/>
            <a:r>
              <a:rPr lang="en-US" altLang="x-none" dirty="0" smtClean="0">
                <a:latin typeface="Arial" charset="0"/>
                <a:ea typeface="ＭＳ Ｐゴシック" charset="-128"/>
              </a:rPr>
              <a:t>R interface: script, console and environment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marL="0" indent="0" eaLnBrk="1" hangingPunct="1">
              <a:buFont typeface="Arial" charset="0"/>
              <a:buNone/>
            </a:pPr>
            <a:endParaRPr lang="en-US" altLang="x-none" dirty="0" smtClean="0">
              <a:latin typeface="Arial" charset="0"/>
              <a:ea typeface="ＭＳ Ｐゴシック" charset="-128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altLang="x-none" dirty="0" smtClean="0">
                <a:latin typeface="Arial" charset="0"/>
                <a:ea typeface="ＭＳ Ｐゴシック" charset="-128"/>
              </a:rPr>
              <a:t>Key concepts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b="1" dirty="0" smtClean="0">
                <a:latin typeface="Arial" charset="0"/>
                <a:ea typeface="ＭＳ Ｐゴシック" charset="-128"/>
              </a:rPr>
              <a:t>Objects (today)</a:t>
            </a:r>
            <a:endParaRPr lang="en-US" altLang="x-none" b="1" dirty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b="1" dirty="0" smtClean="0">
                <a:latin typeface="Arial" charset="0"/>
                <a:ea typeface="ＭＳ Ｐゴシック" charset="-128"/>
              </a:rPr>
              <a:t>Vectors (today)</a:t>
            </a:r>
            <a:endParaRPr lang="en-US" altLang="x-none" b="1" dirty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Functions</a:t>
            </a:r>
          </a:p>
          <a:p>
            <a:pPr lvl="1" eaLnBrk="1" hangingPunct="1"/>
            <a:r>
              <a:rPr lang="en-US" altLang="x-none" b="1" dirty="0" smtClean="0">
                <a:latin typeface="Arial" charset="0"/>
                <a:ea typeface="ＭＳ Ｐゴシック" charset="-128"/>
              </a:rPr>
              <a:t>Data Files (today)</a:t>
            </a:r>
            <a:endParaRPr lang="en-US" altLang="x-none" b="1" dirty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Packages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021757"/>
            <a:ext cx="3558746" cy="109166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189" y="997851"/>
            <a:ext cx="1799968" cy="1789799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Software &amp; Programming Introduction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3781425" cy="3890963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en-US" altLang="x-none" sz="2100" dirty="0" smtClean="0">
                <a:latin typeface="Arial" charset="0"/>
                <a:ea typeface="ＭＳ Ｐゴシック" charset="-128"/>
              </a:rPr>
              <a:t>What is R?</a:t>
            </a:r>
            <a:endParaRPr lang="en-US" altLang="x-none" sz="2100" dirty="0">
              <a:latin typeface="Arial" charset="0"/>
              <a:ea typeface="ＭＳ Ｐゴシック" charset="-128"/>
            </a:endParaRPr>
          </a:p>
          <a:p>
            <a:pPr lvl="1"/>
            <a:r>
              <a:rPr lang="en-US" dirty="0" smtClean="0"/>
              <a:t>“a </a:t>
            </a:r>
            <a:r>
              <a:rPr lang="en-US" dirty="0"/>
              <a:t>popular programming language used by a growing number of data analysts in- side corporations and academia. It is becoming their lingua franca [...] whether being used to </a:t>
            </a:r>
            <a:r>
              <a:rPr lang="en-US" dirty="0">
                <a:solidFill>
                  <a:srgbClr val="FF0000"/>
                </a:solidFill>
              </a:rPr>
              <a:t>set ad prices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find new drugs more quickly</a:t>
            </a:r>
            <a:r>
              <a:rPr lang="en-US" dirty="0"/>
              <a:t> or fine-tune financial models. Companies as diverse as Google, Pfizer, Merck, Bank of America, the InterContinental Hotels Group and Shell use it. [...] “The great beauty of R is that you can modify it to </a:t>
            </a:r>
            <a:r>
              <a:rPr lang="en-US" dirty="0">
                <a:solidFill>
                  <a:srgbClr val="FF0000"/>
                </a:solidFill>
              </a:rPr>
              <a:t>do all sorts of things</a:t>
            </a:r>
            <a:r>
              <a:rPr lang="en-US" dirty="0"/>
              <a:t>,” said Hal Varian, chief economist at Google. “And you have a lot of </a:t>
            </a:r>
            <a:r>
              <a:rPr lang="en-US" dirty="0">
                <a:solidFill>
                  <a:srgbClr val="FF0000"/>
                </a:solidFill>
              </a:rPr>
              <a:t>prepackaged stuff</a:t>
            </a:r>
            <a:r>
              <a:rPr lang="en-US" dirty="0"/>
              <a:t> that’s already available, so you’re </a:t>
            </a:r>
            <a:r>
              <a:rPr lang="en-US" dirty="0">
                <a:solidFill>
                  <a:srgbClr val="FF0000"/>
                </a:solidFill>
              </a:rPr>
              <a:t>standing on the shoulders of giants</a:t>
            </a:r>
            <a:r>
              <a:rPr lang="en-US" dirty="0"/>
              <a:t>.” </a:t>
            </a:r>
            <a:r>
              <a:rPr lang="en-US" altLang="zh-CN" dirty="0" smtClean="0">
                <a:latin typeface="Arial" charset="0"/>
                <a:ea typeface="ＭＳ Ｐゴシック" charset="-128"/>
              </a:rPr>
              <a:t>——</a:t>
            </a:r>
            <a:r>
              <a:rPr lang="zh-CN" altLang="en-US" dirty="0" smtClean="0">
                <a:latin typeface="Arial" charset="0"/>
                <a:ea typeface="ＭＳ Ｐゴシック" charset="-128"/>
              </a:rPr>
              <a:t> </a:t>
            </a:r>
            <a:r>
              <a:rPr lang="en-US" altLang="zh-CN" dirty="0" smtClean="0">
                <a:latin typeface="Arial" charset="0"/>
                <a:ea typeface="ＭＳ Ｐゴシック" charset="-128"/>
              </a:rPr>
              <a:t>NYT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76800" y="908050"/>
            <a:ext cx="3779838" cy="3759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en-US" altLang="x-none" dirty="0" smtClean="0">
                <a:latin typeface="Arial" charset="0"/>
                <a:ea typeface="ＭＳ Ｐゴシック" charset="-128"/>
              </a:rPr>
              <a:t>How to learn R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lvl="1"/>
            <a:r>
              <a:rPr lang="en-US" dirty="0" smtClean="0"/>
              <a:t>learn by </a:t>
            </a:r>
            <a:r>
              <a:rPr lang="en-US" b="1" dirty="0" smtClean="0"/>
              <a:t>doing</a:t>
            </a:r>
            <a:r>
              <a:rPr lang="en-US" dirty="0" smtClean="0"/>
              <a:t>, not by reading </a:t>
            </a:r>
          </a:p>
          <a:p>
            <a:pPr lvl="1"/>
            <a:r>
              <a:rPr lang="en-US" altLang="x-none" dirty="0">
                <a:latin typeface="Arial" charset="0"/>
                <a:ea typeface="ＭＳ Ｐゴシック" charset="-128"/>
              </a:rPr>
              <a:t>l</a:t>
            </a:r>
            <a:r>
              <a:rPr lang="en-US" altLang="x-none" dirty="0" smtClean="0">
                <a:latin typeface="Arial" charset="0"/>
                <a:ea typeface="ＭＳ Ｐゴシック" charset="-128"/>
              </a:rPr>
              <a:t>earn by asking questions, finding sources independently, and sharing knowledge</a:t>
            </a:r>
            <a:r>
              <a:rPr lang="en-US" altLang="x-none" dirty="0">
                <a:latin typeface="Arial" charset="0"/>
                <a:ea typeface="ＭＳ Ｐゴシック" charset="-128"/>
              </a:rPr>
              <a:t> </a:t>
            </a:r>
            <a:r>
              <a:rPr lang="en-US" altLang="x-none" b="1" dirty="0">
                <a:latin typeface="Arial" charset="0"/>
                <a:ea typeface="ＭＳ Ｐゴシック" charset="-128"/>
                <a:hlinkClick r:id="rId3"/>
              </a:rPr>
              <a:t>http://stackoverflow.com</a:t>
            </a:r>
            <a:r>
              <a:rPr lang="en-US" altLang="x-none" b="1" dirty="0">
                <a:latin typeface="Arial" charset="0"/>
                <a:ea typeface="ＭＳ Ｐゴシック" charset="-128"/>
              </a:rPr>
              <a:t> </a:t>
            </a:r>
            <a:endParaRPr lang="en-US" altLang="x-none" dirty="0" smtClean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learn by helping each other! Programming is a team work.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44500"/>
            <a:ext cx="6235700" cy="42545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55675" y="358775"/>
            <a:ext cx="770096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R Interface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6993839" cy="3938588"/>
          </a:xfrm>
        </p:spPr>
        <p:txBody>
          <a:bodyPr>
            <a:normAutofit fontScale="92500" lnSpcReduction="20000"/>
          </a:bodyPr>
          <a:lstStyle/>
          <a:p>
            <a:pPr marL="285750" indent="-285750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err="1" smtClean="0"/>
              <a:t>RStudio</a:t>
            </a:r>
            <a:r>
              <a:rPr lang="en-US" dirty="0" smtClean="0"/>
              <a:t> Interface: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 editor (write code/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script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),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console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(execute code), graphic viewer (view graphs we make)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smtClean="0"/>
              <a:t>Set up a New Script</a:t>
            </a:r>
            <a:br>
              <a:rPr lang="en-US" dirty="0" smtClean="0"/>
            </a:br>
            <a:r>
              <a:rPr lang="en-US" dirty="0" smtClean="0"/>
              <a:t>Click: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File (on top of your screen)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 New File → R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Script</a:t>
            </a:r>
          </a:p>
          <a:p>
            <a:pPr marL="285750" indent="-285750" fontAlgn="auto">
              <a:spcAft>
                <a:spcPts val="0"/>
              </a:spcAft>
              <a:buFont typeface="Arial" charset="0"/>
              <a:buChar char="•"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smtClean="0"/>
              <a:t>Set up a Working </a:t>
            </a:r>
            <a:r>
              <a:rPr lang="en-US" dirty="0"/>
              <a:t>D</a:t>
            </a:r>
            <a:r>
              <a:rPr lang="en-US" dirty="0" smtClean="0"/>
              <a:t>irectory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working directory is a folder in your local computer to store all your data files, script and the newly generated R files.”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How to set up?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dirty="0" smtClean="0">
                <a:solidFill>
                  <a:srgbClr val="C00000"/>
                </a:solidFill>
              </a:rPr>
              <a:t>Click Files (in the graphic viewer box) -&gt; click further into the folder  where you save your data and script -&gt;   click the button More and save as working directory</a:t>
            </a:r>
            <a:endParaRPr lang="en-US" dirty="0">
              <a:solidFill>
                <a:srgbClr val="C00000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smtClean="0"/>
              <a:t>Save your Script</a:t>
            </a:r>
            <a:br>
              <a:rPr lang="en-US" dirty="0" smtClean="0"/>
            </a:br>
            <a:r>
              <a:rPr lang="en-US" dirty="0" smtClean="0"/>
              <a:t>Click: File </a:t>
            </a:r>
            <a:r>
              <a:rPr lang="en-US" dirty="0"/>
              <a:t>→ </a:t>
            </a:r>
            <a:r>
              <a:rPr lang="en-US" dirty="0" smtClean="0"/>
              <a:t>Save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55675" y="358775"/>
            <a:ext cx="770096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solidFill>
                  <a:srgbClr val="002060"/>
                </a:solidFill>
                <a:latin typeface="Arial" charset="0"/>
                <a:ea typeface="ＭＳ Ｐゴシック" charset="-128"/>
              </a:rPr>
              <a:t>Exercise: Script and Working Directory</a:t>
            </a:r>
            <a:endParaRPr lang="en-US" altLang="x-none" dirty="0">
              <a:solidFill>
                <a:srgbClr val="00206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6993839" cy="3938588"/>
          </a:xfrm>
        </p:spPr>
        <p:txBody>
          <a:bodyPr>
            <a:normAutofit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-set up a new R script and save it to a folder in your local desktop (please name your script: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intro_section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)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-set up your working directory to the above folder where you saved your script</a:t>
            </a:r>
          </a:p>
        </p:txBody>
      </p:sp>
    </p:spTree>
    <p:extLst>
      <p:ext uri="{BB962C8B-B14F-4D97-AF65-F5344CB8AC3E}">
        <p14:creationId xmlns:p14="http://schemas.microsoft.com/office/powerpoint/2010/main" val="14398845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Key Concept 1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941190" cy="3938588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</a:rPr>
              <a:t>Object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Shortcuts to some piece of information.  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Rules: the name of the object </a:t>
            </a:r>
            <a:r>
              <a:rPr lang="en-US" dirty="0" smtClean="0">
                <a:solidFill>
                  <a:schemeClr val="tx1"/>
                </a:solidFill>
                <a:ea typeface="+mn-ea"/>
              </a:rPr>
              <a:t>cannot begin with a number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and </a:t>
            </a:r>
            <a:r>
              <a:rPr lang="en-US" dirty="0" smtClean="0">
                <a:solidFill>
                  <a:schemeClr val="tx1"/>
                </a:solidFill>
                <a:ea typeface="+mn-ea"/>
              </a:rPr>
              <a:t>cannot contain spaces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; avoid special characters (like c, p – other characters R might already know); </a:t>
            </a:r>
            <a:r>
              <a:rPr lang="en-US" dirty="0" smtClean="0">
                <a:solidFill>
                  <a:schemeClr val="tx1"/>
                </a:solidFill>
                <a:ea typeface="+mn-ea"/>
              </a:rPr>
              <a:t>case sensitive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1195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solidFill>
                  <a:srgbClr val="002060"/>
                </a:solidFill>
                <a:latin typeface="Arial" charset="0"/>
                <a:ea typeface="ＭＳ Ｐゴシック" charset="-128"/>
              </a:rPr>
              <a:t>Exercise: Object</a:t>
            </a:r>
            <a:endParaRPr lang="en-US" altLang="x-none" dirty="0">
              <a:solidFill>
                <a:srgbClr val="00206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941190" cy="3938588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108075" y="1060450"/>
            <a:ext cx="7941190" cy="39385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defRPr kern="1200" spc="2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288925" indent="-2889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2pPr>
            <a:lvl3pPr marL="569913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charset="0"/>
              <a:buChar char="›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3pPr>
            <a:lvl4pPr marL="914400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4pPr>
            <a:lvl5pPr marL="1258888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charset="0"/>
              <a:buChar char="–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defRPr/>
            </a:pPr>
            <a:endParaRPr lang="en-US" dirty="0" smtClean="0">
              <a:ea typeface="+mn-ea"/>
              <a:cs typeface="+mn-cs"/>
            </a:endParaRP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character </a:t>
            </a:r>
            <a:r>
              <a:rPr lang="en-US" dirty="0"/>
              <a:t>object </a:t>
            </a:r>
            <a:r>
              <a:rPr lang="en-US" dirty="0" smtClean="0"/>
              <a:t>“</a:t>
            </a:r>
            <a:r>
              <a:rPr lang="en-US" dirty="0" err="1" smtClean="0"/>
              <a:t>my_favorite_president</a:t>
            </a:r>
            <a:r>
              <a:rPr lang="en-US" dirty="0" smtClean="0"/>
              <a:t>”, assign the name of your favorite president to this object. After </a:t>
            </a:r>
            <a:r>
              <a:rPr lang="en-US" dirty="0"/>
              <a:t>this, run it in the console, what is the result</a:t>
            </a:r>
            <a:r>
              <a:rPr lang="en-US" dirty="0" smtClean="0"/>
              <a:t>?</a:t>
            </a:r>
            <a:r>
              <a:rPr lang="en-US" dirty="0"/>
              <a:t> Did this object show up in your environment</a:t>
            </a:r>
            <a:r>
              <a:rPr lang="en-US" dirty="0" smtClean="0"/>
              <a:t>?</a:t>
            </a: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Optional: Reassign the value of your character object to your second favorite president’s name. What is the value of the object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my_favorite_president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 now?</a:t>
            </a:r>
          </a:p>
          <a:p>
            <a:pPr lvl="2" fontAlgn="auto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13258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Key Concept 2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49325" y="964495"/>
            <a:ext cx="7941190" cy="3938588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/>
              <a:t>Vector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US" dirty="0"/>
              <a:t>one-dimensional line of data – can be numbers, letters, names, any kind of information stored in a </a:t>
            </a:r>
            <a:r>
              <a:rPr lang="en-US" dirty="0">
                <a:solidFill>
                  <a:schemeClr val="tx1"/>
                </a:solidFill>
              </a:rPr>
              <a:t>specific </a:t>
            </a:r>
            <a:r>
              <a:rPr lang="en-US" dirty="0" smtClean="0">
                <a:solidFill>
                  <a:schemeClr val="tx1"/>
                </a:solidFill>
              </a:rPr>
              <a:t>order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Using </a:t>
            </a:r>
            <a:r>
              <a:rPr lang="en-US" b="1" dirty="0" smtClean="0">
                <a:solidFill>
                  <a:srgbClr val="C00000"/>
                </a:solidFill>
              </a:rPr>
              <a:t>c()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 create a vector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b="1" dirty="0">
                <a:solidFill>
                  <a:srgbClr val="C00000"/>
                </a:solidFill>
              </a:rPr>
              <a:t>Indexing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to change, remove, or replace an element in a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vector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26796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SU_Preso_16x9_v7</Template>
  <TotalTime>351</TotalTime>
  <Words>777</Words>
  <Application>Microsoft Macintosh PowerPoint</Application>
  <PresentationFormat>On-screen Show (16:9)</PresentationFormat>
  <Paragraphs>103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Courier New</vt:lpstr>
      <vt:lpstr>ＭＳ Ｐゴシック</vt:lpstr>
      <vt:lpstr>Source Sans Pro</vt:lpstr>
      <vt:lpstr>Source Sans Pro Semibold</vt:lpstr>
      <vt:lpstr>Wingdings</vt:lpstr>
      <vt:lpstr>Arial</vt:lpstr>
      <vt:lpstr>SU_Preso_16x9_v6</vt:lpstr>
      <vt:lpstr>SU_Template_TopBar</vt:lpstr>
      <vt:lpstr>Introduction to R</vt:lpstr>
      <vt:lpstr>Agenda for Today </vt:lpstr>
      <vt:lpstr>Software &amp; Programming Introduction</vt:lpstr>
      <vt:lpstr>PowerPoint Presentation</vt:lpstr>
      <vt:lpstr>R Interface</vt:lpstr>
      <vt:lpstr>Exercise: Script and Working Directory</vt:lpstr>
      <vt:lpstr>Key Concept 1</vt:lpstr>
      <vt:lpstr>Exercise: Object</vt:lpstr>
      <vt:lpstr>Key Concept 2</vt:lpstr>
      <vt:lpstr>Exercise: Vector</vt:lpstr>
      <vt:lpstr>Key Concept 3: Data File</vt:lpstr>
      <vt:lpstr>Exercise (please practice this tonight!)</vt:lpstr>
      <vt:lpstr>PowerPoint Presentation</vt:lpstr>
    </vt:vector>
  </TitlesOfParts>
  <Company/>
  <LinksUpToDate>false</LinksUpToDate>
  <SharedDoc>false</SharedDoc>
  <HyperlinkBase/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Kaiping Chen</dc:creator>
  <dc:description>2012 PowerPoint template redesign</dc:description>
  <cp:lastModifiedBy>Kaiping Chen</cp:lastModifiedBy>
  <cp:revision>74</cp:revision>
  <dcterms:created xsi:type="dcterms:W3CDTF">2017-01-17T19:22:30Z</dcterms:created>
  <dcterms:modified xsi:type="dcterms:W3CDTF">2017-01-23T04:45:21Z</dcterms:modified>
</cp:coreProperties>
</file>