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10" r:id="rId4"/>
    <p:sldId id="308" r:id="rId5"/>
    <p:sldId id="311" r:id="rId6"/>
    <p:sldId id="306" r:id="rId7"/>
    <p:sldId id="318" r:id="rId8"/>
    <p:sldId id="316" r:id="rId9"/>
    <p:sldId id="321" r:id="rId10"/>
    <p:sldId id="320" r:id="rId11"/>
    <p:sldId id="322" r:id="rId12"/>
    <p:sldId id="319" r:id="rId13"/>
    <p:sldId id="323" r:id="rId14"/>
    <p:sldId id="317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/>
    <p:restoredTop sz="94697"/>
  </p:normalViewPr>
  <p:slideViewPr>
    <p:cSldViewPr snapToGrid="0" snapToObjects="1">
      <p:cViewPr varScale="1">
        <p:scale>
          <a:sx n="113" d="100"/>
          <a:sy n="113" d="100"/>
        </p:scale>
        <p:origin x="1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37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emphasize</a:t>
            </a:r>
            <a:r>
              <a:rPr lang="en-US" baseline="0" dirty="0" smtClean="0"/>
              <a:t> the difference between script and console to students, pause to ask students whether they understand your not. 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859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65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9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85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5 minutes. Please tell students the difference between object and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088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 smtClean="0"/>
              <a:t>minutes (3 minutes for students and 4 minutes</a:t>
            </a:r>
            <a:r>
              <a:rPr lang="en-US" baseline="0" dirty="0" smtClean="0"/>
              <a:t> explanation)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012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Introduction to R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01/17/17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Vector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1: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that stores three numbers. First number is how much spare change you estimated you had three months ago, the second number is how much spare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estimated you had two months ago, and the third number is how much spare change you estimated you have this month.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this vector: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my_pocket_money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en-US" dirty="0" smtClean="0">
                <a:solidFill>
                  <a:srgbClr val="002060"/>
                </a:solidFill>
              </a:rPr>
              <a:t>Remove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first element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What does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look like now? In particular, how many elements does it have now (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3?)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Redo Step 1, then create 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vector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my_pocket_money_partial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that has only two elements: the past two month pocket money you had. </a:t>
            </a:r>
            <a:r>
              <a:rPr lang="en-US" dirty="0" smtClean="0">
                <a:solidFill>
                  <a:srgbClr val="002060"/>
                </a:solidFill>
              </a:rPr>
              <a:t>Please use the vector in step 1 (</a:t>
            </a:r>
            <a:r>
              <a:rPr lang="en-US" dirty="0" err="1" smtClean="0">
                <a:solidFill>
                  <a:srgbClr val="002060"/>
                </a:solidFill>
              </a:rPr>
              <a:t>my_pocket_money</a:t>
            </a:r>
            <a:r>
              <a:rPr lang="en-US" dirty="0" smtClean="0">
                <a:solidFill>
                  <a:srgbClr val="002060"/>
                </a:solidFill>
              </a:rPr>
              <a:t>) to generate this new vector.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007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3: Data File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Reminder: please set up your working directory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loading the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Load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an external file in your local desktop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Manipulate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(PLAY) data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-inspect the value of a certain variable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-summary()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-indexing: extract certain rows and columns</a:t>
            </a:r>
            <a:endParaRPr lang="en-US" dirty="0" smtClean="0">
              <a:solidFill>
                <a:srgbClr val="00206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Save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 newly generate data into your current working directory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newdata_name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, "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Unpop_new.csv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 (please practice this tonight!)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92500" lnSpcReduction="20000"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1: Go to Canvas (Files, Section 1 folder), download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2: Load the data into R and check the dimensions of the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please set up your working directory first to the folder where you saved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3: View your data (check the environment window!)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4: Obtain a summary of the data, what is the year range of the data?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use the function range()]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5: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turnout rate </a:t>
            </a:r>
            <a:r>
              <a:rPr lang="en-US" dirty="0" smtClean="0"/>
              <a:t>(total / voting </a:t>
            </a:r>
            <a:r>
              <a:rPr lang="en-US" dirty="0"/>
              <a:t>eligible population </a:t>
            </a:r>
            <a:r>
              <a:rPr lang="en-US" dirty="0" smtClean="0"/>
              <a:t>(VEP)).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[</a:t>
            </a:r>
            <a:r>
              <a:rPr lang="en-US" dirty="0"/>
              <a:t>hint: use </a:t>
            </a:r>
            <a:r>
              <a:rPr lang="en-US" dirty="0" smtClean="0"/>
              <a:t>the $ sign; please save it to a new variable </a:t>
            </a:r>
            <a:r>
              <a:rPr lang="en-US" b="1" dirty="0" err="1" smtClean="0"/>
              <a:t>vep_tr</a:t>
            </a:r>
            <a:r>
              <a:rPr lang="en-US" dirty="0" smtClean="0"/>
              <a:t>]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Step 6: Create a new data object that only includes the observations from the first half of the years. Save it to your existing working directory</a:t>
            </a:r>
            <a:r>
              <a:rPr lang="en-US" dirty="0"/>
              <a:t>, name the new csv file: </a:t>
            </a:r>
            <a:r>
              <a:rPr lang="en-US" smtClean="0"/>
              <a:t>turnout_first_half.csv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6821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What is R? </a:t>
            </a:r>
          </a:p>
          <a:p>
            <a:pPr marL="0" lvl="1" indent="0" eaLnBrk="1" hangingPunct="1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	Hint: It’s not that hard. It can be your friend!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interface: script, console and environment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Objects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Vectors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Functions</a:t>
            </a: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Data Files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757"/>
            <a:ext cx="3558746" cy="109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99785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3781425" cy="38909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sz="2100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sz="2100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“a </a:t>
            </a:r>
            <a:r>
              <a:rPr lang="en-US" dirty="0"/>
              <a:t>popular programming language used by a growing number of data analysts in- side corporations and academia. It is becoming their lingua franca [...] whether being used to </a:t>
            </a:r>
            <a:r>
              <a:rPr lang="en-US" dirty="0">
                <a:solidFill>
                  <a:srgbClr val="FF0000"/>
                </a:solidFill>
              </a:rPr>
              <a:t>set ad prices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find new drugs more quickly</a:t>
            </a:r>
            <a:r>
              <a:rPr lang="en-US" dirty="0"/>
              <a:t> or fine-tune financial models. Companies as diverse as Google, Pfizer, Merck, Bank of America, the InterContinental Hotels Group and Shell use it. [...] “The great beauty of R is that you can modify it to </a:t>
            </a:r>
            <a:r>
              <a:rPr lang="en-US" dirty="0">
                <a:solidFill>
                  <a:srgbClr val="FF0000"/>
                </a:solidFill>
              </a:rPr>
              <a:t>do all sorts of things</a:t>
            </a:r>
            <a:r>
              <a:rPr lang="en-US" dirty="0"/>
              <a:t>,” said Hal Varian, chief economist at Google. “And you have a lot of </a:t>
            </a:r>
            <a:r>
              <a:rPr lang="en-US" dirty="0">
                <a:solidFill>
                  <a:srgbClr val="FF0000"/>
                </a:solidFill>
              </a:rPr>
              <a:t>prepackaged stuff</a:t>
            </a:r>
            <a:r>
              <a:rPr lang="en-US" dirty="0"/>
              <a:t> that’s already available, so you’re </a:t>
            </a:r>
            <a:r>
              <a:rPr lang="en-US" dirty="0">
                <a:solidFill>
                  <a:srgbClr val="FF0000"/>
                </a:solidFill>
              </a:rPr>
              <a:t>standing on the shoulders of giants</a:t>
            </a:r>
            <a:r>
              <a:rPr lang="en-US" dirty="0"/>
              <a:t>.”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——</a:t>
            </a:r>
            <a:r>
              <a:rPr lang="zh-CN" altLang="en-US" dirty="0" smtClean="0">
                <a:latin typeface="Arial" charset="0"/>
                <a:ea typeface="ＭＳ Ｐゴシック" charset="-128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NYT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908050"/>
            <a:ext cx="37798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learn by </a:t>
            </a:r>
            <a:r>
              <a:rPr lang="en-US" b="1" dirty="0" smtClean="0"/>
              <a:t>doing</a:t>
            </a:r>
            <a:r>
              <a:rPr lang="en-US" dirty="0" smtClean="0"/>
              <a:t>, not by reading </a:t>
            </a:r>
          </a:p>
          <a:p>
            <a:pPr lvl="1"/>
            <a:r>
              <a:rPr lang="en-US" altLang="x-none" dirty="0">
                <a:latin typeface="Arial" charset="0"/>
                <a:ea typeface="ＭＳ Ｐゴシック" charset="-128"/>
              </a:rPr>
              <a:t>l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earn by asking questions, finding sources independently, and sharing knowledge</a:t>
            </a:r>
            <a:r>
              <a:rPr lang="en-US" altLang="x-none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b="1" dirty="0">
                <a:latin typeface="Arial" charset="0"/>
                <a:ea typeface="ＭＳ Ｐゴシック" charset="-128"/>
                <a:hlinkClick r:id="rId3"/>
              </a:rPr>
              <a:t>http://stackoverflow.com</a:t>
            </a:r>
            <a:r>
              <a:rPr lang="en-US" altLang="x-none" b="1" dirty="0">
                <a:latin typeface="Arial" charset="0"/>
                <a:ea typeface="ＭＳ Ｐゴシック" charset="-128"/>
              </a:rPr>
              <a:t> 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learn by helping each other! Programming is a team work.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 fontScale="92500" lnSpcReduction="20000"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RStudio</a:t>
            </a:r>
            <a:r>
              <a:rPr lang="en-US" dirty="0" smtClean="0"/>
              <a:t> Interface: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(write code/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(execute code), graphic viewer (view graphs we make)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New Script</a:t>
            </a:r>
            <a:br>
              <a:rPr lang="en-US" dirty="0" smtClean="0"/>
            </a:br>
            <a:r>
              <a:rPr lang="en-US" dirty="0" smtClean="0"/>
              <a:t>Click: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(on top of your screen)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New File → 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Working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directory is a folder in your local computer to store all your data files, script and the newly generated R files.”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How to set up?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Click Files (in the graphic viewer box) -&gt; click further into the folder  where you save your data and script -&gt;   click the button More and save as working directory</a:t>
            </a:r>
            <a:endParaRPr lang="en-US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Save your Script</a:t>
            </a:r>
            <a:br>
              <a:rPr lang="en-US" dirty="0" smtClean="0"/>
            </a:br>
            <a:r>
              <a:rPr lang="en-US" dirty="0" smtClean="0"/>
              <a:t>Click: File </a:t>
            </a:r>
            <a:r>
              <a:rPr lang="en-US" dirty="0"/>
              <a:t>→ </a:t>
            </a:r>
            <a:r>
              <a:rPr lang="en-US" dirty="0" smtClean="0"/>
              <a:t>Save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Script and Working Directory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a new R script and save it to a folder in your local desktop (please name your script: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intro_section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your working directory to the above folder where you saved your script</a:t>
            </a:r>
          </a:p>
        </p:txBody>
      </p:sp>
    </p:spTree>
    <p:extLst>
      <p:ext uri="{BB962C8B-B14F-4D97-AF65-F5344CB8AC3E}">
        <p14:creationId xmlns:p14="http://schemas.microsoft.com/office/powerpoint/2010/main" val="1439884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1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Shortcuts to some piece of information.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Rules: the name of the object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begin with a number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contain spaces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; avoid special characters (like c, p – other characters R might already know);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case sensitive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19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Object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ea typeface="+mn-ea"/>
              <a:cs typeface="+mn-cs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character </a:t>
            </a:r>
            <a:r>
              <a:rPr lang="en-US" dirty="0"/>
              <a:t>object </a:t>
            </a:r>
            <a:r>
              <a:rPr lang="en-US" dirty="0" smtClean="0"/>
              <a:t>“</a:t>
            </a:r>
            <a:r>
              <a:rPr lang="en-US" dirty="0" err="1" smtClean="0"/>
              <a:t>my_favorite_president</a:t>
            </a:r>
            <a:r>
              <a:rPr lang="en-US" dirty="0" smtClean="0"/>
              <a:t>”, assign the name of your favorite president to this object. After </a:t>
            </a:r>
            <a:r>
              <a:rPr lang="en-US" dirty="0"/>
              <a:t>this, run it in the console, what is the result</a:t>
            </a:r>
            <a:r>
              <a:rPr lang="en-US" dirty="0" smtClean="0"/>
              <a:t>?</a:t>
            </a:r>
            <a:r>
              <a:rPr lang="en-US" dirty="0"/>
              <a:t> Did this object show up in your environment</a:t>
            </a:r>
            <a:r>
              <a:rPr lang="en-US" dirty="0" smtClean="0"/>
              <a:t>?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Optional: Reassign the value of your character object to your second favorite president’s name. What is the value of the object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my_favorite_president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now?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325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2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49325" y="964495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Vector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/>
              <a:t>one-dimensional line of data – can be numbers, letters, names, any kind of information stored in a </a:t>
            </a:r>
            <a:r>
              <a:rPr lang="en-US" dirty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/>
                </a:solidFill>
              </a:rPr>
              <a:t>Concatenate: c()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</a:rPr>
              <a:t>Indexing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change, remove, or replace an element in 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vector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679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351</TotalTime>
  <Words>752</Words>
  <Application>Microsoft Macintosh PowerPoint</Application>
  <PresentationFormat>On-screen Show (16:9)</PresentationFormat>
  <Paragraphs>102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Courier New</vt:lpstr>
      <vt:lpstr>ＭＳ Ｐゴシック</vt:lpstr>
      <vt:lpstr>Source Sans Pro</vt:lpstr>
      <vt:lpstr>Source Sans Pro Semibold</vt:lpstr>
      <vt:lpstr>Wingdings</vt:lpstr>
      <vt:lpstr>Arial</vt:lpstr>
      <vt:lpstr>SU_Preso_16x9_v6</vt:lpstr>
      <vt:lpstr>SU_Template_TopBar</vt:lpstr>
      <vt:lpstr>Introduction to R</vt:lpstr>
      <vt:lpstr>Agenda for Today </vt:lpstr>
      <vt:lpstr>Software &amp; Programming Introduction</vt:lpstr>
      <vt:lpstr>PowerPoint Presentation</vt:lpstr>
      <vt:lpstr>R Interface</vt:lpstr>
      <vt:lpstr>Exercise: Script and Working Directory</vt:lpstr>
      <vt:lpstr>Key Concept 1</vt:lpstr>
      <vt:lpstr>Exercise: Object</vt:lpstr>
      <vt:lpstr>Key Concept 2</vt:lpstr>
      <vt:lpstr>Exercise: Vector</vt:lpstr>
      <vt:lpstr>Key Concept 3: Data File</vt:lpstr>
      <vt:lpstr>Exercise (please practice this tonight!)</vt:lpstr>
      <vt:lpstr>PowerPoint Presentation</vt:lpstr>
    </vt:vector>
  </TitlesOfParts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Kaiping Chen</cp:lastModifiedBy>
  <cp:revision>73</cp:revision>
  <dcterms:created xsi:type="dcterms:W3CDTF">2017-01-17T19:22:30Z</dcterms:created>
  <dcterms:modified xsi:type="dcterms:W3CDTF">2017-01-23T04:43:09Z</dcterms:modified>
</cp:coreProperties>
</file>