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304" r:id="rId3"/>
    <p:sldId id="310" r:id="rId4"/>
    <p:sldId id="308" r:id="rId5"/>
    <p:sldId id="311" r:id="rId6"/>
    <p:sldId id="306" r:id="rId7"/>
    <p:sldId id="318" r:id="rId8"/>
    <p:sldId id="316" r:id="rId9"/>
    <p:sldId id="321" r:id="rId10"/>
    <p:sldId id="320" r:id="rId11"/>
    <p:sldId id="322" r:id="rId12"/>
    <p:sldId id="319" r:id="rId13"/>
    <p:sldId id="323" r:id="rId14"/>
    <p:sldId id="317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4"/>
    <p:restoredTop sz="94697"/>
  </p:normalViewPr>
  <p:slideViewPr>
    <p:cSldViewPr snapToGrid="0" snapToObjects="1">
      <p:cViewPr varScale="1">
        <p:scale>
          <a:sx n="113" d="100"/>
          <a:sy n="113" d="100"/>
        </p:scale>
        <p:origin x="13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B1EE62-9229-464B-9475-CBB16B62B2C7}" type="datetimeFigureOut">
              <a:rPr lang="en-US" altLang="x-none"/>
              <a:pPr/>
              <a:t>1/22/17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E1F79C-7836-9047-988E-D56ED0F816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172655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BB815AF-F648-9E4A-8316-BB240D8FD2E6}" type="datetimeFigureOut">
              <a:rPr lang="en-US" altLang="x-none"/>
              <a:pPr/>
              <a:t>1/22/17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E43DE4C-4A49-D64C-946D-CE146930BB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39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810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992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3-5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6378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emphasize</a:t>
            </a:r>
            <a:r>
              <a:rPr lang="en-US" baseline="0" dirty="0" smtClean="0"/>
              <a:t> the difference between script and console to students, pause to ask students whether they understand your not. 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859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065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559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185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5 minutes. Please tell students the difference between object and vector!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0885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 minutes (3 minutes for students and 4 minutes</a:t>
            </a:r>
            <a:r>
              <a:rPr lang="en-US" baseline="0" dirty="0" smtClean="0"/>
              <a:t> explanation)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0121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83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0442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79462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3187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71A4A1E5-1969-C14E-89A0-876AE94B79F3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65398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607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98542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4777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787346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6580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9795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FD134431-49DD-4D4D-979C-F25F4A085548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066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524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577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223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551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title style</a:t>
            </a:r>
            <a:endParaRPr lang="en-US" alt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529FD38C-06B1-A845-AF7F-0E6AD508B59E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48DA7566-D06E-654C-B671-19573BF92FD6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tackoverflow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Introduction to R</a:t>
            </a:r>
            <a:endParaRPr lang="en-US" altLang="x-none" b="1" dirty="0">
              <a:latin typeface="Arial" charset="0"/>
              <a:ea typeface="ＭＳ Ｐゴシック" charset="-128"/>
            </a:endParaRPr>
          </a:p>
        </p:txBody>
      </p:sp>
      <p:sp>
        <p:nvSpPr>
          <p:cNvPr id="11266" name="Text Placeholder 2"/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x-none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Adina Abeles, Kaiping Chen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  <a:p>
            <a:pPr marL="0" indent="0" eaLnBrk="1" hangingPunct="1"/>
            <a:r>
              <a:rPr lang="en-US" altLang="x-none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01/17/17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/>
              <a:t>Comm106/206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Exercise: Vector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108075" y="1060450"/>
            <a:ext cx="7941190" cy="39385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defRPr kern="1200" spc="2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Char char="›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1: Create a vector to store the past three month pocket money you had, name this vector: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my_pocket_money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2: </a:t>
            </a:r>
            <a:r>
              <a:rPr lang="en-US" dirty="0" smtClean="0">
                <a:solidFill>
                  <a:srgbClr val="002060"/>
                </a:solidFill>
              </a:rPr>
              <a:t>Remove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the first element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my_pocket_money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What does your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my_pocket_money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look like now? In particular, how many elements does it have now (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or 3?)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Redo Step 1, then create a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vector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my_pocket_money_partial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that has only two elements: the past two month pocket money you had. </a:t>
            </a:r>
            <a:r>
              <a:rPr lang="en-US" dirty="0" smtClean="0">
                <a:solidFill>
                  <a:srgbClr val="002060"/>
                </a:solidFill>
              </a:rPr>
              <a:t>Please use the vector in step 1 (</a:t>
            </a:r>
            <a:r>
              <a:rPr lang="en-US" dirty="0" err="1" smtClean="0">
                <a:solidFill>
                  <a:srgbClr val="002060"/>
                </a:solidFill>
              </a:rPr>
              <a:t>my_pocket_money</a:t>
            </a:r>
            <a:r>
              <a:rPr lang="en-US" dirty="0" smtClean="0">
                <a:solidFill>
                  <a:srgbClr val="002060"/>
                </a:solidFill>
              </a:rPr>
              <a:t>) to generate this new vector.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00073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>Concept 3: Data File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Reminder: please set up your working directory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before loading the 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Load </a:t>
            </a:r>
            <a:r>
              <a:rPr lang="en-US" dirty="0" smtClean="0">
                <a:solidFill>
                  <a:srgbClr val="C00000"/>
                </a:solidFill>
              </a:rPr>
              <a:t>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an external file in your local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desktop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&lt;- </a:t>
            </a:r>
            <a:r>
              <a:rPr lang="en-US" dirty="0" err="1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read.csv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dirty="0" err="1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UNpop.csv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")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Manipulate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(PLAY) data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-inspect the value of a certain variable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-summary()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-indexing: extract certain rows and columns</a:t>
            </a:r>
            <a:endParaRPr lang="en-US" dirty="0" smtClean="0">
              <a:solidFill>
                <a:srgbClr val="00206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Save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any newly generate data into your current working directory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write.csv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newdata_name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, "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Unpop_new.csv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")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0081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 (please practice this tonight!)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1: Go to (</a:t>
            </a:r>
            <a:r>
              <a:rPr lang="en-US" dirty="0" smtClean="0">
                <a:solidFill>
                  <a:srgbClr val="002060"/>
                </a:solidFill>
                <a:ea typeface="+mn-ea"/>
              </a:rPr>
              <a:t>Adina, please fill in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), download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turnout.csv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data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2: Load the data into R and check the dimensions of the data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[hint: please set up your working directory first to the folder where you saved your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turnout.csv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data]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3: View your data (check the environment window!)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4: Obtain a summary of the data, what is the year range of the data?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5: </a:t>
            </a:r>
            <a:r>
              <a:rPr lang="en-US" dirty="0"/>
              <a:t>C</a:t>
            </a:r>
            <a:r>
              <a:rPr lang="en-US" dirty="0" smtClean="0"/>
              <a:t>alculate </a:t>
            </a:r>
            <a:r>
              <a:rPr lang="en-US" dirty="0"/>
              <a:t>the turnout rate using the voting eligible population </a:t>
            </a:r>
            <a:r>
              <a:rPr lang="en-US" dirty="0" smtClean="0"/>
              <a:t>(VEP).</a:t>
            </a: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[</a:t>
            </a:r>
            <a:r>
              <a:rPr lang="en-US" dirty="0"/>
              <a:t>hint: use </a:t>
            </a:r>
            <a:r>
              <a:rPr lang="en-US" dirty="0" smtClean="0"/>
              <a:t>the $ sign; please save it to a new variable </a:t>
            </a:r>
            <a:r>
              <a:rPr lang="en-US" b="1" dirty="0" err="1" smtClean="0"/>
              <a:t>vep_tr</a:t>
            </a:r>
            <a:r>
              <a:rPr lang="en-US" dirty="0" smtClean="0"/>
              <a:t>]</a:t>
            </a: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Step 5: Create a new data object to store the first half election years’ observations. Save it to your existing working directory</a:t>
            </a:r>
            <a:r>
              <a:rPr lang="en-US" dirty="0"/>
              <a:t>, name the new csv file: </a:t>
            </a:r>
            <a:r>
              <a:rPr lang="en-US" dirty="0" err="1"/>
              <a:t>turnout_first_half.csv</a:t>
            </a:r>
            <a:endParaRPr lang="en-US" dirty="0"/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134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08" y="32788"/>
            <a:ext cx="5212492" cy="46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287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Agenda for Today</a:t>
            </a:r>
            <a:r>
              <a:rPr lang="en-US" altLang="x-none" dirty="0">
                <a:latin typeface="Arial" charset="0"/>
                <a:ea typeface="ＭＳ Ｐゴシック" charset="-128"/>
              </a:rPr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56821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Software &amp; Programming Introduction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What is R? </a:t>
            </a:r>
          </a:p>
          <a:p>
            <a:pPr marL="0" lvl="1" indent="0" eaLnBrk="1" hangingPunct="1"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	Hint: It’s not that hard. It can be your friend!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altLang="x-none" dirty="0" smtClean="0">
                <a:latin typeface="Arial" charset="0"/>
                <a:ea typeface="ＭＳ Ｐゴシック" charset="-128"/>
              </a:rPr>
              <a:t>R 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>interface: script, console and environment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marL="0" indent="0" eaLnBrk="1" hangingPunct="1">
              <a:buFont typeface="Arial" charset="0"/>
              <a:buNone/>
            </a:pP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Key concepts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Objects (today)</a:t>
            </a: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Vectors (today)</a:t>
            </a: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Functions</a:t>
            </a:r>
          </a:p>
          <a:p>
            <a:pPr lvl="1"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Data </a:t>
            </a:r>
            <a:r>
              <a:rPr lang="en-US" altLang="x-none" b="1" dirty="0" smtClean="0">
                <a:latin typeface="Arial" charset="0"/>
                <a:ea typeface="ＭＳ Ｐゴシック" charset="-128"/>
              </a:rPr>
              <a:t>Files (today)</a:t>
            </a: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Packages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21757"/>
            <a:ext cx="3558746" cy="10916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89" y="997851"/>
            <a:ext cx="1799968" cy="178979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Software &amp; Programming Introduction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3781425" cy="3890963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sz="2100" dirty="0" smtClean="0">
                <a:latin typeface="Arial" charset="0"/>
                <a:ea typeface="ＭＳ Ｐゴシック" charset="-128"/>
              </a:rPr>
              <a:t>What is R?</a:t>
            </a:r>
            <a:endParaRPr lang="en-US" altLang="x-none" sz="2100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dirty="0" smtClean="0"/>
              <a:t>“a </a:t>
            </a:r>
            <a:r>
              <a:rPr lang="en-US" dirty="0"/>
              <a:t>popular programming language used by a growing number of data analysts in- side corporations and academia. It is becoming their lingua franca [...] whether being used to </a:t>
            </a:r>
            <a:r>
              <a:rPr lang="en-US" dirty="0">
                <a:solidFill>
                  <a:srgbClr val="FF0000"/>
                </a:solidFill>
              </a:rPr>
              <a:t>set ad prices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find new drugs more quickly</a:t>
            </a:r>
            <a:r>
              <a:rPr lang="en-US" dirty="0"/>
              <a:t> or fine-tune financial models. Companies as diverse as Google, Pfizer, Merck, Bank of America, the InterContinental Hotels Group and Shell use it. [...] “The great beauty of R is that you can modify it to </a:t>
            </a:r>
            <a:r>
              <a:rPr lang="en-US" dirty="0">
                <a:solidFill>
                  <a:srgbClr val="FF0000"/>
                </a:solidFill>
              </a:rPr>
              <a:t>do all sorts of things</a:t>
            </a:r>
            <a:r>
              <a:rPr lang="en-US" dirty="0"/>
              <a:t>,” said Hal Varian, chief economist at Google. “And you have a lot of </a:t>
            </a:r>
            <a:r>
              <a:rPr lang="en-US" dirty="0">
                <a:solidFill>
                  <a:srgbClr val="FF0000"/>
                </a:solidFill>
              </a:rPr>
              <a:t>prepackaged stuff</a:t>
            </a:r>
            <a:r>
              <a:rPr lang="en-US" dirty="0"/>
              <a:t> that’s already available, so you’re </a:t>
            </a:r>
            <a:r>
              <a:rPr lang="en-US" dirty="0">
                <a:solidFill>
                  <a:srgbClr val="FF0000"/>
                </a:solidFill>
              </a:rPr>
              <a:t>standing on the shoulders of giants</a:t>
            </a:r>
            <a:r>
              <a:rPr lang="en-US" dirty="0"/>
              <a:t>.” </a:t>
            </a:r>
            <a:r>
              <a:rPr lang="en-US" altLang="zh-CN" dirty="0" smtClean="0">
                <a:latin typeface="Arial" charset="0"/>
                <a:ea typeface="ＭＳ Ｐゴシック" charset="-128"/>
              </a:rPr>
              <a:t>——</a:t>
            </a:r>
            <a:r>
              <a:rPr lang="zh-CN" altLang="en-US" dirty="0" smtClean="0">
                <a:latin typeface="Arial" charset="0"/>
                <a:ea typeface="ＭＳ Ｐゴシック" charset="-128"/>
              </a:rPr>
              <a:t> </a:t>
            </a:r>
            <a:r>
              <a:rPr lang="en-US" altLang="zh-CN" dirty="0" smtClean="0">
                <a:latin typeface="Arial" charset="0"/>
                <a:ea typeface="ＭＳ Ｐゴシック" charset="-128"/>
              </a:rPr>
              <a:t>NYT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76800" y="908050"/>
            <a:ext cx="3779838" cy="3759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How to learn R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dirty="0" smtClean="0"/>
              <a:t>learn by </a:t>
            </a:r>
            <a:r>
              <a:rPr lang="en-US" b="1" dirty="0" smtClean="0"/>
              <a:t>doing</a:t>
            </a:r>
            <a:r>
              <a:rPr lang="en-US" dirty="0" smtClean="0"/>
              <a:t>, not by reading </a:t>
            </a:r>
          </a:p>
          <a:p>
            <a:pPr lvl="1"/>
            <a:r>
              <a:rPr lang="en-US" altLang="x-none" dirty="0">
                <a:latin typeface="Arial" charset="0"/>
                <a:ea typeface="ＭＳ Ｐゴシック" charset="-128"/>
              </a:rPr>
              <a:t>l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>earn by asking questions, finding sources independently, and sharing 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>knowledge</a:t>
            </a:r>
            <a:r>
              <a:rPr lang="en-US" altLang="x-none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b="1" dirty="0">
                <a:latin typeface="Arial" charset="0"/>
                <a:ea typeface="ＭＳ Ｐゴシック" charset="-128"/>
                <a:hlinkClick r:id="rId3"/>
              </a:rPr>
              <a:t>http://stackoverflow.com</a:t>
            </a:r>
            <a:r>
              <a:rPr lang="en-US" altLang="x-none" b="1" dirty="0">
                <a:latin typeface="Arial" charset="0"/>
                <a:ea typeface="ＭＳ Ｐゴシック" charset="-128"/>
              </a:rPr>
              <a:t> </a:t>
            </a: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learn by helping each other! Programming is a team work.</a:t>
            </a:r>
            <a:endParaRPr lang="en-US" altLang="x-none" dirty="0" smtClean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44500"/>
            <a:ext cx="6235700" cy="42545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55675" y="358775"/>
            <a:ext cx="770096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R Interface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6993839" cy="3938588"/>
          </a:xfrm>
        </p:spPr>
        <p:txBody>
          <a:bodyPr>
            <a:normAutofit fontScale="92500" lnSpcReduction="20000"/>
          </a:bodyPr>
          <a:lstStyle/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 smtClean="0"/>
              <a:t>RStudio</a:t>
            </a:r>
            <a:r>
              <a:rPr lang="en-US" dirty="0" smtClean="0"/>
              <a:t> </a:t>
            </a:r>
            <a:r>
              <a:rPr lang="en-US" dirty="0" smtClean="0"/>
              <a:t>Interface: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editor (write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code/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console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(execute code), graphic viewer (view graphs we make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Set up a New Script</a:t>
            </a:r>
            <a:br>
              <a:rPr lang="en-US" dirty="0" smtClean="0"/>
            </a:br>
            <a:r>
              <a:rPr lang="en-US" dirty="0" smtClean="0"/>
              <a:t>Click: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(on top of your screen)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New File → 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</a:t>
            </a: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Set up a Working </a:t>
            </a:r>
            <a:r>
              <a:rPr lang="en-US" dirty="0"/>
              <a:t>D</a:t>
            </a:r>
            <a:r>
              <a:rPr lang="en-US" dirty="0" smtClean="0"/>
              <a:t>irectory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directory is a folder in your local computer to store all your data files, script and the newly generated R files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.”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How to set up?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dirty="0" smtClean="0">
                <a:solidFill>
                  <a:srgbClr val="C00000"/>
                </a:solidFill>
              </a:rPr>
              <a:t>Click Files (in the graphic viewer box) -&gt; click further into the folder  where you save your data and script -&gt;   click the button More and save as working directory</a:t>
            </a:r>
            <a:endParaRPr lang="en-US" dirty="0">
              <a:solidFill>
                <a:srgbClr val="C00000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Save your Script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Click: </a:t>
            </a:r>
            <a:r>
              <a:rPr lang="en-US" dirty="0" smtClean="0"/>
              <a:t>File </a:t>
            </a:r>
            <a:r>
              <a:rPr lang="en-US" dirty="0"/>
              <a:t>→ </a:t>
            </a:r>
            <a:r>
              <a:rPr lang="en-US" dirty="0" smtClean="0"/>
              <a:t>Save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55675" y="358775"/>
            <a:ext cx="770096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Exercise: Script and Working Directory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6993839" cy="3938588"/>
          </a:xfrm>
        </p:spPr>
        <p:txBody>
          <a:bodyPr>
            <a:norm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-set up a new R script and save it to a folder in your local desktop (please name your script: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intro_section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)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-set up your working directory to the above folder where you saved your script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98845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>Concept 1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Object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Shortcuts to some piece of information.  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Rules: the name of the object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cannot begin with a number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and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cannot contain spaces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; avoid special characters (like c, p – other characters R might already know);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case sensitive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1195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Exercise: Object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108075" y="1060450"/>
            <a:ext cx="7941190" cy="39385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defRPr kern="1200" spc="2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Char char="›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defRPr/>
            </a:pPr>
            <a:endParaRPr lang="en-US" dirty="0" smtClean="0">
              <a:ea typeface="+mn-ea"/>
              <a:cs typeface="+mn-cs"/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character </a:t>
            </a:r>
            <a:r>
              <a:rPr lang="en-US" dirty="0"/>
              <a:t>object </a:t>
            </a:r>
            <a:r>
              <a:rPr lang="en-US" dirty="0" smtClean="0"/>
              <a:t>“</a:t>
            </a:r>
            <a:r>
              <a:rPr lang="en-US" dirty="0" err="1" smtClean="0"/>
              <a:t>my_favorite_president</a:t>
            </a:r>
            <a:r>
              <a:rPr lang="en-US" dirty="0" smtClean="0"/>
              <a:t>”, assign the name of your favorite president to this object. After </a:t>
            </a:r>
            <a:r>
              <a:rPr lang="en-US" dirty="0"/>
              <a:t>this, run it in the console, what is the result</a:t>
            </a:r>
            <a:r>
              <a:rPr lang="en-US" dirty="0" smtClean="0"/>
              <a:t>?</a:t>
            </a:r>
            <a:r>
              <a:rPr lang="en-US" dirty="0"/>
              <a:t> Did this object show up in your environment</a:t>
            </a:r>
            <a:r>
              <a:rPr lang="en-US" dirty="0" smtClean="0"/>
              <a:t>?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Optional: Reassign the value of your character object to your second favorite president’s name. What is the value of the object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my_favorite_president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now?</a:t>
            </a:r>
          </a:p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13258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Concept 2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49325" y="964495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Vector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dirty="0"/>
              <a:t>one-dimensional line of data – can be numbers, letters, names, any kind of information stored in a </a:t>
            </a:r>
            <a:r>
              <a:rPr lang="en-US" dirty="0">
                <a:solidFill>
                  <a:schemeClr val="tx1"/>
                </a:solidFill>
              </a:rPr>
              <a:t>specific </a:t>
            </a:r>
            <a:r>
              <a:rPr lang="en-US" dirty="0" smtClean="0">
                <a:solidFill>
                  <a:schemeClr val="tx1"/>
                </a:solidFill>
              </a:rPr>
              <a:t>order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b="1" dirty="0">
                <a:solidFill>
                  <a:srgbClr val="C00000"/>
                </a:solidFill>
              </a:rPr>
              <a:t>Indexing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to change, remove, or replace an element in 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vector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26796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315</TotalTime>
  <Words>773</Words>
  <Application>Microsoft Macintosh PowerPoint</Application>
  <PresentationFormat>On-screen Show (16:9)</PresentationFormat>
  <Paragraphs>99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Courier New</vt:lpstr>
      <vt:lpstr>ＭＳ Ｐゴシック</vt:lpstr>
      <vt:lpstr>Source Sans Pro</vt:lpstr>
      <vt:lpstr>Source Sans Pro Semibold</vt:lpstr>
      <vt:lpstr>Wingdings</vt:lpstr>
      <vt:lpstr>Arial</vt:lpstr>
      <vt:lpstr>SU_Preso_16x9_v6</vt:lpstr>
      <vt:lpstr>SU_Template_TopBar</vt:lpstr>
      <vt:lpstr>Introduction to R</vt:lpstr>
      <vt:lpstr>Agenda for Today </vt:lpstr>
      <vt:lpstr>Software &amp; Programming Introduction</vt:lpstr>
      <vt:lpstr>PowerPoint Presentation</vt:lpstr>
      <vt:lpstr>R Interface</vt:lpstr>
      <vt:lpstr>Exercise: Script and Working Directory</vt:lpstr>
      <vt:lpstr>Key Concept 1</vt:lpstr>
      <vt:lpstr>Exercise: Object</vt:lpstr>
      <vt:lpstr>Key Concept 2</vt:lpstr>
      <vt:lpstr>Exercise: Vector</vt:lpstr>
      <vt:lpstr>Key Concept 3: Data File</vt:lpstr>
      <vt:lpstr>Exercise (please practice this tonight!)</vt:lpstr>
      <vt:lpstr>PowerPoint Presentation</vt:lpstr>
    </vt:vector>
  </TitlesOfParts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Kaiping Chen</dc:creator>
  <dc:description>2012 PowerPoint template redesign</dc:description>
  <cp:lastModifiedBy>Kaiping Chen</cp:lastModifiedBy>
  <cp:revision>69</cp:revision>
  <dcterms:created xsi:type="dcterms:W3CDTF">2017-01-17T19:22:30Z</dcterms:created>
  <dcterms:modified xsi:type="dcterms:W3CDTF">2017-01-22T21:32:51Z</dcterms:modified>
</cp:coreProperties>
</file>