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2021/3/9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62EF1-8143-4BAF-ABFB-60E2947FE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20210306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FE244-BE92-4166-9500-0AB7496FD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刘仕明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051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AF82-14AD-4392-84FC-1F741421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E05539-3404-4351-A90B-6C07C3007D55}"/>
              </a:ext>
            </a:extLst>
          </p:cNvPr>
          <p:cNvSpPr/>
          <p:nvPr/>
        </p:nvSpPr>
        <p:spPr>
          <a:xfrm>
            <a:off x="838200" y="1665055"/>
            <a:ext cx="4634859" cy="5260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数据处理：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脚本：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frequency_get.py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mobility.py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第一步：求</a:t>
            </a:r>
            <a:r>
              <a:rPr lang="el-GR" altLang="zh-CN" dirty="0"/>
              <a:t>ε_∞, ε_</a:t>
            </a:r>
            <a:r>
              <a:rPr lang="en-US" altLang="zh-CN" dirty="0"/>
              <a:t>static, </a:t>
            </a:r>
            <a:r>
              <a:rPr lang="en-US" altLang="zh-CN" dirty="0" err="1"/>
              <a:t>wLO,i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wTO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分别将电子和离子部分的</a:t>
            </a:r>
            <a:r>
              <a:rPr lang="en-US" altLang="zh-CN" dirty="0"/>
              <a:t>diel.dat</a:t>
            </a:r>
            <a:r>
              <a:rPr lang="zh-CN" altLang="en-US" dirty="0"/>
              <a:t>下载，重命名为</a:t>
            </a:r>
            <a:r>
              <a:rPr lang="en-US" altLang="zh-CN" dirty="0"/>
              <a:t>diel_ele.dat, diel_ion.dat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frequency_get.py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运行结束后</a:t>
            </a:r>
            <a:r>
              <a:rPr lang="en-US" altLang="zh-CN" dirty="0"/>
              <a:t>python</a:t>
            </a:r>
            <a:r>
              <a:rPr lang="zh-CN" altLang="en-US" dirty="0"/>
              <a:t>编译器会输出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l-GR" altLang="zh-CN" dirty="0"/>
              <a:t>ε_∞</a:t>
            </a:r>
            <a:r>
              <a:rPr lang="en-US" altLang="zh-CN" dirty="0"/>
              <a:t> = eps0_ele, </a:t>
            </a:r>
            <a:r>
              <a:rPr lang="el-GR" altLang="zh-CN" dirty="0"/>
              <a:t>ε_</a:t>
            </a:r>
            <a:r>
              <a:rPr lang="en-US" altLang="zh-CN" dirty="0"/>
              <a:t>static = eps0_ele + eps0_ion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E8B7D-D4F8-4B3F-B92D-1E0E1A62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22" y="5250531"/>
            <a:ext cx="2752725" cy="7905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3BC2EC-3571-4A32-A128-5887595A0DD3}"/>
              </a:ext>
            </a:extLst>
          </p:cNvPr>
          <p:cNvSpPr/>
          <p:nvPr/>
        </p:nvSpPr>
        <p:spPr>
          <a:xfrm>
            <a:off x="6503646" y="2215529"/>
            <a:ext cx="4634859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同时目录下会多出两个文件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diel.dat: </a:t>
            </a:r>
            <a:r>
              <a:rPr lang="zh-CN" altLang="en-US" dirty="0"/>
              <a:t>记录离子部分介电函数以及曲线零点的位置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diel.png: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48DF23-725D-4406-ABDE-EE9F8021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03" y="3617280"/>
            <a:ext cx="4256217" cy="32665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A1FF5D-5F7E-4719-8543-AB60BA353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571" y="112941"/>
            <a:ext cx="2494392" cy="23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7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A3F9E-974C-498B-9C17-140DA11F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EAD27D-F90D-45B4-8744-98A3A2F04E19}"/>
              </a:ext>
            </a:extLst>
          </p:cNvPr>
          <p:cNvSpPr/>
          <p:nvPr/>
        </p:nvSpPr>
        <p:spPr>
          <a:xfrm>
            <a:off x="838200" y="1443455"/>
            <a:ext cx="4152609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第二步：建立</a:t>
            </a:r>
            <a:r>
              <a:rPr lang="en-US" altLang="zh-CN" dirty="0"/>
              <a:t>mobility.py</a:t>
            </a:r>
            <a:r>
              <a:rPr lang="zh-CN" altLang="en-US" dirty="0"/>
              <a:t>的输入文件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在目录下新建</a:t>
            </a:r>
            <a:r>
              <a:rPr lang="en-US" altLang="zh-CN" dirty="0"/>
              <a:t>frequency.dat</a:t>
            </a:r>
            <a:r>
              <a:rPr lang="zh-CN" altLang="en-US" dirty="0"/>
              <a:t>文件，每一行前后输入</a:t>
            </a:r>
            <a:r>
              <a:rPr lang="en-US" altLang="zh-CN" dirty="0" err="1"/>
              <a:t>wLO,i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wTO,i</a:t>
            </a:r>
            <a:r>
              <a:rPr lang="en-US" altLang="zh-CN" dirty="0"/>
              <a:t> ,  </a:t>
            </a:r>
            <a:r>
              <a:rPr lang="zh-CN" altLang="en-US" dirty="0"/>
              <a:t>两个数据之间用“</a:t>
            </a:r>
            <a:r>
              <a:rPr lang="en-US" altLang="zh-CN" dirty="0"/>
              <a:t>Tab</a:t>
            </a:r>
            <a:r>
              <a:rPr lang="zh-CN" altLang="en-US" dirty="0"/>
              <a:t>”键隔开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AC441-E8B5-4E49-BB23-C6344164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59" y="3325895"/>
            <a:ext cx="4634239" cy="3612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F1B23D9-94B2-42BF-9F8D-0A83B1122B8F}"/>
              </a:ext>
            </a:extLst>
          </p:cNvPr>
          <p:cNvSpPr/>
          <p:nvPr/>
        </p:nvSpPr>
        <p:spPr>
          <a:xfrm>
            <a:off x="6270503" y="417372"/>
            <a:ext cx="4269117" cy="2835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第三步：修改</a:t>
            </a:r>
            <a:r>
              <a:rPr lang="en-US" altLang="zh-CN" dirty="0"/>
              <a:t>mobility.py</a:t>
            </a:r>
            <a:r>
              <a:rPr lang="zh-CN" altLang="en-US" dirty="0"/>
              <a:t>中输入参数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需要修改的参数有：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err="1"/>
              <a:t>eps_inf</a:t>
            </a:r>
            <a:r>
              <a:rPr lang="en-US" altLang="zh-CN" dirty="0"/>
              <a:t>: </a:t>
            </a:r>
            <a:r>
              <a:rPr lang="zh-CN" altLang="en-US" dirty="0"/>
              <a:t>电子静介电常数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eps0:</a:t>
            </a:r>
            <a:r>
              <a:rPr lang="zh-CN" altLang="en-US" dirty="0"/>
              <a:t> 总的静介电常数（电子</a:t>
            </a:r>
            <a:r>
              <a:rPr lang="en-US" altLang="zh-CN" dirty="0"/>
              <a:t>+</a:t>
            </a:r>
            <a:r>
              <a:rPr lang="zh-CN" altLang="en-US" dirty="0"/>
              <a:t>离子）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m:</a:t>
            </a:r>
            <a:r>
              <a:rPr lang="zh-CN" altLang="en-US" dirty="0"/>
              <a:t> 载流子有效质量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运行脚本，最终输出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（迁移率）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725A81-F638-4899-A030-6715C4A4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03" y="3409556"/>
            <a:ext cx="3706700" cy="30310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85BFE4-A6A3-44EB-A2C8-BA9484A80838}"/>
              </a:ext>
            </a:extLst>
          </p:cNvPr>
          <p:cNvSpPr txBox="1"/>
          <p:nvPr/>
        </p:nvSpPr>
        <p:spPr>
          <a:xfrm>
            <a:off x="6948556" y="6428143"/>
            <a:ext cx="221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F(</a:t>
            </a:r>
            <a:r>
              <a:rPr lang="en-US" altLang="zh-CN" sz="1600" dirty="0" err="1"/>
              <a:t>v,w</a:t>
            </a:r>
            <a:r>
              <a:rPr lang="en-US" altLang="zh-CN" sz="1600" dirty="0"/>
              <a:t>)</a:t>
            </a:r>
            <a:r>
              <a:rPr lang="zh-CN" altLang="en-US" sz="1600" dirty="0"/>
              <a:t>曲面，求</a:t>
            </a:r>
            <a:r>
              <a:rPr lang="en-US" altLang="zh-CN" sz="1600" dirty="0"/>
              <a:t>F</a:t>
            </a:r>
            <a:r>
              <a:rPr lang="zh-CN" altLang="en-US" sz="1600" dirty="0"/>
              <a:t>最小值</a:t>
            </a:r>
          </a:p>
        </p:txBody>
      </p:sp>
    </p:spTree>
    <p:extLst>
      <p:ext uri="{BB962C8B-B14F-4D97-AF65-F5344CB8AC3E}">
        <p14:creationId xmlns:p14="http://schemas.microsoft.com/office/powerpoint/2010/main" val="18135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DF055-229E-472F-82CD-AC1F823D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8D1326-A3B6-482D-A265-3A446568D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446"/>
            <a:ext cx="7405360" cy="20430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BE47F0-742A-4905-919B-3C51A76D97DF}"/>
              </a:ext>
            </a:extLst>
          </p:cNvPr>
          <p:cNvSpPr txBox="1"/>
          <p:nvPr/>
        </p:nvSpPr>
        <p:spPr>
          <a:xfrm>
            <a:off x="838200" y="4413251"/>
            <a:ext cx="4997208" cy="14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为了求</a:t>
            </a:r>
            <a:r>
              <a:rPr lang="en-US" altLang="zh-CN" dirty="0"/>
              <a:t>F</a:t>
            </a:r>
            <a:r>
              <a:rPr lang="zh-CN" altLang="en-US" dirty="0"/>
              <a:t>的最小值，脚本中遍历了</a:t>
            </a:r>
            <a:r>
              <a:rPr lang="en-US" altLang="zh-CN" dirty="0"/>
              <a:t>v,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zh-CN" altLang="en-US" dirty="0"/>
              <a:t>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50</a:t>
            </a:r>
            <a:r>
              <a:rPr lang="zh-CN" altLang="en-US" dirty="0"/>
              <a:t>范围内所有的</a:t>
            </a:r>
            <a:r>
              <a:rPr lang="en-US" altLang="zh-CN" dirty="0"/>
              <a:t>F</a:t>
            </a:r>
            <a:r>
              <a:rPr lang="zh-CN" altLang="en-US" dirty="0"/>
              <a:t>，从中求最小值以及对应的</a:t>
            </a:r>
            <a:r>
              <a:rPr lang="en-US" altLang="zh-CN" dirty="0"/>
              <a:t>v,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如果最终输出的</a:t>
            </a:r>
            <a:r>
              <a:rPr lang="en-US" altLang="zh-CN" dirty="0"/>
              <a:t>v, w</a:t>
            </a:r>
            <a:r>
              <a:rPr lang="zh-CN" altLang="en-US" dirty="0"/>
              <a:t>在边界附近</a:t>
            </a:r>
            <a:r>
              <a:rPr lang="en-US" altLang="zh-CN" dirty="0"/>
              <a:t>(1</a:t>
            </a:r>
            <a:r>
              <a:rPr lang="zh-CN" altLang="en-US" dirty="0"/>
              <a:t>或</a:t>
            </a:r>
            <a:r>
              <a:rPr lang="en-US" altLang="zh-CN" dirty="0"/>
              <a:t>50)</a:t>
            </a:r>
            <a:r>
              <a:rPr lang="zh-CN" altLang="en-US" dirty="0"/>
              <a:t>，需要加大范围从新计算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8FC77C-ED8C-41ED-849E-39CF6476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88" y="2743254"/>
            <a:ext cx="3706700" cy="30310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EF8C71-C9D7-411C-8197-62DD84EE010C}"/>
              </a:ext>
            </a:extLst>
          </p:cNvPr>
          <p:cNvSpPr txBox="1"/>
          <p:nvPr/>
        </p:nvSpPr>
        <p:spPr>
          <a:xfrm>
            <a:off x="8184043" y="5862751"/>
            <a:ext cx="221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F(</a:t>
            </a:r>
            <a:r>
              <a:rPr lang="en-US" altLang="zh-CN" sz="1600" dirty="0" err="1"/>
              <a:t>v,w</a:t>
            </a:r>
            <a:r>
              <a:rPr lang="en-US" altLang="zh-CN" sz="1600" dirty="0"/>
              <a:t>)</a:t>
            </a:r>
            <a:r>
              <a:rPr lang="zh-CN" altLang="en-US" sz="1600" dirty="0"/>
              <a:t>曲面，求</a:t>
            </a:r>
            <a:r>
              <a:rPr lang="en-US" altLang="zh-CN" sz="1600" dirty="0"/>
              <a:t>F</a:t>
            </a:r>
            <a:r>
              <a:rPr lang="zh-CN" altLang="en-US" sz="1600" dirty="0"/>
              <a:t>最小值</a:t>
            </a:r>
          </a:p>
        </p:txBody>
      </p:sp>
    </p:spTree>
    <p:extLst>
      <p:ext uri="{BB962C8B-B14F-4D97-AF65-F5344CB8AC3E}">
        <p14:creationId xmlns:p14="http://schemas.microsoft.com/office/powerpoint/2010/main" val="393864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39A89-D961-4CF3-83F6-39DDE37D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FDF5B-1961-4248-BD45-2DE73B71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66" y="1885151"/>
            <a:ext cx="11557667" cy="22471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C94319-DC10-4991-B4FF-12CBB15BAA43}"/>
              </a:ext>
            </a:extLst>
          </p:cNvPr>
          <p:cNvSpPr/>
          <p:nvPr/>
        </p:nvSpPr>
        <p:spPr>
          <a:xfrm>
            <a:off x="7895121" y="5389125"/>
            <a:ext cx="3088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Mater. </a:t>
            </a:r>
            <a:r>
              <a:rPr lang="en-US" altLang="zh-CN" i="1" dirty="0" err="1"/>
              <a:t>Horiz</a:t>
            </a:r>
            <a:r>
              <a:rPr lang="en-US" altLang="zh-CN" i="1" dirty="0"/>
              <a:t>., </a:t>
            </a:r>
            <a:r>
              <a:rPr lang="en-US" altLang="zh-CN" dirty="0"/>
              <a:t>2016, 3, 613-620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A9B460-AD99-4083-A268-939C83E7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7" y="4704100"/>
            <a:ext cx="5656469" cy="13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626D-B2B9-4B58-A792-C6583A0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SLME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632780A-6595-4D82-96DB-33D0F106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07" y="1558065"/>
            <a:ext cx="6936779" cy="46821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1726FF7-94C3-4D7F-81A6-E7CE43CC2193}"/>
              </a:ext>
            </a:extLst>
          </p:cNvPr>
          <p:cNvSpPr/>
          <p:nvPr/>
        </p:nvSpPr>
        <p:spPr>
          <a:xfrm>
            <a:off x="390762" y="6365899"/>
            <a:ext cx="2434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PRL,</a:t>
            </a:r>
            <a:r>
              <a:rPr lang="en-US" altLang="zh-CN" dirty="0"/>
              <a:t> 2012, 108, 068701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84712-50CF-4435-A063-82742791245F}"/>
              </a:ext>
            </a:extLst>
          </p:cNvPr>
          <p:cNvSpPr txBox="1"/>
          <p:nvPr/>
        </p:nvSpPr>
        <p:spPr>
          <a:xfrm>
            <a:off x="7926241" y="2480823"/>
            <a:ext cx="3340890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 err="1"/>
              <a:t>Jsc</a:t>
            </a:r>
            <a:r>
              <a:rPr lang="en-US" altLang="zh-CN" dirty="0"/>
              <a:t>:</a:t>
            </a:r>
            <a:r>
              <a:rPr lang="zh-CN" altLang="en-US" dirty="0"/>
              <a:t> 短路电流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J0: </a:t>
            </a:r>
            <a:r>
              <a:rPr lang="zh-CN" altLang="en-US" dirty="0"/>
              <a:t>反向饱和电流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J</a:t>
            </a:r>
            <a:r>
              <a:rPr lang="en-US" altLang="zh-CN" baseline="30000" dirty="0"/>
              <a:t>r</a:t>
            </a:r>
            <a:r>
              <a:rPr lang="en-US" altLang="zh-CN" baseline="-25000" dirty="0"/>
              <a:t>0  </a:t>
            </a:r>
            <a:r>
              <a:rPr lang="en-US" altLang="zh-CN" dirty="0"/>
              <a:t>: </a:t>
            </a:r>
            <a:r>
              <a:rPr lang="zh-CN" altLang="en-US" dirty="0"/>
              <a:t>暗电流</a:t>
            </a:r>
            <a:endParaRPr lang="en-US" altLang="zh-CN" baseline="-25000" dirty="0"/>
          </a:p>
          <a:p>
            <a:pPr>
              <a:lnSpc>
                <a:spcPct val="125000"/>
              </a:lnSpc>
            </a:pPr>
            <a:r>
              <a:rPr lang="en-US" altLang="zh-CN" dirty="0"/>
              <a:t>a(E): </a:t>
            </a:r>
            <a:r>
              <a:rPr lang="zh-CN" altLang="en-US" dirty="0"/>
              <a:t>光吸收系数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err="1"/>
              <a:t>fr</a:t>
            </a:r>
            <a:r>
              <a:rPr lang="en-US" altLang="zh-CN" dirty="0"/>
              <a:t>: </a:t>
            </a:r>
            <a:r>
              <a:rPr lang="zh-CN" altLang="en-US" dirty="0"/>
              <a:t>辐射复合电流分数，在直接带隙半导体内</a:t>
            </a:r>
            <a:r>
              <a:rPr lang="en-US" altLang="zh-CN" dirty="0" err="1"/>
              <a:t>fr</a:t>
            </a:r>
            <a:r>
              <a:rPr lang="en-US" altLang="zh-CN" dirty="0"/>
              <a:t>=1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输入参数仅仅需要</a:t>
            </a:r>
            <a:r>
              <a:rPr lang="en-US" altLang="zh-CN" dirty="0"/>
              <a:t>a(E)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76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6A354-7739-4AE5-B49F-A77AEEC4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3CC219-75C0-4F23-88EA-5102A8EC5AD7}"/>
              </a:ext>
            </a:extLst>
          </p:cNvPr>
          <p:cNvSpPr/>
          <p:nvPr/>
        </p:nvSpPr>
        <p:spPr>
          <a:xfrm>
            <a:off x="1243047" y="1690688"/>
            <a:ext cx="4627261" cy="4566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脚本：</a:t>
            </a:r>
            <a:r>
              <a:rPr lang="en-US" altLang="zh-CN" dirty="0"/>
              <a:t>SLME.py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功能：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、画出指定厚度的</a:t>
            </a:r>
            <a:r>
              <a:rPr lang="en-US" altLang="zh-CN" dirty="0"/>
              <a:t>JV</a:t>
            </a:r>
            <a:r>
              <a:rPr lang="zh-CN" altLang="en-US" dirty="0"/>
              <a:t>曲线，输出</a:t>
            </a:r>
            <a:r>
              <a:rPr lang="en-US" altLang="zh-CN" dirty="0"/>
              <a:t>JV</a:t>
            </a:r>
            <a:r>
              <a:rPr lang="zh-CN" altLang="en-US" dirty="0"/>
              <a:t>曲线数据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、画出</a:t>
            </a:r>
            <a:r>
              <a:rPr lang="en-US" altLang="zh-CN" dirty="0"/>
              <a:t>SLME</a:t>
            </a:r>
            <a:r>
              <a:rPr lang="zh-CN" altLang="en-US" dirty="0"/>
              <a:t>随厚度变化曲线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第一步：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在目录下准备文件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太阳能光谱：</a:t>
            </a:r>
            <a:r>
              <a:rPr lang="en-US" altLang="zh-CN" dirty="0"/>
              <a:t>AM15G.dat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（脚本自带，无需更改）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光吸收谱：</a:t>
            </a:r>
            <a:r>
              <a:rPr lang="en-US" altLang="zh-CN" dirty="0"/>
              <a:t>absorption.dat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光吸收谱要求纯数据，能量单位为 </a:t>
            </a:r>
            <a:r>
              <a:rPr lang="en-US" altLang="zh-CN" dirty="0"/>
              <a:t>eV</a:t>
            </a:r>
            <a:r>
              <a:rPr lang="zh-CN" altLang="en-US" dirty="0"/>
              <a:t>，且按能量大小升序排列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39AE9-E80E-4AC6-B645-70A016B4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756" y="1205122"/>
            <a:ext cx="3524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969CF-B02E-492E-8D1E-CF6BBB02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SLME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F129C9-F8B0-41E3-B220-49E5D447E215}"/>
              </a:ext>
            </a:extLst>
          </p:cNvPr>
          <p:cNvSpPr/>
          <p:nvPr/>
        </p:nvSpPr>
        <p:spPr>
          <a:xfrm>
            <a:off x="546837" y="1364188"/>
            <a:ext cx="5306261" cy="5493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第二步：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打开脚本，更改参数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 err="1"/>
              <a:t>Eg</a:t>
            </a:r>
            <a:r>
              <a:rPr lang="en-US" altLang="zh-CN" dirty="0"/>
              <a:t>:</a:t>
            </a:r>
            <a:r>
              <a:rPr lang="zh-CN" altLang="en-US" dirty="0"/>
              <a:t> 带隙，方便定</a:t>
            </a:r>
            <a:r>
              <a:rPr lang="en-US" altLang="zh-CN" dirty="0"/>
              <a:t>JV</a:t>
            </a:r>
            <a:r>
              <a:rPr lang="zh-CN" altLang="en-US" dirty="0"/>
              <a:t>曲线的横坐标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L:</a:t>
            </a:r>
            <a:r>
              <a:rPr lang="zh-CN" altLang="en-US" dirty="0"/>
              <a:t> 设定</a:t>
            </a:r>
            <a:r>
              <a:rPr lang="en-US" altLang="zh-CN" dirty="0"/>
              <a:t>JV</a:t>
            </a:r>
            <a:r>
              <a:rPr lang="zh-CN" altLang="en-US" dirty="0"/>
              <a:t>曲线对应的材料厚度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f (</a:t>
            </a:r>
            <a:r>
              <a:rPr lang="en-US" altLang="zh-CN" dirty="0" err="1"/>
              <a:t>fr</a:t>
            </a:r>
            <a:r>
              <a:rPr lang="en-US" altLang="zh-CN" dirty="0"/>
              <a:t>):  </a:t>
            </a:r>
            <a:r>
              <a:rPr lang="zh-CN" altLang="en-US" dirty="0"/>
              <a:t>辐射复合电流分数，在直接带隙半导体内</a:t>
            </a:r>
            <a:r>
              <a:rPr lang="en-US" altLang="zh-CN" dirty="0" err="1"/>
              <a:t>fr</a:t>
            </a:r>
            <a:r>
              <a:rPr lang="en-US" altLang="zh-CN" dirty="0"/>
              <a:t>=1</a:t>
            </a:r>
          </a:p>
          <a:p>
            <a:pPr>
              <a:lnSpc>
                <a:spcPct val="125000"/>
              </a:lnSpc>
            </a:pPr>
            <a:r>
              <a:rPr lang="en-US" altLang="zh-CN" dirty="0" err="1"/>
              <a:t>L_max</a:t>
            </a:r>
            <a:r>
              <a:rPr lang="en-US" altLang="zh-CN" dirty="0"/>
              <a:t>: SLME</a:t>
            </a:r>
            <a:r>
              <a:rPr lang="zh-CN" altLang="en-US" dirty="0"/>
              <a:t>随厚度变化曲线中的最大厚度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T:</a:t>
            </a:r>
            <a:r>
              <a:rPr lang="zh-CN" altLang="en-US" dirty="0"/>
              <a:t> 温度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第三步：运行脚本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目录中出现：</a:t>
            </a:r>
            <a:endParaRPr lang="en-US" altLang="zh-CN" dirty="0"/>
          </a:p>
          <a:p>
            <a:r>
              <a:rPr lang="en-US" altLang="zh-CN" dirty="0"/>
              <a:t>JV-curve.png</a:t>
            </a:r>
            <a:r>
              <a:rPr lang="zh-CN" altLang="en-US" dirty="0"/>
              <a:t>，</a:t>
            </a:r>
            <a:r>
              <a:rPr lang="en-US" altLang="zh-CN" dirty="0"/>
              <a:t>JV-curve.dat</a:t>
            </a:r>
          </a:p>
          <a:p>
            <a:r>
              <a:rPr lang="en-US" altLang="zh-CN" dirty="0"/>
              <a:t>SLME-curve.png</a:t>
            </a:r>
            <a:r>
              <a:rPr lang="zh-CN" altLang="en-US" dirty="0"/>
              <a:t>，</a:t>
            </a:r>
            <a:r>
              <a:rPr lang="en-US" altLang="zh-CN" dirty="0"/>
              <a:t>SLME-curve.dat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FD630-0E44-4605-8C3A-3D1EA082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56" y="2215588"/>
            <a:ext cx="4717997" cy="1062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359BC6-697B-42E9-8E2A-274E4FAC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93" y="1069786"/>
            <a:ext cx="3424791" cy="2645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85C14E-28E5-41D7-AA89-70BFDE7CB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559" y="1035743"/>
            <a:ext cx="3365556" cy="2645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DCBA0C-966D-46EE-9708-C08DCEE43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119" y="4302521"/>
            <a:ext cx="5788479" cy="2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7ECE61-23C0-468C-B9D0-58D584A27E5F}"/>
              </a:ext>
            </a:extLst>
          </p:cNvPr>
          <p:cNvSpPr txBox="1"/>
          <p:nvPr/>
        </p:nvSpPr>
        <p:spPr>
          <a:xfrm>
            <a:off x="2411199" y="3056144"/>
            <a:ext cx="7802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谢谢老师和同学们倾听！</a:t>
            </a:r>
          </a:p>
        </p:txBody>
      </p:sp>
    </p:spTree>
    <p:extLst>
      <p:ext uri="{BB962C8B-B14F-4D97-AF65-F5344CB8AC3E}">
        <p14:creationId xmlns:p14="http://schemas.microsoft.com/office/powerpoint/2010/main" val="29458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95765-03E8-4F32-8B8F-C5F3B145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脚本分享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F8DBC-C2F4-4C2C-8A4C-8C391BD1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、计算声子散射下的电子迁移率</a:t>
            </a:r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参考文献</a:t>
            </a:r>
            <a:r>
              <a:rPr lang="en-US" altLang="zh-CN" sz="2000" dirty="0"/>
              <a:t>: </a:t>
            </a:r>
            <a:r>
              <a:rPr lang="en-US" altLang="zh-CN" sz="2000" i="1" dirty="0"/>
              <a:t>Mater. </a:t>
            </a:r>
            <a:r>
              <a:rPr lang="en-US" altLang="zh-CN" sz="2000" i="1" dirty="0" err="1"/>
              <a:t>Horiz</a:t>
            </a:r>
            <a:r>
              <a:rPr lang="en-US" altLang="zh-CN" sz="2000" i="1" dirty="0"/>
              <a:t>., </a:t>
            </a:r>
            <a:r>
              <a:rPr lang="en-US" altLang="zh-CN" sz="2000" dirty="0"/>
              <a:t>2016, 3, 613-620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SLME</a:t>
            </a:r>
            <a:r>
              <a:rPr lang="zh-CN" altLang="en-US" dirty="0"/>
              <a:t>计算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参考文献</a:t>
            </a:r>
            <a:r>
              <a:rPr lang="en-US" altLang="zh-CN" sz="2000" dirty="0"/>
              <a:t>: </a:t>
            </a:r>
            <a:r>
              <a:rPr lang="en-US" altLang="zh-CN" sz="2000" i="1" dirty="0"/>
              <a:t>PRL,</a:t>
            </a:r>
            <a:r>
              <a:rPr lang="en-US" altLang="zh-CN" sz="2000" dirty="0"/>
              <a:t> 2012, 108, 068701 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687F9-1EAF-49F7-A7EF-1262DADD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209" y="2371251"/>
            <a:ext cx="3143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F2078-BAB4-4C9E-8F6A-9633BF9B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A99DB6-6EBA-4136-BD74-C33DCFD3E094}"/>
              </a:ext>
            </a:extLst>
          </p:cNvPr>
          <p:cNvSpPr txBox="1"/>
          <p:nvPr/>
        </p:nvSpPr>
        <p:spPr>
          <a:xfrm>
            <a:off x="1863505" y="5139802"/>
            <a:ext cx="2638864" cy="1216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m*</a:t>
            </a:r>
            <a:r>
              <a:rPr lang="zh-CN" altLang="en-US" sz="2000" dirty="0"/>
              <a:t>：载流子有效质量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LO</a:t>
            </a:r>
            <a:r>
              <a:rPr lang="zh-CN" altLang="en-US" sz="2000" dirty="0"/>
              <a:t>：纵向声子频率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α</a:t>
            </a:r>
            <a:r>
              <a:rPr lang="zh-CN" altLang="en-US" sz="2000" dirty="0"/>
              <a:t>：电子声子耦合系数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5A2EC4-4D2D-4037-8791-CA22BEF4C7E8}"/>
              </a:ext>
            </a:extLst>
          </p:cNvPr>
          <p:cNvSpPr txBox="1"/>
          <p:nvPr/>
        </p:nvSpPr>
        <p:spPr>
          <a:xfrm>
            <a:off x="7437575" y="5131858"/>
            <a:ext cx="2890920" cy="1216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w, v</a:t>
            </a:r>
            <a:r>
              <a:rPr lang="zh-CN" altLang="en-US" sz="2000" dirty="0"/>
              <a:t>：温度相关变分参数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β</a:t>
            </a:r>
            <a:r>
              <a:rPr lang="zh-CN" altLang="en-US" sz="2000" dirty="0"/>
              <a:t>：温度相关参数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K</a:t>
            </a:r>
            <a:r>
              <a:rPr lang="zh-CN" altLang="en-US" sz="2000" dirty="0"/>
              <a:t>：由</a:t>
            </a:r>
            <a:r>
              <a:rPr lang="en-US" altLang="zh-CN" sz="2000" dirty="0"/>
              <a:t>w, v,</a:t>
            </a:r>
            <a:r>
              <a:rPr lang="zh-CN" altLang="en-US" sz="2000" dirty="0"/>
              <a:t> </a:t>
            </a:r>
            <a:r>
              <a:rPr lang="en-US" altLang="zh-CN" sz="2000" dirty="0"/>
              <a:t>β</a:t>
            </a:r>
            <a:r>
              <a:rPr lang="zh-CN" altLang="en-US" sz="2000" dirty="0"/>
              <a:t>决定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6F723C-D4BC-49F1-BA5D-485E00E64AB5}"/>
              </a:ext>
            </a:extLst>
          </p:cNvPr>
          <p:cNvSpPr txBox="1"/>
          <p:nvPr/>
        </p:nvSpPr>
        <p:spPr>
          <a:xfrm>
            <a:off x="838200" y="171819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仅考虑光学支声子与电子的散射，只适用于高温（室温）情况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44A476-76AA-4AAB-8768-074114DD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29" y="2423637"/>
            <a:ext cx="7558314" cy="26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5104-0CF6-467E-9FA3-4C8D000E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5432FE-0C4B-43C4-8A85-4D2D9CED5EE6}"/>
              </a:ext>
            </a:extLst>
          </p:cNvPr>
          <p:cNvSpPr/>
          <p:nvPr/>
        </p:nvSpPr>
        <p:spPr>
          <a:xfrm>
            <a:off x="677657" y="1578784"/>
            <a:ext cx="2344937" cy="447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LO</a:t>
            </a:r>
            <a:r>
              <a:rPr lang="zh-CN" altLang="en-US" sz="2000" dirty="0"/>
              <a:t>：纵向声子频率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45EE86-E84A-4E47-B0B8-12D069B0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76" y="2254589"/>
            <a:ext cx="6600877" cy="4160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15B612-1C53-45D6-B016-B9387334C927}"/>
                  </a:ext>
                </a:extLst>
              </p:cNvPr>
              <p:cNvSpPr txBox="1"/>
              <p:nvPr/>
            </p:nvSpPr>
            <p:spPr>
              <a:xfrm>
                <a:off x="7747017" y="2462755"/>
                <a:ext cx="2645211" cy="1140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/>
                  <a:t>电子部分静介电常数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en-US" dirty="0"/>
                  <a:t>纵向光学声子频率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en-US" dirty="0"/>
                  <a:t>横向光学声子频率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15B612-1C53-45D6-B016-B9387334C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17" y="2462755"/>
                <a:ext cx="2645211" cy="1140440"/>
              </a:xfrm>
              <a:prstGeom prst="rect">
                <a:avLst/>
              </a:prstGeom>
              <a:blipFill>
                <a:blip r:embed="rId3"/>
                <a:stretch>
                  <a:fillRect r="-1843" b="-6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A850A88-1208-4022-8413-866973594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594" y="348668"/>
            <a:ext cx="5501488" cy="19059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A56320-7286-4F46-8FB6-A0D49D53B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328" y="3957747"/>
            <a:ext cx="2420275" cy="2302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6718E7-3F3F-4F94-BE68-160B1E7E1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043" y="4105521"/>
            <a:ext cx="2625549" cy="2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2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9FB0-30FF-4CEC-91A7-CE9D05F8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7AE71A-9AD7-4132-8C4C-61A7D960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94" y="348668"/>
            <a:ext cx="5501488" cy="19059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24C68-3728-4677-AB9C-C3F1FD42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33" y="2777602"/>
            <a:ext cx="2982517" cy="13255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AE1-8060-4388-9D85-B4D987BC2B01}"/>
              </a:ext>
            </a:extLst>
          </p:cNvPr>
          <p:cNvSpPr/>
          <p:nvPr/>
        </p:nvSpPr>
        <p:spPr>
          <a:xfrm>
            <a:off x="1045656" y="1560987"/>
            <a:ext cx="2638864" cy="1216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m*</a:t>
            </a:r>
            <a:r>
              <a:rPr lang="zh-CN" altLang="en-US" sz="2000" dirty="0"/>
              <a:t>：载流子有效质量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α</a:t>
            </a:r>
            <a:r>
              <a:rPr lang="zh-CN" altLang="en-US" sz="2000" dirty="0"/>
              <a:t>：电子声子耦合系数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en-US" altLang="zh-CN" sz="2000" dirty="0"/>
              <a:t>β</a:t>
            </a:r>
            <a:r>
              <a:rPr lang="zh-CN" altLang="en-US" sz="2000" dirty="0"/>
              <a:t>：温度相关参数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C8AE6A-336A-4705-94B1-0FBC107514F6}"/>
              </a:ext>
            </a:extLst>
          </p:cNvPr>
          <p:cNvSpPr txBox="1"/>
          <p:nvPr/>
        </p:nvSpPr>
        <p:spPr>
          <a:xfrm>
            <a:off x="6446465" y="2898802"/>
            <a:ext cx="3272973" cy="248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m</a:t>
            </a: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有的文章采用的是电子和空穴有效质量，也有部分文章采用的是约化激子有效质量：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l-GR" altLang="zh-CN" dirty="0"/>
              <a:t>ε</a:t>
            </a:r>
            <a:r>
              <a:rPr lang="zh-CN" altLang="en-US" dirty="0"/>
              <a:t>*由电子静介电常数和总静介电常数给出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550E4B-9302-42F1-82DF-6432E3DB7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807" y="4143374"/>
            <a:ext cx="200025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3280CF-A803-411E-BCA6-E9D13F68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468" y="4244521"/>
            <a:ext cx="2545669" cy="4073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61EA26-37BA-41B5-8B59-7B6C32D66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33" y="5060330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AD9C-CE96-47AD-BD92-CCF99F78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28895C-EB86-4FE0-AF71-0CD813AD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94" y="348668"/>
            <a:ext cx="5501488" cy="19059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E45369-FB82-4E48-9996-8EFA1F648F1D}"/>
              </a:ext>
            </a:extLst>
          </p:cNvPr>
          <p:cNvSpPr txBox="1"/>
          <p:nvPr/>
        </p:nvSpPr>
        <p:spPr>
          <a:xfrm>
            <a:off x="904152" y="1431166"/>
            <a:ext cx="2890920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w, v</a:t>
            </a:r>
            <a:r>
              <a:rPr lang="zh-CN" altLang="en-US" sz="2000" dirty="0"/>
              <a:t>：温度相关变分参数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C082D4-D118-4F1C-9F18-5DCE7040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6" y="1963910"/>
            <a:ext cx="6036440" cy="39796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EF8862-E32B-4184-8FB3-6B4121E1F116}"/>
              </a:ext>
            </a:extLst>
          </p:cNvPr>
          <p:cNvSpPr txBox="1"/>
          <p:nvPr/>
        </p:nvSpPr>
        <p:spPr>
          <a:xfrm>
            <a:off x="6642706" y="4693730"/>
            <a:ext cx="4083389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定义极化子的自由能</a:t>
            </a:r>
            <a:r>
              <a:rPr lang="en-US" altLang="zh-CN" dirty="0"/>
              <a:t>F</a:t>
            </a:r>
            <a:r>
              <a:rPr lang="zh-CN" altLang="en-US" dirty="0"/>
              <a:t>，是</a:t>
            </a:r>
            <a:r>
              <a:rPr lang="en-US" altLang="zh-CN" dirty="0"/>
              <a:t>v, w</a:t>
            </a:r>
            <a:r>
              <a:rPr lang="zh-CN" altLang="en-US" dirty="0"/>
              <a:t>的函数，通过求</a:t>
            </a:r>
            <a:r>
              <a:rPr lang="en-US" altLang="zh-CN" dirty="0"/>
              <a:t>F</a:t>
            </a:r>
            <a:r>
              <a:rPr lang="zh-CN" altLang="en-US" dirty="0"/>
              <a:t>最小值来得到变分参数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B7A3FF-9F33-4A86-B08A-18060FF7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985" y="2933569"/>
            <a:ext cx="4558159" cy="10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44801-D209-45BE-8D05-D25CDA7D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FF51F2-C811-4666-9422-D8446D3FEB52}"/>
              </a:ext>
            </a:extLst>
          </p:cNvPr>
          <p:cNvSpPr/>
          <p:nvPr/>
        </p:nvSpPr>
        <p:spPr>
          <a:xfrm>
            <a:off x="908001" y="1626553"/>
            <a:ext cx="1857368" cy="411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K</a:t>
            </a:r>
            <a:r>
              <a:rPr lang="zh-CN" altLang="en-US" dirty="0"/>
              <a:t>：由</a:t>
            </a:r>
            <a:r>
              <a:rPr lang="en-US" altLang="zh-CN" dirty="0"/>
              <a:t>w, v,</a:t>
            </a:r>
            <a:r>
              <a:rPr lang="zh-CN" altLang="en-US" dirty="0"/>
              <a:t> </a:t>
            </a:r>
            <a:r>
              <a:rPr lang="en-US" altLang="zh-CN" dirty="0"/>
              <a:t>β</a:t>
            </a:r>
            <a:r>
              <a:rPr lang="zh-CN" altLang="en-US" dirty="0"/>
              <a:t>决定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810933-6102-4A41-AC9D-441969C84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94" y="348668"/>
            <a:ext cx="5501488" cy="1905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6D0783-B955-4935-AC98-90E2DC2D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02" y="2226180"/>
            <a:ext cx="4292213" cy="44788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034051-3A1B-4304-80EF-8612E812FD6E}"/>
              </a:ext>
            </a:extLst>
          </p:cNvPr>
          <p:cNvSpPr txBox="1"/>
          <p:nvPr/>
        </p:nvSpPr>
        <p:spPr>
          <a:xfrm>
            <a:off x="6482161" y="4397586"/>
            <a:ext cx="4083389" cy="4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得到参数</a:t>
            </a:r>
            <a:r>
              <a:rPr lang="en-US" altLang="zh-CN" dirty="0"/>
              <a:t>v, w</a:t>
            </a:r>
            <a:r>
              <a:rPr lang="zh-CN" altLang="en-US" dirty="0"/>
              <a:t>后，通过积分可以求得</a:t>
            </a:r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91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2EEA2-A657-4F49-90A6-C400E640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F739DF-8053-4120-BDB4-2A77E79C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1430"/>
            <a:ext cx="12192000" cy="28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8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32FE4-553B-4F81-960B-970DF3EE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迁移率计算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6E110C-4124-4700-B350-FE77C8A699A5}"/>
              </a:ext>
            </a:extLst>
          </p:cNvPr>
          <p:cNvSpPr/>
          <p:nvPr/>
        </p:nvSpPr>
        <p:spPr>
          <a:xfrm>
            <a:off x="948574" y="2231957"/>
            <a:ext cx="4680127" cy="3182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介电函数计算：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电子部分：以往计算光吸收能直接给出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离子部分：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第一步：自洽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第二步：</a:t>
            </a:r>
            <a:r>
              <a:rPr lang="en-US" altLang="zh-CN" dirty="0"/>
              <a:t>DFPT</a:t>
            </a:r>
            <a:r>
              <a:rPr lang="zh-CN" altLang="en-US" dirty="0"/>
              <a:t>计算  </a:t>
            </a:r>
            <a:r>
              <a:rPr lang="en-US" altLang="zh-CN" dirty="0"/>
              <a:t>(</a:t>
            </a:r>
            <a:r>
              <a:rPr lang="zh-CN" altLang="en-US"/>
              <a:t>密度泛函微扰理论</a:t>
            </a:r>
            <a:r>
              <a:rPr lang="zh-CN" altLang="en-US" dirty="0"/>
              <a:t>计算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2334EF-D757-45C0-B1EF-26CB19CC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15" y="5078897"/>
            <a:ext cx="2885419" cy="8772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1D0B8E-DCB6-48FD-BD36-F2630816D7E2}"/>
              </a:ext>
            </a:extLst>
          </p:cNvPr>
          <p:cNvSpPr/>
          <p:nvPr/>
        </p:nvSpPr>
        <p:spPr>
          <a:xfrm>
            <a:off x="6235796" y="619241"/>
            <a:ext cx="4038989" cy="2142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/>
              <a:t>第三步：将</a:t>
            </a:r>
            <a:r>
              <a:rPr lang="en-US" altLang="zh-CN" dirty="0"/>
              <a:t>vasprun.xml</a:t>
            </a:r>
            <a:r>
              <a:rPr lang="zh-CN" altLang="en-US" dirty="0"/>
              <a:t>和脚本</a:t>
            </a:r>
            <a:r>
              <a:rPr lang="en-US" altLang="zh-CN" dirty="0"/>
              <a:t>extract_die_vasp.sh</a:t>
            </a:r>
            <a:r>
              <a:rPr lang="zh-CN" altLang="en-US" dirty="0"/>
              <a:t>放在同一路径下，运行</a:t>
            </a:r>
            <a:r>
              <a:rPr lang="en-US" altLang="zh-CN" dirty="0"/>
              <a:t>extract_die_vasp.sh</a:t>
            </a:r>
            <a:r>
              <a:rPr lang="zh-CN" altLang="en-US" dirty="0"/>
              <a:t>，得到</a:t>
            </a:r>
            <a:r>
              <a:rPr lang="en-US" altLang="zh-CN" dirty="0"/>
              <a:t>diel.dat</a:t>
            </a:r>
          </a:p>
          <a:p>
            <a:pPr algn="just">
              <a:lnSpc>
                <a:spcPct val="125000"/>
              </a:lnSpc>
            </a:pPr>
            <a:r>
              <a:rPr lang="zh-CN" altLang="en-US" dirty="0"/>
              <a:t>（电子部分也需要将算好的</a:t>
            </a:r>
            <a:r>
              <a:rPr lang="en-US" altLang="zh-CN" dirty="0"/>
              <a:t>vasprun.xml</a:t>
            </a:r>
            <a:r>
              <a:rPr lang="zh-CN" altLang="en-US" dirty="0"/>
              <a:t>用脚本</a:t>
            </a:r>
            <a:r>
              <a:rPr lang="en-US" altLang="zh-CN" dirty="0"/>
              <a:t>extract_die_vasp.sh</a:t>
            </a:r>
            <a:r>
              <a:rPr lang="zh-CN" altLang="en-US" dirty="0"/>
              <a:t>处理）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91BCF1-E36F-4E2E-9D67-CAC8EB7A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60" y="2762135"/>
            <a:ext cx="4318616" cy="35437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E61861-354B-444A-87EC-54408235A906}"/>
              </a:ext>
            </a:extLst>
          </p:cNvPr>
          <p:cNvSpPr txBox="1"/>
          <p:nvPr/>
        </p:nvSpPr>
        <p:spPr>
          <a:xfrm>
            <a:off x="7585196" y="630584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离子部分介电函数</a:t>
            </a:r>
          </a:p>
        </p:txBody>
      </p:sp>
    </p:spTree>
    <p:extLst>
      <p:ext uri="{BB962C8B-B14F-4D97-AF65-F5344CB8AC3E}">
        <p14:creationId xmlns:p14="http://schemas.microsoft.com/office/powerpoint/2010/main" val="155244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856</Words>
  <Application>Microsoft Office PowerPoint</Application>
  <PresentationFormat>宽屏</PresentationFormat>
  <Paragraphs>127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主题</vt:lpstr>
      <vt:lpstr>20210306</vt:lpstr>
      <vt:lpstr>Python脚本分享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迁移率计算</vt:lpstr>
      <vt:lpstr>SLME</vt:lpstr>
      <vt:lpstr>SLME</vt:lpstr>
      <vt:lpstr>SLME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20210306</dc:title>
  <dc:creator>liush</dc:creator>
  <cp:lastModifiedBy>王 凯齐</cp:lastModifiedBy>
  <cp:revision>25</cp:revision>
  <dcterms:created xsi:type="dcterms:W3CDTF">2021-03-05T13:56:19Z</dcterms:created>
  <dcterms:modified xsi:type="dcterms:W3CDTF">2021-03-09T01:38:22Z</dcterms:modified>
</cp:coreProperties>
</file>