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5d824534e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5d824534e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75d824534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5d824534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75d824534e_0_1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5d824534e_0_1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75d9656b94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75d9656b94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75d9656b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75d9656b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75d824534e_0_1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5d824534e_0_1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75d824534e_0_1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75d824534e_0_1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75d9656b9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75d9656b9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75d824534e_0_1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75d824534e_0_1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75d824534e_0_1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75d824534e_0_1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5d824534e_0_1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5d824534e_0_1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5d824534e_0_1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5d824534e_0_1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5d824534e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5d824534e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5d824534e_0_1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5d824534e_0_1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5d9656b9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5d9656b9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5d9656b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5d9656b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5d9656b94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5d9656b94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5d824534e_0_1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5d824534e_0_1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 Project Report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Team member: Kai Qian, Jiapeng Li, Jiachen Zhang</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Design</a:t>
            </a:r>
            <a:endParaRPr/>
          </a:p>
        </p:txBody>
      </p:sp>
      <p:sp>
        <p:nvSpPr>
          <p:cNvPr id="332" name="Google Shape;332;p22"/>
          <p:cNvSpPr/>
          <p:nvPr/>
        </p:nvSpPr>
        <p:spPr>
          <a:xfrm>
            <a:off x="1997222" y="1511525"/>
            <a:ext cx="1388400" cy="301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Initial Population</a:t>
            </a:r>
            <a:endParaRPr sz="1200"/>
          </a:p>
        </p:txBody>
      </p:sp>
      <p:sp>
        <p:nvSpPr>
          <p:cNvPr id="333" name="Google Shape;333;p22"/>
          <p:cNvSpPr/>
          <p:nvPr/>
        </p:nvSpPr>
        <p:spPr>
          <a:xfrm>
            <a:off x="1775375" y="3292525"/>
            <a:ext cx="1797900" cy="346500"/>
          </a:xfrm>
          <a:prstGeom prst="parallelogram">
            <a:avLst>
              <a:gd fmla="val 250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Generation </a:t>
            </a:r>
            <a:r>
              <a:rPr lang="en" sz="1200"/>
              <a:t>&lt; Max Generation </a:t>
            </a:r>
            <a:endParaRPr sz="1200"/>
          </a:p>
        </p:txBody>
      </p:sp>
      <p:sp>
        <p:nvSpPr>
          <p:cNvPr id="334" name="Google Shape;334;p22"/>
          <p:cNvSpPr/>
          <p:nvPr/>
        </p:nvSpPr>
        <p:spPr>
          <a:xfrm>
            <a:off x="4724869" y="3315037"/>
            <a:ext cx="1103700" cy="301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Phenotype</a:t>
            </a:r>
            <a:endParaRPr sz="1200"/>
          </a:p>
        </p:txBody>
      </p:sp>
      <p:sp>
        <p:nvSpPr>
          <p:cNvPr id="335" name="Google Shape;335;p22"/>
          <p:cNvSpPr/>
          <p:nvPr/>
        </p:nvSpPr>
        <p:spPr>
          <a:xfrm>
            <a:off x="1997222" y="2112696"/>
            <a:ext cx="1388400" cy="301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Run life game</a:t>
            </a:r>
            <a:endParaRPr sz="1200"/>
          </a:p>
        </p:txBody>
      </p:sp>
      <p:sp>
        <p:nvSpPr>
          <p:cNvPr id="336" name="Google Shape;336;p22"/>
          <p:cNvSpPr/>
          <p:nvPr/>
        </p:nvSpPr>
        <p:spPr>
          <a:xfrm>
            <a:off x="1997375" y="2713866"/>
            <a:ext cx="1388400" cy="301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Select</a:t>
            </a:r>
            <a:endParaRPr sz="1200"/>
          </a:p>
        </p:txBody>
      </p:sp>
      <p:sp>
        <p:nvSpPr>
          <p:cNvPr id="337" name="Google Shape;337;p22"/>
          <p:cNvSpPr/>
          <p:nvPr/>
        </p:nvSpPr>
        <p:spPr>
          <a:xfrm>
            <a:off x="6948374" y="2713866"/>
            <a:ext cx="1103700" cy="301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Mutate</a:t>
            </a:r>
            <a:endParaRPr sz="1200"/>
          </a:p>
        </p:txBody>
      </p:sp>
      <p:sp>
        <p:nvSpPr>
          <p:cNvPr id="338" name="Google Shape;338;p22"/>
          <p:cNvSpPr/>
          <p:nvPr/>
        </p:nvSpPr>
        <p:spPr>
          <a:xfrm>
            <a:off x="1950125" y="3916175"/>
            <a:ext cx="1448400" cy="301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Get best individual</a:t>
            </a:r>
            <a:endParaRPr sz="1200"/>
          </a:p>
        </p:txBody>
      </p:sp>
      <p:sp>
        <p:nvSpPr>
          <p:cNvPr id="339" name="Google Shape;339;p22"/>
          <p:cNvSpPr/>
          <p:nvPr/>
        </p:nvSpPr>
        <p:spPr>
          <a:xfrm>
            <a:off x="4724869" y="1512044"/>
            <a:ext cx="1103700" cy="301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Get Seed</a:t>
            </a:r>
            <a:endParaRPr sz="1200"/>
          </a:p>
        </p:txBody>
      </p:sp>
      <p:sp>
        <p:nvSpPr>
          <p:cNvPr id="340" name="Google Shape;340;p22"/>
          <p:cNvSpPr/>
          <p:nvPr/>
        </p:nvSpPr>
        <p:spPr>
          <a:xfrm>
            <a:off x="4724869" y="2713866"/>
            <a:ext cx="1103700" cy="301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Genotype</a:t>
            </a:r>
            <a:endParaRPr sz="1200"/>
          </a:p>
        </p:txBody>
      </p:sp>
      <p:cxnSp>
        <p:nvCxnSpPr>
          <p:cNvPr id="341" name="Google Shape;341;p22"/>
          <p:cNvCxnSpPr>
            <a:stCxn id="332" idx="2"/>
            <a:endCxn id="335" idx="0"/>
          </p:cNvCxnSpPr>
          <p:nvPr/>
        </p:nvCxnSpPr>
        <p:spPr>
          <a:xfrm>
            <a:off x="2691422" y="1813025"/>
            <a:ext cx="0" cy="299700"/>
          </a:xfrm>
          <a:prstGeom prst="straightConnector1">
            <a:avLst/>
          </a:prstGeom>
          <a:noFill/>
          <a:ln cap="flat" cmpd="sng" w="9525">
            <a:solidFill>
              <a:schemeClr val="dk2"/>
            </a:solidFill>
            <a:prstDash val="solid"/>
            <a:round/>
            <a:headEnd len="med" w="med" type="none"/>
            <a:tailEnd len="med" w="med" type="triangle"/>
          </a:ln>
        </p:spPr>
      </p:cxnSp>
      <p:cxnSp>
        <p:nvCxnSpPr>
          <p:cNvPr id="342" name="Google Shape;342;p22"/>
          <p:cNvCxnSpPr>
            <a:stCxn id="335" idx="2"/>
            <a:endCxn id="336" idx="0"/>
          </p:cNvCxnSpPr>
          <p:nvPr/>
        </p:nvCxnSpPr>
        <p:spPr>
          <a:xfrm>
            <a:off x="2691422" y="2414196"/>
            <a:ext cx="300" cy="299700"/>
          </a:xfrm>
          <a:prstGeom prst="straightConnector1">
            <a:avLst/>
          </a:prstGeom>
          <a:noFill/>
          <a:ln cap="flat" cmpd="sng" w="9525">
            <a:solidFill>
              <a:schemeClr val="dk2"/>
            </a:solidFill>
            <a:prstDash val="solid"/>
            <a:round/>
            <a:headEnd len="med" w="med" type="none"/>
            <a:tailEnd len="med" w="med" type="triangle"/>
          </a:ln>
        </p:spPr>
      </p:cxnSp>
      <p:cxnSp>
        <p:nvCxnSpPr>
          <p:cNvPr id="343" name="Google Shape;343;p22"/>
          <p:cNvCxnSpPr>
            <a:stCxn id="333" idx="5"/>
          </p:cNvCxnSpPr>
          <p:nvPr/>
        </p:nvCxnSpPr>
        <p:spPr>
          <a:xfrm rot="10800000">
            <a:off x="1379188" y="3463375"/>
            <a:ext cx="439500" cy="24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22"/>
          <p:cNvCxnSpPr/>
          <p:nvPr/>
        </p:nvCxnSpPr>
        <p:spPr>
          <a:xfrm rot="10800000">
            <a:off x="1389889" y="1662271"/>
            <a:ext cx="0" cy="18000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22"/>
          <p:cNvCxnSpPr>
            <a:endCxn id="332" idx="1"/>
          </p:cNvCxnSpPr>
          <p:nvPr/>
        </p:nvCxnSpPr>
        <p:spPr>
          <a:xfrm flipH="1" rot="10800000">
            <a:off x="1387622" y="1662275"/>
            <a:ext cx="609600" cy="900"/>
          </a:xfrm>
          <a:prstGeom prst="straightConnector1">
            <a:avLst/>
          </a:prstGeom>
          <a:noFill/>
          <a:ln cap="flat" cmpd="sng" w="9525">
            <a:solidFill>
              <a:schemeClr val="dk2"/>
            </a:solidFill>
            <a:prstDash val="solid"/>
            <a:round/>
            <a:headEnd len="med" w="med" type="none"/>
            <a:tailEnd len="med" w="med" type="triangle"/>
          </a:ln>
        </p:spPr>
      </p:cxnSp>
      <p:cxnSp>
        <p:nvCxnSpPr>
          <p:cNvPr id="346" name="Google Shape;346;p22"/>
          <p:cNvCxnSpPr>
            <a:stCxn id="334" idx="1"/>
            <a:endCxn id="333" idx="2"/>
          </p:cNvCxnSpPr>
          <p:nvPr/>
        </p:nvCxnSpPr>
        <p:spPr>
          <a:xfrm rot="10800000">
            <a:off x="3529969" y="3465787"/>
            <a:ext cx="1194900" cy="0"/>
          </a:xfrm>
          <a:prstGeom prst="straightConnector1">
            <a:avLst/>
          </a:prstGeom>
          <a:noFill/>
          <a:ln cap="flat" cmpd="sng" w="9525">
            <a:solidFill>
              <a:schemeClr val="dk2"/>
            </a:solidFill>
            <a:prstDash val="solid"/>
            <a:round/>
            <a:headEnd len="med" w="med" type="none"/>
            <a:tailEnd len="med" w="med" type="triangle"/>
          </a:ln>
        </p:spPr>
      </p:cxnSp>
      <p:cxnSp>
        <p:nvCxnSpPr>
          <p:cNvPr id="347" name="Google Shape;347;p22"/>
          <p:cNvCxnSpPr>
            <a:endCxn id="334" idx="3"/>
          </p:cNvCxnSpPr>
          <p:nvPr/>
        </p:nvCxnSpPr>
        <p:spPr>
          <a:xfrm flipH="1">
            <a:off x="5828569" y="3463387"/>
            <a:ext cx="1670400" cy="2400"/>
          </a:xfrm>
          <a:prstGeom prst="straightConnector1">
            <a:avLst/>
          </a:prstGeom>
          <a:noFill/>
          <a:ln cap="flat" cmpd="sng" w="9525">
            <a:solidFill>
              <a:schemeClr val="dk2"/>
            </a:solidFill>
            <a:prstDash val="solid"/>
            <a:round/>
            <a:headEnd len="med" w="med" type="none"/>
            <a:tailEnd len="med" w="med" type="triangle"/>
          </a:ln>
        </p:spPr>
      </p:cxnSp>
      <p:cxnSp>
        <p:nvCxnSpPr>
          <p:cNvPr id="348" name="Google Shape;348;p22"/>
          <p:cNvCxnSpPr>
            <a:stCxn id="337" idx="2"/>
          </p:cNvCxnSpPr>
          <p:nvPr/>
        </p:nvCxnSpPr>
        <p:spPr>
          <a:xfrm>
            <a:off x="7500224" y="3015366"/>
            <a:ext cx="5700" cy="4554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22"/>
          <p:cNvCxnSpPr>
            <a:stCxn id="336" idx="3"/>
            <a:endCxn id="340" idx="1"/>
          </p:cNvCxnSpPr>
          <p:nvPr/>
        </p:nvCxnSpPr>
        <p:spPr>
          <a:xfrm>
            <a:off x="3385775" y="2864616"/>
            <a:ext cx="1339200" cy="0"/>
          </a:xfrm>
          <a:prstGeom prst="straightConnector1">
            <a:avLst/>
          </a:prstGeom>
          <a:noFill/>
          <a:ln cap="flat" cmpd="sng" w="9525">
            <a:solidFill>
              <a:schemeClr val="dk2"/>
            </a:solidFill>
            <a:prstDash val="solid"/>
            <a:round/>
            <a:headEnd len="med" w="med" type="none"/>
            <a:tailEnd len="med" w="med" type="triangle"/>
          </a:ln>
        </p:spPr>
      </p:cxnSp>
      <p:cxnSp>
        <p:nvCxnSpPr>
          <p:cNvPr id="350" name="Google Shape;350;p22"/>
          <p:cNvCxnSpPr>
            <a:stCxn id="340" idx="3"/>
            <a:endCxn id="337" idx="1"/>
          </p:cNvCxnSpPr>
          <p:nvPr/>
        </p:nvCxnSpPr>
        <p:spPr>
          <a:xfrm>
            <a:off x="5828569" y="2864616"/>
            <a:ext cx="1119900" cy="0"/>
          </a:xfrm>
          <a:prstGeom prst="straightConnector1">
            <a:avLst/>
          </a:prstGeom>
          <a:noFill/>
          <a:ln cap="flat" cmpd="sng" w="9525">
            <a:solidFill>
              <a:schemeClr val="dk2"/>
            </a:solidFill>
            <a:prstDash val="solid"/>
            <a:round/>
            <a:headEnd len="med" w="med" type="none"/>
            <a:tailEnd len="med" w="med" type="triangle"/>
          </a:ln>
        </p:spPr>
      </p:cxnSp>
      <p:cxnSp>
        <p:nvCxnSpPr>
          <p:cNvPr id="351" name="Google Shape;351;p22"/>
          <p:cNvCxnSpPr>
            <a:stCxn id="339" idx="1"/>
            <a:endCxn id="332" idx="3"/>
          </p:cNvCxnSpPr>
          <p:nvPr/>
        </p:nvCxnSpPr>
        <p:spPr>
          <a:xfrm rot="10800000">
            <a:off x="3385669" y="1662194"/>
            <a:ext cx="1339200" cy="600"/>
          </a:xfrm>
          <a:prstGeom prst="straightConnector1">
            <a:avLst/>
          </a:prstGeom>
          <a:noFill/>
          <a:ln cap="flat" cmpd="sng" w="9525">
            <a:solidFill>
              <a:schemeClr val="dk2"/>
            </a:solidFill>
            <a:prstDash val="solid"/>
            <a:round/>
            <a:headEnd len="med" w="med" type="none"/>
            <a:tailEnd len="med" w="med" type="triangle"/>
          </a:ln>
        </p:spPr>
      </p:cxnSp>
      <p:cxnSp>
        <p:nvCxnSpPr>
          <p:cNvPr id="352" name="Google Shape;352;p22"/>
          <p:cNvCxnSpPr>
            <a:stCxn id="339" idx="3"/>
          </p:cNvCxnSpPr>
          <p:nvPr/>
        </p:nvCxnSpPr>
        <p:spPr>
          <a:xfrm flipH="1" rot="10800000">
            <a:off x="5828569" y="1661894"/>
            <a:ext cx="1700400" cy="9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22"/>
          <p:cNvCxnSpPr>
            <a:endCxn id="337" idx="0"/>
          </p:cNvCxnSpPr>
          <p:nvPr/>
        </p:nvCxnSpPr>
        <p:spPr>
          <a:xfrm flipH="1">
            <a:off x="7500224" y="1670466"/>
            <a:ext cx="20400" cy="1043400"/>
          </a:xfrm>
          <a:prstGeom prst="straightConnector1">
            <a:avLst/>
          </a:prstGeom>
          <a:noFill/>
          <a:ln cap="flat" cmpd="sng" w="9525">
            <a:solidFill>
              <a:schemeClr val="dk2"/>
            </a:solidFill>
            <a:prstDash val="solid"/>
            <a:round/>
            <a:headEnd len="med" w="med" type="none"/>
            <a:tailEnd len="med" w="med" type="triangle"/>
          </a:ln>
        </p:spPr>
      </p:cxnSp>
      <p:cxnSp>
        <p:nvCxnSpPr>
          <p:cNvPr id="354" name="Google Shape;354;p22"/>
          <p:cNvCxnSpPr>
            <a:stCxn id="333" idx="4"/>
            <a:endCxn id="338" idx="0"/>
          </p:cNvCxnSpPr>
          <p:nvPr/>
        </p:nvCxnSpPr>
        <p:spPr>
          <a:xfrm>
            <a:off x="2674325" y="3639025"/>
            <a:ext cx="0" cy="277200"/>
          </a:xfrm>
          <a:prstGeom prst="straightConnector1">
            <a:avLst/>
          </a:prstGeom>
          <a:noFill/>
          <a:ln cap="flat" cmpd="sng" w="9525">
            <a:solidFill>
              <a:schemeClr val="dk2"/>
            </a:solidFill>
            <a:prstDash val="solid"/>
            <a:round/>
            <a:headEnd len="med" w="med" type="none"/>
            <a:tailEnd len="med" w="med" type="triangle"/>
          </a:ln>
        </p:spPr>
      </p:cxnSp>
      <p:sp>
        <p:nvSpPr>
          <p:cNvPr id="355" name="Google Shape;355;p22"/>
          <p:cNvSpPr/>
          <p:nvPr/>
        </p:nvSpPr>
        <p:spPr>
          <a:xfrm>
            <a:off x="4724869" y="3916207"/>
            <a:ext cx="1103700" cy="301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Start UI</a:t>
            </a:r>
            <a:endParaRPr sz="1200"/>
          </a:p>
        </p:txBody>
      </p:sp>
      <p:cxnSp>
        <p:nvCxnSpPr>
          <p:cNvPr id="356" name="Google Shape;356;p22"/>
          <p:cNvCxnSpPr>
            <a:stCxn id="338" idx="3"/>
            <a:endCxn id="355" idx="1"/>
          </p:cNvCxnSpPr>
          <p:nvPr/>
        </p:nvCxnSpPr>
        <p:spPr>
          <a:xfrm>
            <a:off x="3398525" y="4066925"/>
            <a:ext cx="1326300" cy="0"/>
          </a:xfrm>
          <a:prstGeom prst="straightConnector1">
            <a:avLst/>
          </a:prstGeom>
          <a:noFill/>
          <a:ln cap="flat" cmpd="sng" w="9525">
            <a:solidFill>
              <a:schemeClr val="dk2"/>
            </a:solidFill>
            <a:prstDash val="solid"/>
            <a:round/>
            <a:headEnd len="med" w="med" type="none"/>
            <a:tailEnd len="med" w="med" type="triangle"/>
          </a:ln>
        </p:spPr>
      </p:cxnSp>
      <p:sp>
        <p:nvSpPr>
          <p:cNvPr id="357" name="Google Shape;357;p22"/>
          <p:cNvSpPr txBox="1"/>
          <p:nvPr/>
        </p:nvSpPr>
        <p:spPr>
          <a:xfrm>
            <a:off x="1412345" y="3198816"/>
            <a:ext cx="5481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Nunito"/>
                <a:ea typeface="Nunito"/>
                <a:cs typeface="Nunito"/>
                <a:sym typeface="Nunito"/>
              </a:rPr>
              <a:t>Yes</a:t>
            </a:r>
            <a:endParaRPr sz="1000">
              <a:latin typeface="Nunito"/>
              <a:ea typeface="Nunito"/>
              <a:cs typeface="Nunito"/>
              <a:sym typeface="Nunito"/>
            </a:endParaRPr>
          </a:p>
        </p:txBody>
      </p:sp>
      <p:sp>
        <p:nvSpPr>
          <p:cNvPr id="358" name="Google Shape;358;p22"/>
          <p:cNvSpPr txBox="1"/>
          <p:nvPr/>
        </p:nvSpPr>
        <p:spPr>
          <a:xfrm>
            <a:off x="6318272" y="3198816"/>
            <a:ext cx="6918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Nunito"/>
                <a:ea typeface="Nunito"/>
                <a:cs typeface="Nunito"/>
                <a:sym typeface="Nunito"/>
              </a:rPr>
              <a:t>Decode</a:t>
            </a:r>
            <a:endParaRPr sz="1000">
              <a:latin typeface="Nunito"/>
              <a:ea typeface="Nunito"/>
              <a:cs typeface="Nunito"/>
              <a:sym typeface="Nunito"/>
            </a:endParaRPr>
          </a:p>
        </p:txBody>
      </p:sp>
      <p:sp>
        <p:nvSpPr>
          <p:cNvPr id="359" name="Google Shape;359;p22"/>
          <p:cNvSpPr txBox="1"/>
          <p:nvPr/>
        </p:nvSpPr>
        <p:spPr>
          <a:xfrm>
            <a:off x="2625602" y="3593219"/>
            <a:ext cx="5481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Nunito"/>
                <a:ea typeface="Nunito"/>
                <a:cs typeface="Nunito"/>
                <a:sym typeface="Nunito"/>
              </a:rPr>
              <a:t>No</a:t>
            </a:r>
            <a:endParaRPr sz="1000">
              <a:latin typeface="Nunito"/>
              <a:ea typeface="Nunito"/>
              <a:cs typeface="Nunito"/>
              <a:sym typeface="Nunito"/>
            </a:endParaRPr>
          </a:p>
        </p:txBody>
      </p:sp>
      <p:sp>
        <p:nvSpPr>
          <p:cNvPr id="360" name="Google Shape;360;p22"/>
          <p:cNvSpPr txBox="1"/>
          <p:nvPr/>
        </p:nvSpPr>
        <p:spPr>
          <a:xfrm>
            <a:off x="3781266" y="2606562"/>
            <a:ext cx="5481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Nunito"/>
                <a:ea typeface="Nunito"/>
                <a:cs typeface="Nunito"/>
                <a:sym typeface="Nunito"/>
              </a:rPr>
              <a:t>Code</a:t>
            </a:r>
            <a:endParaRPr sz="10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GenotypeTest</a:t>
            </a:r>
            <a:endParaRPr/>
          </a:p>
        </p:txBody>
      </p:sp>
      <p:sp>
        <p:nvSpPr>
          <p:cNvPr id="366" name="Google Shape;366;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7" name="Google Shape;367;p23"/>
          <p:cNvPicPr preferRelativeResize="0"/>
          <p:nvPr/>
        </p:nvPicPr>
        <p:blipFill>
          <a:blip r:embed="rId3">
            <a:alphaModFix/>
          </a:blip>
          <a:stretch>
            <a:fillRect/>
          </a:stretch>
        </p:blipFill>
        <p:spPr>
          <a:xfrm>
            <a:off x="1246150" y="1529763"/>
            <a:ext cx="7145800" cy="2582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PhenotypeTest</a:t>
            </a:r>
            <a:endParaRPr/>
          </a:p>
        </p:txBody>
      </p:sp>
      <p:pic>
        <p:nvPicPr>
          <p:cNvPr id="373" name="Google Shape;373;p24"/>
          <p:cNvPicPr preferRelativeResize="0"/>
          <p:nvPr/>
        </p:nvPicPr>
        <p:blipFill>
          <a:blip r:embed="rId3">
            <a:alphaModFix/>
          </a:blip>
          <a:stretch>
            <a:fillRect/>
          </a:stretch>
        </p:blipFill>
        <p:spPr>
          <a:xfrm>
            <a:off x="1911450" y="1176725"/>
            <a:ext cx="5321093" cy="3840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Cycle</a:t>
            </a:r>
            <a:r>
              <a:rPr lang="en"/>
              <a:t>Test</a:t>
            </a:r>
            <a:endParaRPr/>
          </a:p>
        </p:txBody>
      </p:sp>
      <p:pic>
        <p:nvPicPr>
          <p:cNvPr id="379" name="Google Shape;379;p25"/>
          <p:cNvPicPr preferRelativeResize="0"/>
          <p:nvPr/>
        </p:nvPicPr>
        <p:blipFill>
          <a:blip r:embed="rId3">
            <a:alphaModFix/>
          </a:blip>
          <a:stretch>
            <a:fillRect/>
          </a:stretch>
        </p:blipFill>
        <p:spPr>
          <a:xfrm>
            <a:off x="1446763" y="1199699"/>
            <a:ext cx="6250473" cy="34828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MutatorTest</a:t>
            </a:r>
            <a:endParaRPr/>
          </a:p>
        </p:txBody>
      </p:sp>
      <p:pic>
        <p:nvPicPr>
          <p:cNvPr id="385" name="Google Shape;385;p26"/>
          <p:cNvPicPr preferRelativeResize="0"/>
          <p:nvPr/>
        </p:nvPicPr>
        <p:blipFill>
          <a:blip r:embed="rId3">
            <a:alphaModFix/>
          </a:blip>
          <a:stretch>
            <a:fillRect/>
          </a:stretch>
        </p:blipFill>
        <p:spPr>
          <a:xfrm>
            <a:off x="1333125" y="1175200"/>
            <a:ext cx="6477726" cy="3621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test</a:t>
            </a:r>
            <a:endParaRPr/>
          </a:p>
        </p:txBody>
      </p:sp>
      <p:pic>
        <p:nvPicPr>
          <p:cNvPr id="391" name="Google Shape;391;p27"/>
          <p:cNvPicPr preferRelativeResize="0"/>
          <p:nvPr/>
        </p:nvPicPr>
        <p:blipFill>
          <a:blip r:embed="rId3">
            <a:alphaModFix/>
          </a:blip>
          <a:stretch>
            <a:fillRect/>
          </a:stretch>
        </p:blipFill>
        <p:spPr>
          <a:xfrm>
            <a:off x="2000250" y="1359500"/>
            <a:ext cx="5143500" cy="3105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a:p>
        </p:txBody>
      </p:sp>
      <p:sp>
        <p:nvSpPr>
          <p:cNvPr id="397" name="Google Shape;397;p28"/>
          <p:cNvSpPr txBox="1"/>
          <p:nvPr/>
        </p:nvSpPr>
        <p:spPr>
          <a:xfrm>
            <a:off x="1447050" y="1349900"/>
            <a:ext cx="6561900" cy="27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p>
            <a:pPr indent="-298450" lvl="0" marL="457200" rtl="0" algn="l">
              <a:lnSpc>
                <a:spcPct val="115000"/>
              </a:lnSpc>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Algorithm Configuration</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Seed: 					1575766544173</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Life game max generation: 		2000</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GA max generation :			40</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GA population:			32 </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Select survive rate:  			25%</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Mutate add probability: 		5%</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Delete probability: 			5%</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Mutate move probability: 		10%</a:t>
            </a:r>
            <a:endParaRPr sz="1100">
              <a:solidFill>
                <a:schemeClr val="dk2"/>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a:p>
        </p:txBody>
      </p:sp>
      <p:sp>
        <p:nvSpPr>
          <p:cNvPr id="403" name="Google Shape;403;p29"/>
          <p:cNvSpPr txBox="1"/>
          <p:nvPr/>
        </p:nvSpPr>
        <p:spPr>
          <a:xfrm>
            <a:off x="1303800" y="1273375"/>
            <a:ext cx="6760200" cy="284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2"/>
                </a:solidFill>
                <a:latin typeface="Nunito"/>
                <a:ea typeface="Nunito"/>
                <a:cs typeface="Nunito"/>
                <a:sym typeface="Nunito"/>
              </a:rPr>
              <a:t>Population average growth rate data:</a:t>
            </a:r>
            <a:endParaRPr sz="1100">
              <a:solidFill>
                <a:schemeClr val="dk2"/>
              </a:solidFill>
              <a:latin typeface="Nunito"/>
              <a:ea typeface="Nunito"/>
              <a:cs typeface="Nunito"/>
              <a:sym typeface="Nunito"/>
            </a:endParaRPr>
          </a:p>
          <a:p>
            <a:pPr indent="0" lvl="0" marL="0" rtl="0" algn="l">
              <a:lnSpc>
                <a:spcPct val="115000"/>
              </a:lnSpc>
              <a:spcBef>
                <a:spcPts val="1600"/>
              </a:spcBef>
              <a:spcAft>
                <a:spcPts val="0"/>
              </a:spcAft>
              <a:buNone/>
            </a:pPr>
            <a:r>
              <a:rPr lang="en" sz="1100">
                <a:solidFill>
                  <a:schemeClr val="dk2"/>
                </a:solidFill>
                <a:latin typeface="Nunito"/>
                <a:ea typeface="Nunito"/>
                <a:cs typeface="Nunito"/>
                <a:sym typeface="Nunito"/>
              </a:rPr>
              <a:t>0.1621966963479648 ,0.18414928301385 ,0.1986241897123133 ,0.2073169366083308 ,0.23532308365409724 ,0.2538870967240999 ,0.2538870967240999 ,0.2538870967240999 ,0.2538870967240999 ,0.25973169058582846 ,0.25973169058582846 ,0.264261262594538 ,0.264261262594538 ,0.2672046800205846 ,0.2672046800205846 ,0.2672046800205846 ,0.2672046800205846 ,0.27389700305791836 ,0.27389700305791836 ,0.28520831306864664 ,0.2943717858871592 ,0.2943717858871592 ,0.2943717858871592 ,0.2943717858871592 ,0.2943717858871592 ,0.29482627169653713 ,0.29482627169653713 ,0.29702706370214205 ,0.2972002295303211 ,0.2972002295303211 ,0.2972002295303211 ,0.2972002295303211 ,0.2972002295303211 ,0.30844135720813237 ,0.30844135720813237 ,0.30844135720813237 ,0.30922006302365995 ,0.30922006302365995 ,0.30922006302365995 ,0.31204374021840553</a:t>
            </a:r>
            <a:endParaRPr sz="1100">
              <a:solidFill>
                <a:schemeClr val="dk2"/>
              </a:solidFill>
              <a:latin typeface="Nunito"/>
              <a:ea typeface="Nunito"/>
              <a:cs typeface="Nunito"/>
              <a:sym typeface="Nunito"/>
            </a:endParaRPr>
          </a:p>
          <a:p>
            <a:pPr indent="0" lvl="0" marL="0" rtl="0" algn="l">
              <a:lnSpc>
                <a:spcPct val="115000"/>
              </a:lnSpc>
              <a:spcBef>
                <a:spcPts val="1600"/>
              </a:spcBef>
              <a:spcAft>
                <a:spcPts val="0"/>
              </a:spcAft>
              <a:buNone/>
            </a:pPr>
            <a:r>
              <a:rPr lang="en" sz="1100">
                <a:solidFill>
                  <a:schemeClr val="dk2"/>
                </a:solidFill>
                <a:latin typeface="Nunito"/>
                <a:ea typeface="Nunito"/>
                <a:cs typeface="Nunito"/>
                <a:sym typeface="Nunito"/>
              </a:rPr>
              <a:t>Best Pattern: </a:t>
            </a:r>
            <a:endParaRPr sz="1100">
              <a:solidFill>
                <a:schemeClr val="dk2"/>
              </a:solidFill>
              <a:latin typeface="Nunito"/>
              <a:ea typeface="Nunito"/>
              <a:cs typeface="Nunito"/>
              <a:sym typeface="Nunito"/>
            </a:endParaRPr>
          </a:p>
          <a:p>
            <a:pPr indent="0" lvl="0" marL="0" rtl="0" algn="l">
              <a:lnSpc>
                <a:spcPct val="115000"/>
              </a:lnSpc>
              <a:spcBef>
                <a:spcPts val="1600"/>
              </a:spcBef>
              <a:spcAft>
                <a:spcPts val="1600"/>
              </a:spcAft>
              <a:buNone/>
            </a:pPr>
            <a:r>
              <a:rPr lang="en" sz="1100">
                <a:solidFill>
                  <a:schemeClr val="dk2"/>
                </a:solidFill>
                <a:latin typeface="Nunito"/>
                <a:ea typeface="Nunito"/>
                <a:cs typeface="Nunito"/>
                <a:sym typeface="Nunito"/>
              </a:rPr>
              <a:t>living generation = 2000   average growth rate  =  0.35421919553417197%</a:t>
            </a:r>
            <a:endParaRPr>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a:t>
            </a:r>
            <a:endParaRPr/>
          </a:p>
        </p:txBody>
      </p:sp>
      <p:pic>
        <p:nvPicPr>
          <p:cNvPr id="409" name="Google Shape;409;p30"/>
          <p:cNvPicPr preferRelativeResize="0"/>
          <p:nvPr/>
        </p:nvPicPr>
        <p:blipFill rotWithShape="1">
          <a:blip r:embed="rId3">
            <a:alphaModFix/>
          </a:blip>
          <a:srcRect b="4669" l="18083" r="46931" t="48909"/>
          <a:stretch/>
        </p:blipFill>
        <p:spPr>
          <a:xfrm>
            <a:off x="1303800" y="1304137"/>
            <a:ext cx="3739776" cy="2791325"/>
          </a:xfrm>
          <a:prstGeom prst="rect">
            <a:avLst/>
          </a:prstGeom>
          <a:noFill/>
          <a:ln>
            <a:noFill/>
          </a:ln>
        </p:spPr>
      </p:pic>
      <p:pic>
        <p:nvPicPr>
          <p:cNvPr id="410" name="Google Shape;410;p30"/>
          <p:cNvPicPr preferRelativeResize="0"/>
          <p:nvPr/>
        </p:nvPicPr>
        <p:blipFill rotWithShape="1">
          <a:blip r:embed="rId4">
            <a:alphaModFix/>
          </a:blip>
          <a:srcRect b="0" l="0" r="0" t="4379"/>
          <a:stretch/>
        </p:blipFill>
        <p:spPr>
          <a:xfrm>
            <a:off x="5185263" y="1286200"/>
            <a:ext cx="2956650" cy="2827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16" name="Google Shape;416;p3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do find the best solution! Yeah!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of project</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Implementing Genetic Algorithm and test it with Game of Life</a:t>
            </a:r>
            <a:endParaRPr/>
          </a:p>
          <a:p>
            <a:pPr indent="-311150" lvl="0" marL="457200" rtl="0" algn="l">
              <a:spcBef>
                <a:spcPts val="0"/>
              </a:spcBef>
              <a:spcAft>
                <a:spcPts val="0"/>
              </a:spcAft>
              <a:buSzPts val="1300"/>
              <a:buChar char="-"/>
            </a:pPr>
            <a:r>
              <a:rPr lang="en"/>
              <a:t>We used Genetic Algorithm concept to develop our own algorithm to select and mutate</a:t>
            </a:r>
            <a:endParaRPr/>
          </a:p>
          <a:p>
            <a:pPr indent="-298450" lvl="1" marL="914400" rtl="0" algn="l">
              <a:spcBef>
                <a:spcPts val="0"/>
              </a:spcBef>
              <a:spcAft>
                <a:spcPts val="0"/>
              </a:spcAft>
              <a:buSzPts val="1100"/>
              <a:buChar char="-"/>
            </a:pPr>
            <a:r>
              <a:rPr lang="en"/>
              <a:t>With given Random seed to generate initial patterns(1000) using Game of Life schematics</a:t>
            </a:r>
            <a:endParaRPr/>
          </a:p>
          <a:p>
            <a:pPr indent="-298450" lvl="1" marL="914400" rtl="0" algn="l">
              <a:spcBef>
                <a:spcPts val="0"/>
              </a:spcBef>
              <a:spcAft>
                <a:spcPts val="0"/>
              </a:spcAft>
              <a:buSzPts val="1100"/>
              <a:buChar char="-"/>
            </a:pPr>
            <a:r>
              <a:rPr lang="en"/>
              <a:t>These patterns will go through selection and mutation processes</a:t>
            </a:r>
            <a:endParaRPr/>
          </a:p>
          <a:p>
            <a:pPr indent="-298450" lvl="1" marL="914400" rtl="0" algn="l">
              <a:spcBef>
                <a:spcPts val="0"/>
              </a:spcBef>
              <a:spcAft>
                <a:spcPts val="0"/>
              </a:spcAft>
              <a:buSzPts val="1100"/>
              <a:buChar char="-"/>
            </a:pPr>
            <a:r>
              <a:rPr lang="en"/>
              <a:t>Genetic algorithm will determine the best one within those patterns by comparing their generations and growth rate</a:t>
            </a:r>
            <a:endParaRPr/>
          </a:p>
          <a:p>
            <a:pPr indent="-298450" lvl="1" marL="914400" rtl="0" algn="l">
              <a:spcBef>
                <a:spcPts val="0"/>
              </a:spcBef>
              <a:spcAft>
                <a:spcPts val="0"/>
              </a:spcAft>
              <a:buSzPts val="1100"/>
              <a:buChar char="-"/>
            </a:pPr>
            <a:r>
              <a:rPr lang="en"/>
              <a:t>The best pattern will be passed into Swing window application(UI) to run</a:t>
            </a:r>
            <a:endParaRPr/>
          </a:p>
          <a:p>
            <a:pPr indent="-298450" lvl="1" marL="914400" rtl="0" algn="l">
              <a:spcBef>
                <a:spcPts val="0"/>
              </a:spcBef>
              <a:spcAft>
                <a:spcPts val="0"/>
              </a:spcAft>
              <a:buSzPts val="1100"/>
              <a:buChar char="-"/>
            </a:pPr>
            <a:r>
              <a:rPr lang="en"/>
              <a:t>The application will pause when the count of best pattern matched one in the console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t>
            </a:r>
            <a:endParaRPr/>
          </a:p>
        </p:txBody>
      </p:sp>
      <p:sp>
        <p:nvSpPr>
          <p:cNvPr id="290" name="Google Shape;290;p15"/>
          <p:cNvSpPr txBox="1"/>
          <p:nvPr>
            <p:ph idx="1" type="body"/>
          </p:nvPr>
        </p:nvSpPr>
        <p:spPr>
          <a:xfrm>
            <a:off x="1303800" y="15328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Chromosome.java</a:t>
            </a:r>
            <a:endParaRPr/>
          </a:p>
          <a:p>
            <a:pPr indent="-311150" lvl="0" marL="457200" rtl="0" algn="l">
              <a:spcBef>
                <a:spcPts val="0"/>
              </a:spcBef>
              <a:spcAft>
                <a:spcPts val="0"/>
              </a:spcAft>
              <a:buSzPts val="1300"/>
              <a:buChar char="-"/>
            </a:pPr>
            <a:r>
              <a:rPr lang="en"/>
              <a:t>Genotype.java</a:t>
            </a:r>
            <a:endParaRPr/>
          </a:p>
          <a:p>
            <a:pPr indent="-311150" lvl="0" marL="457200" rtl="0" algn="l">
              <a:spcBef>
                <a:spcPts val="0"/>
              </a:spcBef>
              <a:spcAft>
                <a:spcPts val="0"/>
              </a:spcAft>
              <a:buSzPts val="1300"/>
              <a:buChar char="-"/>
            </a:pPr>
            <a:r>
              <a:rPr lang="en"/>
              <a:t>Phenotype.java</a:t>
            </a:r>
            <a:endParaRPr/>
          </a:p>
          <a:p>
            <a:pPr indent="-311150" lvl="0" marL="457200" rtl="0" algn="l">
              <a:spcBef>
                <a:spcPts val="0"/>
              </a:spcBef>
              <a:spcAft>
                <a:spcPts val="0"/>
              </a:spcAft>
              <a:buSzPts val="1300"/>
              <a:buChar char="-"/>
            </a:pPr>
            <a:r>
              <a:rPr lang="en"/>
              <a:t>InitialPattern.java</a:t>
            </a:r>
            <a:endParaRPr/>
          </a:p>
          <a:p>
            <a:pPr indent="-311150" lvl="0" marL="457200" rtl="0" algn="l">
              <a:spcBef>
                <a:spcPts val="0"/>
              </a:spcBef>
              <a:spcAft>
                <a:spcPts val="0"/>
              </a:spcAft>
              <a:buSzPts val="1300"/>
              <a:buChar char="-"/>
            </a:pPr>
            <a:r>
              <a:rPr lang="en"/>
              <a:t>Mutator.java</a:t>
            </a:r>
            <a:endParaRPr/>
          </a:p>
          <a:p>
            <a:pPr indent="-311150" lvl="0" marL="457200" rtl="0" algn="l">
              <a:spcBef>
                <a:spcPts val="0"/>
              </a:spcBef>
              <a:spcAft>
                <a:spcPts val="0"/>
              </a:spcAft>
              <a:buSzPts val="1300"/>
              <a:buChar char="-"/>
            </a:pPr>
            <a:r>
              <a:rPr lang="en"/>
              <a:t>Selector.java</a:t>
            </a:r>
            <a:endParaRPr/>
          </a:p>
          <a:p>
            <a:pPr indent="-311150" lvl="0" marL="457200" rtl="0" algn="l">
              <a:spcBef>
                <a:spcPts val="0"/>
              </a:spcBef>
              <a:spcAft>
                <a:spcPts val="0"/>
              </a:spcAft>
              <a:buSzPts val="1300"/>
              <a:buChar char="-"/>
            </a:pPr>
            <a:r>
              <a:rPr lang="en"/>
              <a:t>Profile.java</a:t>
            </a:r>
            <a:endParaRPr/>
          </a:p>
          <a:p>
            <a:pPr indent="-311150" lvl="0" marL="457200" rtl="0" algn="l">
              <a:spcBef>
                <a:spcPts val="0"/>
              </a:spcBef>
              <a:spcAft>
                <a:spcPts val="0"/>
              </a:spcAft>
              <a:buSzPts val="1300"/>
              <a:buChar char="-"/>
            </a:pPr>
            <a:r>
              <a:rPr lang="en"/>
              <a:t>GeneticAlgorithm.java</a:t>
            </a:r>
            <a:endParaRPr/>
          </a:p>
          <a:p>
            <a:pPr indent="-311150" lvl="0" marL="457200" rtl="0" algn="l">
              <a:spcBef>
                <a:spcPts val="0"/>
              </a:spcBef>
              <a:spcAft>
                <a:spcPts val="0"/>
              </a:spcAft>
              <a:buSzPts val="1300"/>
              <a:buChar char="-"/>
            </a:pPr>
            <a:r>
              <a:rPr lang="en"/>
              <a:t>LifeGame.java(UI)</a:t>
            </a:r>
            <a:endParaRPr/>
          </a:p>
          <a:p>
            <a:pPr indent="-311150" lvl="0" marL="457200" rtl="0" algn="l">
              <a:spcBef>
                <a:spcPts val="0"/>
              </a:spcBef>
              <a:spcAft>
                <a:spcPts val="0"/>
              </a:spcAft>
              <a:buSzPts val="1300"/>
              <a:buChar char="-"/>
            </a:pPr>
            <a:r>
              <a:rPr lang="en"/>
              <a:t>World.java(UI)</a:t>
            </a:r>
            <a:endParaRPr/>
          </a:p>
          <a:p>
            <a:pPr indent="-311150" lvl="0" marL="457200" rtl="0" algn="l">
              <a:spcBef>
                <a:spcPts val="0"/>
              </a:spcBef>
              <a:spcAft>
                <a:spcPts val="0"/>
              </a:spcAft>
              <a:buSzPts val="1300"/>
              <a:buChar char="-"/>
            </a:pPr>
            <a:r>
              <a:rPr lang="en"/>
              <a:t>Game.java(</a:t>
            </a:r>
            <a:r>
              <a:rPr lang="en"/>
              <a:t>Modified</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design</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applied Genetic algorithm to design our own functions</a:t>
            </a:r>
            <a:endParaRPr/>
          </a:p>
          <a:p>
            <a:pPr indent="-298450" lvl="1" marL="914400" rtl="0" algn="l">
              <a:spcBef>
                <a:spcPts val="0"/>
              </a:spcBef>
              <a:spcAft>
                <a:spcPts val="0"/>
              </a:spcAft>
              <a:buSzPts val="1100"/>
              <a:buChar char="-"/>
            </a:pPr>
            <a:r>
              <a:rPr lang="en"/>
              <a:t>Chromosome </a:t>
            </a:r>
            <a:endParaRPr/>
          </a:p>
          <a:p>
            <a:pPr indent="-298450" lvl="2" marL="1371600" rtl="0" algn="l">
              <a:spcBef>
                <a:spcPts val="0"/>
              </a:spcBef>
              <a:spcAft>
                <a:spcPts val="0"/>
              </a:spcAft>
              <a:buSzPts val="1100"/>
              <a:buChar char="-"/>
            </a:pPr>
            <a:r>
              <a:rPr lang="en"/>
              <a:t>will be 9-bits Integer. 4 bits for X-aixs, 4 bits for Y-axis and one bit for alive</a:t>
            </a:r>
            <a:endParaRPr/>
          </a:p>
          <a:p>
            <a:pPr indent="-298450" lvl="2" marL="1371600" rtl="0" algn="l">
              <a:spcBef>
                <a:spcPts val="0"/>
              </a:spcBef>
              <a:spcAft>
                <a:spcPts val="0"/>
              </a:spcAft>
              <a:buSzPts val="1100"/>
              <a:buChar char="-"/>
            </a:pPr>
            <a:r>
              <a:rPr lang="en"/>
              <a:t>Maximum for X-axis and Y-axis is 1000; alive bit: 1 is alive, 2 is dead </a:t>
            </a:r>
            <a:endParaRPr/>
          </a:p>
          <a:p>
            <a:pPr indent="-298450" lvl="2" marL="1371600" rtl="0" algn="l">
              <a:spcBef>
                <a:spcPts val="0"/>
              </a:spcBef>
              <a:spcAft>
                <a:spcPts val="0"/>
              </a:spcAft>
              <a:buSzPts val="1100"/>
              <a:buChar char="-"/>
            </a:pPr>
            <a:r>
              <a:rPr lang="en"/>
              <a:t>Ex. X-axis : 14, Y-axis: 38, alive =1 ------&gt; 100380014</a:t>
            </a:r>
            <a:endParaRPr/>
          </a:p>
          <a:p>
            <a:pPr indent="-298450" lvl="1" marL="914400" rtl="0" algn="l">
              <a:spcBef>
                <a:spcPts val="0"/>
              </a:spcBef>
              <a:spcAft>
                <a:spcPts val="0"/>
              </a:spcAft>
              <a:buSzPts val="1100"/>
              <a:buChar char="-"/>
            </a:pPr>
            <a:r>
              <a:rPr lang="en"/>
              <a:t>Genotype</a:t>
            </a:r>
            <a:endParaRPr/>
          </a:p>
          <a:p>
            <a:pPr indent="-298450" lvl="2" marL="1371600" rtl="0" algn="l">
              <a:spcBef>
                <a:spcPts val="0"/>
              </a:spcBef>
              <a:spcAft>
                <a:spcPts val="0"/>
              </a:spcAft>
              <a:buSzPts val="1100"/>
              <a:buChar char="-"/>
            </a:pPr>
            <a:r>
              <a:rPr lang="en"/>
              <a:t>Transform a String into List&lt;Chromosome&gt;</a:t>
            </a:r>
            <a:endParaRPr/>
          </a:p>
          <a:p>
            <a:pPr indent="-298450" lvl="2" marL="1371600" rtl="0" algn="l">
              <a:spcBef>
                <a:spcPts val="0"/>
              </a:spcBef>
              <a:spcAft>
                <a:spcPts val="0"/>
              </a:spcAft>
              <a:buSzPts val="1100"/>
              <a:buChar char="-"/>
            </a:pPr>
            <a:r>
              <a:rPr lang="en"/>
              <a:t>Has functions transfer list&lt;chromosome&gt; to list&lt;integer&gt; for mutator to process</a:t>
            </a:r>
            <a:endParaRPr/>
          </a:p>
          <a:p>
            <a:pPr indent="-298450" lvl="2" marL="1371600" rtl="0" algn="l">
              <a:spcBef>
                <a:spcPts val="0"/>
              </a:spcBef>
              <a:spcAft>
                <a:spcPts val="0"/>
              </a:spcAft>
              <a:buSzPts val="1100"/>
              <a:buChar char="-"/>
            </a:pPr>
            <a:r>
              <a:rPr lang="en"/>
              <a:t>Ex. “12 4, 34 100, ” ---&gt; [100040012, 101000034]</a:t>
            </a:r>
            <a:endParaRPr/>
          </a:p>
          <a:p>
            <a:pPr indent="-298450" lvl="1" marL="914400" rtl="0" algn="l">
              <a:spcBef>
                <a:spcPts val="0"/>
              </a:spcBef>
              <a:spcAft>
                <a:spcPts val="0"/>
              </a:spcAft>
              <a:buSzPts val="1100"/>
              <a:buChar char="-"/>
            </a:pPr>
            <a:r>
              <a:rPr lang="en"/>
              <a:t>Phenotype</a:t>
            </a:r>
            <a:endParaRPr/>
          </a:p>
          <a:p>
            <a:pPr indent="-298450" lvl="2" marL="1371600" rtl="0" algn="l">
              <a:spcBef>
                <a:spcPts val="0"/>
              </a:spcBef>
              <a:spcAft>
                <a:spcPts val="0"/>
              </a:spcAft>
              <a:buSzPts val="1100"/>
              <a:buChar char="-"/>
            </a:pPr>
            <a:r>
              <a:rPr lang="en"/>
              <a:t>Take a genotype object and transform it from List&lt;Integer&gt; into one String</a:t>
            </a:r>
            <a:endParaRPr/>
          </a:p>
          <a:p>
            <a:pPr indent="-298450" lvl="2" marL="1371600" rtl="0" algn="l">
              <a:spcBef>
                <a:spcPts val="0"/>
              </a:spcBef>
              <a:spcAft>
                <a:spcPts val="0"/>
              </a:spcAft>
              <a:buSzPts val="1100"/>
              <a:buChar char="-"/>
            </a:pPr>
            <a:r>
              <a:rPr lang="en"/>
              <a:t>Ex. </a:t>
            </a:r>
            <a:r>
              <a:rPr lang="en"/>
              <a:t>[100040012, 101000034] ---&gt; “12 4, 34 100,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design</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applied Genetic algorithm to design our own functions</a:t>
            </a:r>
            <a:endParaRPr/>
          </a:p>
          <a:p>
            <a:pPr indent="-298450" lvl="1" marL="914400" rtl="0" algn="l">
              <a:spcBef>
                <a:spcPts val="0"/>
              </a:spcBef>
              <a:spcAft>
                <a:spcPts val="0"/>
              </a:spcAft>
              <a:buSzPts val="1100"/>
              <a:buChar char="-"/>
            </a:pPr>
            <a:r>
              <a:rPr lang="en"/>
              <a:t>Initial pattern</a:t>
            </a:r>
            <a:endParaRPr/>
          </a:p>
          <a:p>
            <a:pPr indent="-298450" lvl="2" marL="1371600" rtl="0" algn="l">
              <a:spcBef>
                <a:spcPts val="0"/>
              </a:spcBef>
              <a:spcAft>
                <a:spcPts val="0"/>
              </a:spcAft>
              <a:buSzPts val="1100"/>
              <a:buChar char="-"/>
            </a:pPr>
            <a:r>
              <a:rPr lang="en"/>
              <a:t>Take given seed from profile.java to generate random function</a:t>
            </a:r>
            <a:endParaRPr/>
          </a:p>
          <a:p>
            <a:pPr indent="-298450" lvl="2" marL="1371600" rtl="0" algn="l">
              <a:spcBef>
                <a:spcPts val="0"/>
              </a:spcBef>
              <a:spcAft>
                <a:spcPts val="0"/>
              </a:spcAft>
              <a:buSzPts val="1100"/>
              <a:buChar char="-"/>
            </a:pPr>
            <a:r>
              <a:rPr lang="en"/>
              <a:t>Use random function to generate a phenotype which has a string of points</a:t>
            </a:r>
            <a:endParaRPr/>
          </a:p>
          <a:p>
            <a:pPr indent="-298450" lvl="2" marL="1371600" rtl="0" algn="l">
              <a:spcBef>
                <a:spcPts val="0"/>
              </a:spcBef>
              <a:spcAft>
                <a:spcPts val="0"/>
              </a:spcAft>
              <a:buSzPts val="1100"/>
              <a:buChar char="-"/>
            </a:pPr>
            <a:r>
              <a:rPr lang="en"/>
              <a:t>Ex. “12 34, 45 23, 652 31,”</a:t>
            </a:r>
            <a:endParaRPr/>
          </a:p>
          <a:p>
            <a:pPr indent="-298450" lvl="1" marL="914400" rtl="0" algn="l">
              <a:spcBef>
                <a:spcPts val="0"/>
              </a:spcBef>
              <a:spcAft>
                <a:spcPts val="0"/>
              </a:spcAft>
              <a:buSzPts val="1100"/>
              <a:buChar char="-"/>
            </a:pPr>
            <a:r>
              <a:rPr lang="en"/>
              <a:t>Profile</a:t>
            </a:r>
            <a:endParaRPr/>
          </a:p>
          <a:p>
            <a:pPr indent="-298450" lvl="2" marL="1371600" rtl="0" algn="l">
              <a:spcBef>
                <a:spcPts val="0"/>
              </a:spcBef>
              <a:spcAft>
                <a:spcPts val="0"/>
              </a:spcAft>
              <a:buSzPts val="1100"/>
              <a:buChar char="-"/>
            </a:pPr>
            <a:r>
              <a:rPr lang="en"/>
              <a:t>Store configuration data of project including a random seed, max running generation of GA and life game, and probability to control mutation.</a:t>
            </a:r>
            <a:endParaRPr sz="1000">
              <a:solidFill>
                <a:srgbClr val="000000"/>
              </a:solidFill>
            </a:endParaRPr>
          </a:p>
          <a:p>
            <a:pPr indent="-298450" lvl="1" marL="914400" rtl="0" algn="l">
              <a:spcBef>
                <a:spcPts val="0"/>
              </a:spcBef>
              <a:spcAft>
                <a:spcPts val="0"/>
              </a:spcAft>
              <a:buSzPts val="1100"/>
              <a:buChar char="-"/>
            </a:pPr>
            <a:r>
              <a:rPr lang="en"/>
              <a:t>Genetic Algorithm </a:t>
            </a:r>
            <a:endParaRPr/>
          </a:p>
          <a:p>
            <a:pPr indent="-298450" lvl="2" marL="1371600" rtl="0" algn="l">
              <a:spcBef>
                <a:spcPts val="0"/>
              </a:spcBef>
              <a:spcAft>
                <a:spcPts val="0"/>
              </a:spcAft>
              <a:buSzPts val="1100"/>
              <a:buChar char="-"/>
            </a:pPr>
            <a:r>
              <a:rPr lang="en"/>
              <a:t>Create initial population using InitialPattern class.</a:t>
            </a:r>
            <a:endParaRPr/>
          </a:p>
          <a:p>
            <a:pPr indent="-298450" lvl="2" marL="1371600" rtl="0" algn="l">
              <a:spcBef>
                <a:spcPts val="0"/>
              </a:spcBef>
              <a:spcAft>
                <a:spcPts val="0"/>
              </a:spcAft>
              <a:buSzPts val="1100"/>
              <a:buChar char="-"/>
            </a:pPr>
            <a:r>
              <a:rPr lang="en"/>
              <a:t>According to survival rate,select part of Initial population, transform them to genotype, then mutate, turn them back to phenotype, combining with survive population and pass to next algorithm generation.</a:t>
            </a:r>
            <a:endParaRPr/>
          </a:p>
          <a:p>
            <a:pPr indent="0" lvl="0" marL="9144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design</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applied Genetic algorithm to design our own functions</a:t>
            </a:r>
            <a:endParaRPr/>
          </a:p>
          <a:p>
            <a:pPr indent="-298450" lvl="1" marL="914400" rtl="0" algn="l">
              <a:spcBef>
                <a:spcPts val="0"/>
              </a:spcBef>
              <a:spcAft>
                <a:spcPts val="0"/>
              </a:spcAft>
              <a:buSzPts val="1100"/>
              <a:buChar char="-"/>
            </a:pPr>
            <a:r>
              <a:rPr lang="en"/>
              <a:t>Mutator</a:t>
            </a:r>
            <a:endParaRPr/>
          </a:p>
          <a:p>
            <a:pPr indent="-298450" lvl="2" marL="1371600" rtl="0" algn="l">
              <a:spcBef>
                <a:spcPts val="0"/>
              </a:spcBef>
              <a:spcAft>
                <a:spcPts val="0"/>
              </a:spcAft>
              <a:buSzPts val="1100"/>
              <a:buChar char="-"/>
            </a:pPr>
            <a:r>
              <a:rPr lang="en"/>
              <a:t>There will be two ways to mutate, change a bit of Chromosome, our add a new one.</a:t>
            </a:r>
            <a:endParaRPr/>
          </a:p>
          <a:p>
            <a:pPr indent="-298450" lvl="2" marL="1371600" rtl="0" algn="l">
              <a:spcBef>
                <a:spcPts val="0"/>
              </a:spcBef>
              <a:spcAft>
                <a:spcPts val="0"/>
              </a:spcAft>
              <a:buSzPts val="1100"/>
              <a:buChar char="-"/>
            </a:pPr>
            <a:r>
              <a:rPr lang="en"/>
              <a:t>Generate a random number moveNum. If moveNum less than a fix probability we set in the Profile, then it will mutate.</a:t>
            </a:r>
            <a:endParaRPr/>
          </a:p>
          <a:p>
            <a:pPr indent="-298450" lvl="2" marL="1371600" rtl="0" algn="l">
              <a:spcBef>
                <a:spcPts val="0"/>
              </a:spcBef>
              <a:spcAft>
                <a:spcPts val="0"/>
              </a:spcAft>
              <a:buSzPts val="1100"/>
              <a:buChar char="-"/>
            </a:pPr>
            <a:r>
              <a:rPr lang="en"/>
              <a:t>Another random number muteNum controls the mutate of X or Y. And the random numbers xr &amp; yr, to control the mutate of ten digit or one digit.</a:t>
            </a:r>
            <a:endParaRPr/>
          </a:p>
          <a:p>
            <a:pPr indent="-298450" lvl="2" marL="1371600" rtl="0" algn="l">
              <a:spcBef>
                <a:spcPts val="0"/>
              </a:spcBef>
              <a:spcAft>
                <a:spcPts val="0"/>
              </a:spcAft>
              <a:buSzPts val="1100"/>
              <a:buChar char="-"/>
            </a:pPr>
            <a:r>
              <a:rPr lang="en"/>
              <a:t>The random number liveNum controls if the cell alive or died.</a:t>
            </a:r>
            <a:endParaRPr/>
          </a:p>
          <a:p>
            <a:pPr indent="-298450" lvl="2" marL="1371600" rtl="0" algn="l">
              <a:spcBef>
                <a:spcPts val="0"/>
              </a:spcBef>
              <a:spcAft>
                <a:spcPts val="0"/>
              </a:spcAft>
              <a:buSzPts val="1100"/>
              <a:buChar char="-"/>
            </a:pPr>
            <a:r>
              <a:rPr lang="en"/>
              <a:t>Then generate a random number to control whether add new cell or not.</a:t>
            </a:r>
            <a:endParaRPr/>
          </a:p>
          <a:p>
            <a:pPr indent="-298450" lvl="2" marL="1371600" rtl="0" algn="l">
              <a:spcBef>
                <a:spcPts val="0"/>
              </a:spcBef>
              <a:spcAft>
                <a:spcPts val="0"/>
              </a:spcAft>
              <a:buSzPts val="1100"/>
              <a:buChar char="-"/>
            </a:pPr>
            <a:r>
              <a:rPr lang="en"/>
              <a:t>Random number addNum will be 1 to 8, means eight directions for add new.</a:t>
            </a:r>
            <a:endParaRPr/>
          </a:p>
          <a:p>
            <a:pPr indent="-298450" lvl="2" marL="1371600" rtl="0" algn="l">
              <a:spcBef>
                <a:spcPts val="0"/>
              </a:spcBef>
              <a:spcAft>
                <a:spcPts val="0"/>
              </a:spcAft>
              <a:buSzPts val="1100"/>
              <a:buChar char="-"/>
            </a:pPr>
            <a:r>
              <a:rPr lang="en"/>
              <a:t>Like this:   812</a:t>
            </a:r>
            <a:endParaRPr/>
          </a:p>
          <a:p>
            <a:pPr indent="-298450" lvl="2" marL="1371600" rtl="0" algn="l">
              <a:spcBef>
                <a:spcPts val="0"/>
              </a:spcBef>
              <a:spcAft>
                <a:spcPts val="0"/>
              </a:spcAft>
              <a:buSzPts val="1100"/>
              <a:buChar char="-"/>
            </a:pPr>
            <a:r>
              <a:rPr lang="en"/>
              <a:t>                  7X3</a:t>
            </a:r>
            <a:endParaRPr/>
          </a:p>
          <a:p>
            <a:pPr indent="-298450" lvl="2" marL="1371600" rtl="0" algn="l">
              <a:spcBef>
                <a:spcPts val="0"/>
              </a:spcBef>
              <a:spcAft>
                <a:spcPts val="0"/>
              </a:spcAft>
              <a:buSzPts val="1100"/>
              <a:buChar char="-"/>
            </a:pPr>
            <a:r>
              <a:rPr lang="en"/>
              <a:t>                  654</a:t>
            </a:r>
            <a:endParaRPr/>
          </a:p>
          <a:p>
            <a:pPr indent="-298450" lvl="2" marL="1371600" rtl="0" algn="l">
              <a:spcBef>
                <a:spcPts val="0"/>
              </a:spcBef>
              <a:spcAft>
                <a:spcPts val="0"/>
              </a:spcAft>
              <a:buSzPts val="1100"/>
              <a:buChar char="-"/>
            </a:pPr>
            <a:r>
              <a:rPr lang="en"/>
              <a:t>Finally, add all c</a:t>
            </a:r>
            <a:r>
              <a:rPr lang="en"/>
              <a:t>hromosomes to a new list to generate the new pattern.</a:t>
            </a:r>
            <a:endParaRPr/>
          </a:p>
          <a:p>
            <a:pPr indent="0" lvl="0" marL="13716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design</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applied Genetic algorithm to design our own functions</a:t>
            </a:r>
            <a:endParaRPr/>
          </a:p>
          <a:p>
            <a:pPr indent="-298450" lvl="1" marL="914400" rtl="0" algn="l">
              <a:spcBef>
                <a:spcPts val="0"/>
              </a:spcBef>
              <a:spcAft>
                <a:spcPts val="0"/>
              </a:spcAft>
              <a:buSzPts val="1100"/>
              <a:buChar char="-"/>
            </a:pPr>
            <a:r>
              <a:rPr lang="en"/>
              <a:t>Selector</a:t>
            </a:r>
            <a:endParaRPr/>
          </a:p>
          <a:p>
            <a:pPr indent="-298450" lvl="2" marL="1371600" rtl="0" algn="l">
              <a:spcBef>
                <a:spcPts val="0"/>
              </a:spcBef>
              <a:spcAft>
                <a:spcPts val="0"/>
              </a:spcAft>
              <a:buSzPts val="1100"/>
              <a:buChar char="-"/>
            </a:pPr>
            <a:r>
              <a:rPr lang="en"/>
              <a:t>Select some of the patterns from the last generation via a probability we set in Profile..</a:t>
            </a:r>
            <a:endParaRPr/>
          </a:p>
          <a:p>
            <a:pPr indent="-298450" lvl="2" marL="1371600" rtl="0" algn="l">
              <a:spcBef>
                <a:spcPts val="0"/>
              </a:spcBef>
              <a:spcAft>
                <a:spcPts val="0"/>
              </a:spcAft>
              <a:buSzPts val="1100"/>
              <a:buChar char="-"/>
            </a:pPr>
            <a:r>
              <a:rPr lang="en"/>
              <a:t>FInd the patterns with more generations, if the generations are equal, we compare the growth rate to select it.</a:t>
            </a:r>
            <a:endParaRPr/>
          </a:p>
          <a:p>
            <a:pPr indent="-298450" lvl="2" marL="1371600" rtl="0" algn="l">
              <a:spcBef>
                <a:spcPts val="0"/>
              </a:spcBef>
              <a:spcAft>
                <a:spcPts val="0"/>
              </a:spcAft>
              <a:buSzPts val="1100"/>
              <a:buChar char="-"/>
            </a:pPr>
            <a:r>
              <a:rPr lang="en"/>
              <a:t>Finally, use getBest method to find the best pattern.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design</a:t>
            </a:r>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applied Genetic algorithm to design our own functions</a:t>
            </a:r>
            <a:endParaRPr/>
          </a:p>
          <a:p>
            <a:pPr indent="-298450" lvl="1" marL="914400" rtl="0" algn="l">
              <a:spcBef>
                <a:spcPts val="0"/>
              </a:spcBef>
              <a:spcAft>
                <a:spcPts val="0"/>
              </a:spcAft>
              <a:buSzPts val="1100"/>
              <a:buChar char="-"/>
            </a:pPr>
            <a:r>
              <a:rPr lang="en"/>
              <a:t>.hasCycle function(Added in Game.java)</a:t>
            </a:r>
            <a:endParaRPr/>
          </a:p>
          <a:p>
            <a:pPr indent="-298450" lvl="2" marL="1371600" rtl="0" algn="l">
              <a:spcBef>
                <a:spcPts val="0"/>
              </a:spcBef>
              <a:spcAft>
                <a:spcPts val="0"/>
              </a:spcAft>
              <a:buSzPts val="1100"/>
              <a:buChar char="-"/>
            </a:pPr>
            <a:r>
              <a:rPr lang="en"/>
              <a:t>Store living cells number of a running life game in a list,</a:t>
            </a:r>
            <a:endParaRPr/>
          </a:p>
          <a:p>
            <a:pPr indent="-298450" lvl="2" marL="1371600" rtl="0" algn="l">
              <a:spcBef>
                <a:spcPts val="0"/>
              </a:spcBef>
              <a:spcAft>
                <a:spcPts val="0"/>
              </a:spcAft>
              <a:buSzPts val="1100"/>
              <a:buChar char="-"/>
            </a:pPr>
            <a:r>
              <a:rPr lang="en"/>
              <a:t>Check whether repeating fragment exists. If repeating times larger than CYCLECHECK_NUM in Profile.java, cycle exists, return true. </a:t>
            </a:r>
            <a:endParaRPr/>
          </a:p>
          <a:p>
            <a:pPr indent="-298450" lvl="1" marL="914400" rtl="0" algn="l">
              <a:spcBef>
                <a:spcPts val="0"/>
              </a:spcBef>
              <a:spcAft>
                <a:spcPts val="0"/>
              </a:spcAft>
              <a:buSzPts val="1100"/>
              <a:buChar char="-"/>
            </a:pPr>
            <a:r>
              <a:rPr lang="en"/>
              <a:t>cRun  function(Added in Game.java)</a:t>
            </a:r>
            <a:endParaRPr/>
          </a:p>
          <a:p>
            <a:pPr indent="-298450" lvl="2" marL="1371600" rtl="0" algn="l">
              <a:spcBef>
                <a:spcPts val="0"/>
              </a:spcBef>
              <a:spcAft>
                <a:spcPts val="0"/>
              </a:spcAft>
              <a:buSzPts val="1100"/>
              <a:buChar char="-"/>
            </a:pPr>
            <a:r>
              <a:rPr lang="en"/>
              <a:t>A game life run function that check cycle. If a pattern fall in cycle, divide the return living generation number by 50.</a:t>
            </a:r>
            <a:endParaRPr/>
          </a:p>
          <a:p>
            <a:pPr indent="-298450" lvl="1" marL="914400" rtl="0" algn="l">
              <a:spcBef>
                <a:spcPts val="0"/>
              </a:spcBef>
              <a:spcAft>
                <a:spcPts val="0"/>
              </a:spcAft>
              <a:buSzPts val="1100"/>
              <a:buChar char="-"/>
            </a:pPr>
            <a:r>
              <a:rPr lang="en"/>
              <a:t>growthRate function(modified in Game.java)</a:t>
            </a:r>
            <a:endParaRPr/>
          </a:p>
          <a:p>
            <a:pPr indent="-298450" lvl="2" marL="1371600" rtl="0" algn="l">
              <a:spcBef>
                <a:spcPts val="0"/>
              </a:spcBef>
              <a:spcAft>
                <a:spcPts val="0"/>
              </a:spcAft>
              <a:buSzPts val="1100"/>
              <a:buChar char="-"/>
            </a:pPr>
            <a:r>
              <a:rPr lang="en"/>
              <a:t>Calculate average growth rate between every two game life generation</a:t>
            </a:r>
            <a:endParaRPr/>
          </a:p>
          <a:p>
            <a:pPr indent="0" lvl="0" marL="13716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design</a:t>
            </a:r>
            <a:endParaRPr/>
          </a:p>
        </p:txBody>
      </p:sp>
      <p:sp>
        <p:nvSpPr>
          <p:cNvPr id="326" name="Google Shape;326;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applied Genetic algorithm to design our own functions</a:t>
            </a:r>
            <a:endParaRPr/>
          </a:p>
          <a:p>
            <a:pPr indent="-298450" lvl="1" marL="914400" rtl="0" algn="l">
              <a:spcBef>
                <a:spcPts val="0"/>
              </a:spcBef>
              <a:spcAft>
                <a:spcPts val="0"/>
              </a:spcAft>
              <a:buSzPts val="1100"/>
              <a:buChar char="-"/>
            </a:pPr>
            <a:r>
              <a:rPr lang="en"/>
              <a:t>World</a:t>
            </a:r>
            <a:endParaRPr/>
          </a:p>
          <a:p>
            <a:pPr indent="-298450" lvl="2" marL="1371600" rtl="0" algn="l">
              <a:spcBef>
                <a:spcPts val="0"/>
              </a:spcBef>
              <a:spcAft>
                <a:spcPts val="0"/>
              </a:spcAft>
              <a:buSzPts val="1100"/>
              <a:buChar char="-"/>
            </a:pPr>
            <a:r>
              <a:rPr lang="en"/>
              <a:t>Game of life rule included</a:t>
            </a:r>
            <a:endParaRPr/>
          </a:p>
          <a:p>
            <a:pPr indent="-298450" lvl="2" marL="1371600" rtl="0" algn="l">
              <a:spcBef>
                <a:spcPts val="0"/>
              </a:spcBef>
              <a:spcAft>
                <a:spcPts val="0"/>
              </a:spcAft>
              <a:buSzPts val="1100"/>
              <a:buChar char="-"/>
            </a:pPr>
            <a:r>
              <a:rPr lang="en"/>
              <a:t>Initial and draw grid</a:t>
            </a:r>
            <a:endParaRPr/>
          </a:p>
          <a:p>
            <a:pPr indent="-298450" lvl="2" marL="1371600" rtl="0" algn="l">
              <a:spcBef>
                <a:spcPts val="0"/>
              </a:spcBef>
              <a:spcAft>
                <a:spcPts val="0"/>
              </a:spcAft>
              <a:buSzPts val="1100"/>
              <a:buChar char="-"/>
            </a:pPr>
            <a:r>
              <a:rPr lang="en"/>
              <a:t>Take a pattern and run game of life</a:t>
            </a:r>
            <a:endParaRPr/>
          </a:p>
          <a:p>
            <a:pPr indent="-298450" lvl="2" marL="1371600" rtl="0" algn="l">
              <a:spcBef>
                <a:spcPts val="0"/>
              </a:spcBef>
              <a:spcAft>
                <a:spcPts val="0"/>
              </a:spcAft>
              <a:buSzPts val="1100"/>
              <a:buChar char="-"/>
            </a:pPr>
            <a:r>
              <a:rPr lang="en"/>
              <a:t>Called by lifegame.java</a:t>
            </a:r>
            <a:endParaRPr/>
          </a:p>
          <a:p>
            <a:pPr indent="-298450" lvl="1" marL="914400" rtl="0" algn="l">
              <a:spcBef>
                <a:spcPts val="0"/>
              </a:spcBef>
              <a:spcAft>
                <a:spcPts val="0"/>
              </a:spcAft>
              <a:buSzPts val="1100"/>
              <a:buChar char="-"/>
            </a:pPr>
            <a:r>
              <a:rPr lang="en"/>
              <a:t>LifeGame</a:t>
            </a:r>
            <a:endParaRPr/>
          </a:p>
          <a:p>
            <a:pPr indent="-298450" lvl="2" marL="1371600" rtl="0" algn="l">
              <a:spcBef>
                <a:spcPts val="0"/>
              </a:spcBef>
              <a:spcAft>
                <a:spcPts val="0"/>
              </a:spcAft>
              <a:buSzPts val="1100"/>
              <a:buChar char="-"/>
            </a:pPr>
            <a:r>
              <a:rPr lang="en"/>
              <a:t>Create a Jframe window to show how the best pattern evolve</a:t>
            </a:r>
            <a:endParaRPr/>
          </a:p>
          <a:p>
            <a:pPr indent="-298450" lvl="2" marL="1371600" rtl="0" algn="l">
              <a:spcBef>
                <a:spcPts val="0"/>
              </a:spcBef>
              <a:spcAft>
                <a:spcPts val="0"/>
              </a:spcAft>
              <a:buSzPts val="1100"/>
              <a:buChar char="-"/>
            </a:pPr>
            <a:r>
              <a:rPr lang="en"/>
              <a:t>If count matched with one printed in the console, pause to proof we did find the best pattern!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