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theme/themeOverride6.xml" ContentType="application/vnd.openxmlformats-officedocument.themeOverride+xml"/>
  <Override PartName="/ppt/notesSlides/notesSlide15.xml" ContentType="application/vnd.openxmlformats-officedocument.presentationml.notesSlide+xml"/>
  <Override PartName="/ppt/theme/themeOverride7.xml" ContentType="application/vnd.openxmlformats-officedocument.themeOverride+xml"/>
  <Override PartName="/ppt/notesSlides/notesSlide16.xml" ContentType="application/vnd.openxmlformats-officedocument.presentationml.notesSlide+xml"/>
  <Override PartName="/ppt/theme/themeOverride8.xml" ContentType="application/vnd.openxmlformats-officedocument.themeOverride+xml"/>
  <Override PartName="/ppt/notesSlides/notesSlide17.xml" ContentType="application/vnd.openxmlformats-officedocument.presentationml.notesSlide+xml"/>
  <Override PartName="/ppt/theme/themeOverride9.xml" ContentType="application/vnd.openxmlformats-officedocument.themeOverride+xml"/>
  <Override PartName="/ppt/notesSlides/notesSlide18.xml" ContentType="application/vnd.openxmlformats-officedocument.presentationml.notesSlide+xml"/>
  <Override PartName="/ppt/theme/themeOverride10.xml" ContentType="application/vnd.openxmlformats-officedocument.themeOverride+xml"/>
  <Override PartName="/ppt/notesSlides/notesSlide19.xml" ContentType="application/vnd.openxmlformats-officedocument.presentationml.notesSlide+xml"/>
  <Override PartName="/ppt/theme/themeOverride11.xml" ContentType="application/vnd.openxmlformats-officedocument.themeOverr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9" r:id="rId1"/>
  </p:sldMasterIdLst>
  <p:notesMasterIdLst>
    <p:notesMasterId r:id="rId24"/>
  </p:notesMasterIdLst>
  <p:sldIdLst>
    <p:sldId id="264" r:id="rId2"/>
    <p:sldId id="263" r:id="rId3"/>
    <p:sldId id="290" r:id="rId4"/>
    <p:sldId id="271" r:id="rId5"/>
    <p:sldId id="272" r:id="rId6"/>
    <p:sldId id="297" r:id="rId7"/>
    <p:sldId id="298" r:id="rId8"/>
    <p:sldId id="299" r:id="rId9"/>
    <p:sldId id="300" r:id="rId10"/>
    <p:sldId id="302" r:id="rId11"/>
    <p:sldId id="277" r:id="rId12"/>
    <p:sldId id="303" r:id="rId13"/>
    <p:sldId id="305" r:id="rId14"/>
    <p:sldId id="306" r:id="rId15"/>
    <p:sldId id="307" r:id="rId16"/>
    <p:sldId id="308" r:id="rId17"/>
    <p:sldId id="309" r:id="rId18"/>
    <p:sldId id="310" r:id="rId19"/>
    <p:sldId id="311" r:id="rId20"/>
    <p:sldId id="312" r:id="rId21"/>
    <p:sldId id="313" r:id="rId22"/>
    <p:sldId id="270"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Garamond" panose="02020404030301010803" pitchFamily="18" charset="0"/>
      <p:regular r:id="rId29"/>
      <p:bold r:id="rId30"/>
      <p:italic r:id="rId31"/>
    </p:embeddedFont>
    <p:embeddedFont>
      <p:font typeface="Merriweather" panose="00000500000000000000" pitchFamily="2"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3447" autoAdjust="0"/>
  </p:normalViewPr>
  <p:slideViewPr>
    <p:cSldViewPr snapToGrid="0">
      <p:cViewPr varScale="1">
        <p:scale>
          <a:sx n="79" d="100"/>
          <a:sy n="79" d="100"/>
        </p:scale>
        <p:origin x="8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650398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492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036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478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842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722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438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98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34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086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654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599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270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579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73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061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723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96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342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94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464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49955"/>
      </p:ext>
    </p:extLst>
  </p:cSld>
  <p:clrMapOvr>
    <a:masterClrMapping/>
  </p:clrMapOvr>
  <p:transition spd="slow">
    <p:push dir="u"/>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4743779"/>
      </p:ext>
    </p:extLst>
  </p:cSld>
  <p:clrMapOvr>
    <a:masterClrMapping/>
  </p:clrMapOvr>
  <p:transition spd="slow">
    <p:push dir="u"/>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437084"/>
      </p:ext>
    </p:extLst>
  </p:cSld>
  <p:clrMapOvr>
    <a:masterClrMapping/>
  </p:clrMapOvr>
  <p:transition spd="slow">
    <p:push dir="u"/>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175445"/>
      </p:ext>
    </p:extLst>
  </p:cSld>
  <p:clrMapOvr>
    <a:masterClrMapping/>
  </p:clrMapOvr>
  <p:transition spd="slow">
    <p:push dir="u"/>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1438895"/>
      </p:ext>
    </p:extLst>
  </p:cSld>
  <p:clrMapOvr>
    <a:masterClrMapping/>
  </p:clrMapOvr>
  <p:transition spd="slow">
    <p:push dir="u"/>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000051"/>
      </p:ext>
    </p:extLst>
  </p:cSld>
  <p:clrMapOvr>
    <a:masterClrMapping/>
  </p:clrMapOvr>
  <p:transition spd="slow">
    <p:push dir="u"/>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5389974"/>
      </p:ext>
    </p:extLst>
  </p:cSld>
  <p:clrMapOvr>
    <a:masterClrMapping/>
  </p:clrMapOvr>
  <p:transition spd="slow">
    <p:push dir="u"/>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394813"/>
      </p:ext>
    </p:extLst>
  </p:cSld>
  <p:clrMapOvr>
    <a:masterClrMapping/>
  </p:clrMapOvr>
  <p:transition spd="slow">
    <p:push dir="u"/>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970743"/>
      </p:ext>
    </p:extLst>
  </p:cSld>
  <p:clrMapOvr>
    <a:masterClrMapping/>
  </p:clrMapOvr>
  <p:transition spd="slow">
    <p:push dir="u"/>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color">
  <p:cSld name="Blank color">
    <p:bg>
      <p:bgPr>
        <a:solidFill>
          <a:schemeClr val="accent1"/>
        </a:solidFill>
        <a:effectLst/>
      </p:bgPr>
    </p:bg>
    <p:spTree>
      <p:nvGrpSpPr>
        <p:cNvPr id="1" name="Shape 1775"/>
        <p:cNvGrpSpPr/>
        <p:nvPr/>
      </p:nvGrpSpPr>
      <p:grpSpPr>
        <a:xfrm>
          <a:off x="0" y="0"/>
          <a:ext cx="0" cy="0"/>
          <a:chOff x="0" y="0"/>
          <a:chExt cx="0" cy="0"/>
        </a:xfrm>
      </p:grpSpPr>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1952262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3458811"/>
      </p:ext>
    </p:extLst>
  </p:cSld>
  <p:clrMapOvr>
    <a:masterClrMapping/>
  </p:clrMapOvr>
  <p:transition spd="slow">
    <p:push dir="u"/>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6688865"/>
      </p:ext>
    </p:extLst>
  </p:cSld>
  <p:clrMapOvr>
    <a:masterClrMapping/>
  </p:clrMapOvr>
  <p:transition spd="slow">
    <p:push dir="u"/>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4626117"/>
      </p:ext>
    </p:extLst>
  </p:cSld>
  <p:clrMapOvr>
    <a:masterClrMapping/>
  </p:clrMapOvr>
  <p:transition spd="slow">
    <p:push dir="u"/>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018576"/>
      </p:ext>
    </p:extLst>
  </p:cSld>
  <p:clrMapOvr>
    <a:masterClrMapping/>
  </p:clrMapOvr>
  <p:transition spd="slow">
    <p:push dir="u"/>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291493"/>
      </p:ext>
    </p:extLst>
  </p:cSld>
  <p:clrMapOvr>
    <a:masterClrMapping/>
  </p:clrMapOvr>
  <p:transition spd="slow">
    <p:push dir="u"/>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2118700"/>
      </p:ext>
    </p:extLst>
  </p:cSld>
  <p:clrMapOvr>
    <a:masterClrMapping/>
  </p:clrMapOvr>
  <p:transition spd="slow">
    <p:push dir="u"/>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67350"/>
      </p:ext>
    </p:extLst>
  </p:cSld>
  <p:clrMapOvr>
    <a:masterClrMapping/>
  </p:clrMapOvr>
  <p:transition spd="slow">
    <p:push dir="u"/>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0531481"/>
      </p:ext>
    </p:extLst>
  </p:cSld>
  <p:clrMapOvr>
    <a:masterClrMapping/>
  </p:clrMapOvr>
  <p:transition spd="slow">
    <p:push dir="u"/>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6385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transition spd="slow">
    <p:push dir="u"/>
  </p:transition>
  <p:hf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hemeOverride" Target="../theme/themeOverride3.xml"/><Relationship Id="rId5" Type="http://schemas.openxmlformats.org/officeDocument/2006/relationships/image" Target="../media/image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hemeOverride" Target="../theme/themeOverride4.xml"/><Relationship Id="rId5" Type="http://schemas.openxmlformats.org/officeDocument/2006/relationships/image" Target="../media/image7.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hemeOverride" Target="../theme/themeOverride5.xml"/><Relationship Id="rId5" Type="http://schemas.openxmlformats.org/officeDocument/2006/relationships/image" Target="../media/image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hemeOverride" Target="../theme/themeOverride6.xml"/><Relationship Id="rId5" Type="http://schemas.openxmlformats.org/officeDocument/2006/relationships/image" Target="../media/image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hemeOverride" Target="../theme/themeOverride7.xml"/><Relationship Id="rId5" Type="http://schemas.openxmlformats.org/officeDocument/2006/relationships/image" Target="../media/image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hemeOverride" Target="../theme/themeOverride9.xml"/><Relationship Id="rId5" Type="http://schemas.openxmlformats.org/officeDocument/2006/relationships/image" Target="../media/image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hemeOverride" Target="../theme/themeOverride10.xml"/><Relationship Id="rId5" Type="http://schemas.openxmlformats.org/officeDocument/2006/relationships/image" Target="../media/image7.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themeOverride" Target="../theme/themeOverride11.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358" t="26963" r="9143" b="34514"/>
          <a:stretch/>
        </p:blipFill>
        <p:spPr>
          <a:xfrm>
            <a:off x="7482468" y="580645"/>
            <a:ext cx="1002312" cy="463636"/>
          </a:xfrm>
          <a:prstGeom prst="rect">
            <a:avLst/>
          </a:prstGeom>
        </p:spPr>
      </p:pic>
      <p:pic>
        <p:nvPicPr>
          <p:cNvPr id="4" name="Picture 3"/>
          <p:cNvPicPr>
            <a:picLocks noChangeAspect="1"/>
          </p:cNvPicPr>
          <p:nvPr/>
        </p:nvPicPr>
        <p:blipFill>
          <a:blip r:embed="rId3"/>
          <a:stretch>
            <a:fillRect/>
          </a:stretch>
        </p:blipFill>
        <p:spPr>
          <a:xfrm>
            <a:off x="6381517" y="524890"/>
            <a:ext cx="1131384" cy="688669"/>
          </a:xfrm>
          <a:prstGeom prst="rect">
            <a:avLst/>
          </a:prstGeom>
        </p:spPr>
      </p:pic>
      <p:pic>
        <p:nvPicPr>
          <p:cNvPr id="5" name="Picture 4"/>
          <p:cNvPicPr>
            <a:picLocks noChangeAspect="1"/>
          </p:cNvPicPr>
          <p:nvPr/>
        </p:nvPicPr>
        <p:blipFill>
          <a:blip r:embed="rId4"/>
          <a:stretch>
            <a:fillRect/>
          </a:stretch>
        </p:blipFill>
        <p:spPr>
          <a:xfrm>
            <a:off x="582641" y="4230908"/>
            <a:ext cx="324526" cy="338805"/>
          </a:xfrm>
          <a:prstGeom prst="rect">
            <a:avLst/>
          </a:prstGeom>
        </p:spPr>
      </p:pic>
      <p:pic>
        <p:nvPicPr>
          <p:cNvPr id="6" name="Picture 4"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708" y="4266143"/>
            <a:ext cx="569549" cy="2929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t="28126" b="25551"/>
          <a:stretch/>
        </p:blipFill>
        <p:spPr>
          <a:xfrm>
            <a:off x="2190415" y="4259767"/>
            <a:ext cx="623190" cy="288681"/>
          </a:xfrm>
          <a:prstGeom prst="rect">
            <a:avLst/>
          </a:prstGeom>
        </p:spPr>
      </p:pic>
      <p:pic>
        <p:nvPicPr>
          <p:cNvPr id="8" name="Picture 7"/>
          <p:cNvPicPr>
            <a:picLocks noChangeAspect="1"/>
          </p:cNvPicPr>
          <p:nvPr/>
        </p:nvPicPr>
        <p:blipFill rotWithShape="1">
          <a:blip r:embed="rId7">
            <a:extLst>
              <a:ext uri="{28A0092B-C50C-407E-A947-70E740481C1C}">
                <a14:useLocalDpi xmlns:a14="http://schemas.microsoft.com/office/drawing/2010/main" val="0"/>
              </a:ext>
            </a:extLst>
          </a:blip>
          <a:srcRect t="28114" b="28682"/>
          <a:stretch/>
        </p:blipFill>
        <p:spPr>
          <a:xfrm>
            <a:off x="907371" y="4273162"/>
            <a:ext cx="694215" cy="299930"/>
          </a:xfrm>
          <a:prstGeom prst="rect">
            <a:avLst/>
          </a:prstGeom>
        </p:spPr>
      </p:pic>
      <p:sp>
        <p:nvSpPr>
          <p:cNvPr id="9" name="Google Shape;1906;p15"/>
          <p:cNvSpPr txBox="1">
            <a:spLocks/>
          </p:cNvSpPr>
          <p:nvPr/>
        </p:nvSpPr>
        <p:spPr>
          <a:xfrm>
            <a:off x="1000664" y="1269314"/>
            <a:ext cx="7366959"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US" sz="4000" b="1" dirty="0">
                <a:solidFill>
                  <a:srgbClr val="002060"/>
                </a:solidFill>
                <a:latin typeface="Isocpeur"/>
              </a:rPr>
              <a:t>Create a GUI Paint Application using </a:t>
            </a:r>
            <a:r>
              <a:rPr lang="en-US" sz="4000" b="1" dirty="0" err="1">
                <a:solidFill>
                  <a:srgbClr val="002060"/>
                </a:solidFill>
                <a:latin typeface="Isocpeur"/>
              </a:rPr>
              <a:t>Tkinter</a:t>
            </a:r>
            <a:r>
              <a:rPr lang="en-US" sz="4000" b="1" dirty="0">
                <a:solidFill>
                  <a:srgbClr val="002060"/>
                </a:solidFill>
                <a:latin typeface="Isocpeur"/>
              </a:rPr>
              <a:t> in Python</a:t>
            </a:r>
          </a:p>
        </p:txBody>
      </p:sp>
      <p:cxnSp>
        <p:nvCxnSpPr>
          <p:cNvPr id="10" name="Straight Connector 9"/>
          <p:cNvCxnSpPr/>
          <p:nvPr/>
        </p:nvCxnSpPr>
        <p:spPr>
          <a:xfrm flipV="1">
            <a:off x="1661582" y="2873492"/>
            <a:ext cx="5977653" cy="21265"/>
          </a:xfrm>
          <a:prstGeom prst="line">
            <a:avLst/>
          </a:prstGeom>
          <a:ln w="28575"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Google Shape;1907;p15"/>
          <p:cNvSpPr txBox="1">
            <a:spLocks/>
          </p:cNvSpPr>
          <p:nvPr/>
        </p:nvSpPr>
        <p:spPr>
          <a:xfrm>
            <a:off x="1799401" y="2894757"/>
            <a:ext cx="5713500" cy="497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US" sz="1400" b="1" dirty="0">
                <a:solidFill>
                  <a:srgbClr val="002060"/>
                </a:solidFill>
                <a:latin typeface="Isocpeur"/>
              </a:rPr>
              <a:t>Kaira Milani </a:t>
            </a:r>
            <a:r>
              <a:rPr lang="en-US" sz="1400" b="1" dirty="0" err="1">
                <a:solidFill>
                  <a:srgbClr val="002060"/>
                </a:solidFill>
                <a:latin typeface="Isocpeur"/>
              </a:rPr>
              <a:t>Fitria</a:t>
            </a:r>
            <a:endParaRPr lang="en-US" sz="1400" b="1" dirty="0">
              <a:solidFill>
                <a:srgbClr val="002060"/>
              </a:solidFill>
              <a:latin typeface="Isocpeur"/>
            </a:endParaRPr>
          </a:p>
          <a:p>
            <a:pPr marL="0" indent="0" algn="ctr">
              <a:buFont typeface="Merriweather"/>
              <a:buNone/>
            </a:pPr>
            <a:endParaRPr lang="en-US" sz="1400" b="1" dirty="0">
              <a:solidFill>
                <a:srgbClr val="002060"/>
              </a:solidFill>
              <a:latin typeface="Isocpeur"/>
            </a:endParaRPr>
          </a:p>
        </p:txBody>
      </p:sp>
      <p:sp>
        <p:nvSpPr>
          <p:cNvPr id="12" name="Google Shape;1907;p15"/>
          <p:cNvSpPr txBox="1">
            <a:spLocks/>
          </p:cNvSpPr>
          <p:nvPr/>
        </p:nvSpPr>
        <p:spPr>
          <a:xfrm>
            <a:off x="1804544" y="3188083"/>
            <a:ext cx="5713500" cy="3156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US" sz="1200" dirty="0">
                <a:solidFill>
                  <a:srgbClr val="002060"/>
                </a:solidFill>
                <a:latin typeface="Isocpeur"/>
              </a:rPr>
              <a:t>IoT Engineer</a:t>
            </a:r>
          </a:p>
        </p:txBody>
      </p:sp>
      <p:sp>
        <p:nvSpPr>
          <p:cNvPr id="13" name="Google Shape;1907;p15"/>
          <p:cNvSpPr txBox="1">
            <a:spLocks/>
          </p:cNvSpPr>
          <p:nvPr/>
        </p:nvSpPr>
        <p:spPr>
          <a:xfrm>
            <a:off x="6381517" y="4188290"/>
            <a:ext cx="2266548" cy="687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800" dirty="0">
                <a:solidFill>
                  <a:srgbClr val="002060"/>
                </a:solidFill>
                <a:latin typeface="Isocpeur"/>
              </a:rPr>
              <a:t>Program </a:t>
            </a:r>
            <a:r>
              <a:rPr lang="en-US" sz="800" dirty="0" err="1">
                <a:solidFill>
                  <a:srgbClr val="002060"/>
                </a:solidFill>
                <a:latin typeface="Isocpeur"/>
              </a:rPr>
              <a:t>Magang</a:t>
            </a:r>
            <a:r>
              <a:rPr lang="en-US" sz="800" dirty="0">
                <a:solidFill>
                  <a:srgbClr val="002060"/>
                </a:solidFill>
                <a:latin typeface="Isocpeur"/>
              </a:rPr>
              <a:t> </a:t>
            </a:r>
            <a:r>
              <a:rPr lang="en-US" sz="800" dirty="0" err="1">
                <a:solidFill>
                  <a:srgbClr val="002060"/>
                </a:solidFill>
                <a:latin typeface="Isocpeur"/>
              </a:rPr>
              <a:t>dan</a:t>
            </a:r>
            <a:r>
              <a:rPr lang="en-US" sz="800" dirty="0">
                <a:solidFill>
                  <a:srgbClr val="002060"/>
                </a:solidFill>
                <a:latin typeface="Isocpeur"/>
              </a:rPr>
              <a:t> </a:t>
            </a:r>
            <a:r>
              <a:rPr lang="en-US" sz="800" dirty="0" err="1">
                <a:solidFill>
                  <a:srgbClr val="002060"/>
                </a:solidFill>
                <a:latin typeface="Isocpeur"/>
              </a:rPr>
              <a:t>Studi</a:t>
            </a:r>
            <a:r>
              <a:rPr lang="en-US" sz="800" dirty="0">
                <a:solidFill>
                  <a:srgbClr val="002060"/>
                </a:solidFill>
                <a:latin typeface="Isocpeur"/>
              </a:rPr>
              <a:t> </a:t>
            </a:r>
            <a:r>
              <a:rPr lang="en-US" sz="800" dirty="0" err="1">
                <a:solidFill>
                  <a:srgbClr val="002060"/>
                </a:solidFill>
                <a:latin typeface="Isocpeur"/>
              </a:rPr>
              <a:t>Independen</a:t>
            </a:r>
            <a:r>
              <a:rPr lang="en-US" sz="800" dirty="0">
                <a:solidFill>
                  <a:srgbClr val="002060"/>
                </a:solidFill>
                <a:latin typeface="Isocpeur"/>
              </a:rPr>
              <a:t> </a:t>
            </a:r>
            <a:r>
              <a:rPr lang="en-US" sz="800" dirty="0" err="1">
                <a:solidFill>
                  <a:srgbClr val="002060"/>
                </a:solidFill>
                <a:latin typeface="Isocpeur"/>
              </a:rPr>
              <a:t>Bersertifikat</a:t>
            </a:r>
            <a:r>
              <a:rPr lang="en-US" sz="800" dirty="0">
                <a:solidFill>
                  <a:srgbClr val="002060"/>
                </a:solidFill>
                <a:latin typeface="Isocpeur"/>
              </a:rPr>
              <a:t> (MSIB) </a:t>
            </a:r>
            <a:r>
              <a:rPr lang="en-US" sz="800" dirty="0" err="1">
                <a:solidFill>
                  <a:srgbClr val="002060"/>
                </a:solidFill>
                <a:latin typeface="Isocpeur"/>
              </a:rPr>
              <a:t>Bisa</a:t>
            </a:r>
            <a:r>
              <a:rPr lang="en-US" sz="800" dirty="0">
                <a:solidFill>
                  <a:srgbClr val="002060"/>
                </a:solidFill>
                <a:latin typeface="Isocpeur"/>
              </a:rPr>
              <a:t> AI Academy 2022</a:t>
            </a:r>
          </a:p>
        </p:txBody>
      </p:sp>
    </p:spTree>
    <p:extLst>
      <p:ext uri="{BB962C8B-B14F-4D97-AF65-F5344CB8AC3E}">
        <p14:creationId xmlns:p14="http://schemas.microsoft.com/office/powerpoint/2010/main" val="11294830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2791752" y="42515"/>
            <a:ext cx="6101877"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None/>
            </a:pPr>
            <a:r>
              <a:rPr lang="en-US" sz="2800" b="1" dirty="0">
                <a:solidFill>
                  <a:srgbClr val="002060"/>
                </a:solidFill>
                <a:latin typeface="Isocpeur"/>
              </a:rPr>
              <a:t>Setting Canvas and Paint Tools</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7" name="Google Shape;1907;p15">
            <a:extLst>
              <a:ext uri="{FF2B5EF4-FFF2-40B4-BE49-F238E27FC236}">
                <a16:creationId xmlns:a16="http://schemas.microsoft.com/office/drawing/2014/main" id="{3C292810-18D6-8BD2-D955-9CEF9AEEF409}"/>
              </a:ext>
            </a:extLst>
          </p:cNvPr>
          <p:cNvSpPr txBox="1">
            <a:spLocks/>
          </p:cNvSpPr>
          <p:nvPr/>
        </p:nvSpPr>
        <p:spPr>
          <a:xfrm>
            <a:off x="1075374" y="985591"/>
            <a:ext cx="6986387" cy="4093623"/>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200" b="1" dirty="0">
                <a:solidFill>
                  <a:srgbClr val="D4D4D4"/>
                </a:solidFill>
                <a:effectLst/>
                <a:latin typeface="Consolas" panose="020B0609020204030204" pitchFamily="49" charset="0"/>
              </a:rPr>
              <a:t>    </a:t>
            </a:r>
            <a:r>
              <a:rPr lang="en-ID" sz="1200" b="1" dirty="0">
                <a:solidFill>
                  <a:srgbClr val="569CD6"/>
                </a:solidFill>
                <a:effectLst/>
                <a:latin typeface="Consolas" panose="020B0609020204030204" pitchFamily="49" charset="0"/>
              </a:rPr>
              <a:t>def</a:t>
            </a:r>
            <a:r>
              <a:rPr lang="en-ID" sz="1200" b="1" dirty="0">
                <a:solidFill>
                  <a:srgbClr val="D4D4D4"/>
                </a:solidFill>
                <a:effectLst/>
                <a:latin typeface="Consolas" panose="020B0609020204030204" pitchFamily="49" charset="0"/>
              </a:rPr>
              <a:t> </a:t>
            </a:r>
            <a:r>
              <a:rPr lang="en-ID" sz="1200" b="1" dirty="0">
                <a:solidFill>
                  <a:srgbClr val="DCDCAA"/>
                </a:solidFill>
                <a:effectLst/>
                <a:latin typeface="Consolas" panose="020B0609020204030204" pitchFamily="49" charset="0"/>
              </a:rPr>
              <a:t>paint</a:t>
            </a:r>
            <a:r>
              <a:rPr lang="en-ID" sz="1200" b="1" dirty="0">
                <a:solidFill>
                  <a:srgbClr val="D4D4D4"/>
                </a:solidFill>
                <a:effectLst/>
                <a:latin typeface="Consolas" panose="020B0609020204030204" pitchFamily="49" charset="0"/>
              </a:rPr>
              <a:t>(</a:t>
            </a:r>
            <a:r>
              <a:rPr lang="en-ID" sz="1200" b="1" dirty="0">
                <a:solidFill>
                  <a:srgbClr val="9CDCFE"/>
                </a:solidFill>
                <a:effectLst/>
                <a:latin typeface="Consolas" panose="020B0609020204030204" pitchFamily="49" charset="0"/>
              </a:rPr>
              <a:t>self</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event</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line_width</a:t>
            </a:r>
            <a:r>
              <a:rPr lang="en-ID" sz="1200" b="1" dirty="0">
                <a:solidFill>
                  <a:srgbClr val="D4D4D4"/>
                </a:solidFill>
                <a:effectLst/>
                <a:latin typeface="Consolas" panose="020B0609020204030204" pitchFamily="49" charset="0"/>
              </a:rPr>
              <a:t> =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choose_size_button</a:t>
            </a:r>
            <a:r>
              <a:rPr lang="en-ID" sz="1200" b="1" dirty="0" err="1">
                <a:solidFill>
                  <a:srgbClr val="D4D4D4"/>
                </a:solidFill>
                <a:effectLst/>
                <a:latin typeface="Consolas" panose="020B0609020204030204" pitchFamily="49" charset="0"/>
              </a:rPr>
              <a:t>.</a:t>
            </a:r>
            <a:r>
              <a:rPr lang="en-ID" sz="1200" b="1" dirty="0" err="1">
                <a:solidFill>
                  <a:srgbClr val="DCDCAA"/>
                </a:solidFill>
                <a:effectLst/>
                <a:latin typeface="Consolas" panose="020B0609020204030204" pitchFamily="49" charset="0"/>
              </a:rPr>
              <a:t>get</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paint_color</a:t>
            </a:r>
            <a:r>
              <a:rPr lang="en-ID" sz="1200" b="1" dirty="0">
                <a:solidFill>
                  <a:srgbClr val="D4D4D4"/>
                </a:solidFill>
                <a:effectLst/>
                <a:latin typeface="Consolas" panose="020B0609020204030204" pitchFamily="49" charset="0"/>
              </a:rPr>
              <a:t> = </a:t>
            </a:r>
            <a:r>
              <a:rPr lang="en-ID" sz="1200" b="1" dirty="0">
                <a:solidFill>
                  <a:srgbClr val="CE9178"/>
                </a:solidFill>
                <a:effectLst/>
                <a:latin typeface="Consolas" panose="020B0609020204030204" pitchFamily="49" charset="0"/>
              </a:rPr>
              <a:t>'white'</a:t>
            </a:r>
            <a:r>
              <a:rPr lang="en-ID" sz="1200" b="1" dirty="0">
                <a:solidFill>
                  <a:srgbClr val="D4D4D4"/>
                </a:solidFill>
                <a:effectLst/>
                <a:latin typeface="Consolas" panose="020B0609020204030204" pitchFamily="49" charset="0"/>
              </a:rPr>
              <a:t> </a:t>
            </a:r>
            <a:r>
              <a:rPr lang="en-ID" sz="1200" b="1" dirty="0">
                <a:solidFill>
                  <a:srgbClr val="C586C0"/>
                </a:solidFill>
                <a:effectLst/>
                <a:latin typeface="Consolas" panose="020B0609020204030204" pitchFamily="49" charset="0"/>
              </a:rPr>
              <a:t>if</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eraser_on</a:t>
            </a:r>
            <a:r>
              <a:rPr lang="en-ID" sz="1200" b="1" dirty="0">
                <a:solidFill>
                  <a:srgbClr val="D4D4D4"/>
                </a:solidFill>
                <a:effectLst/>
                <a:latin typeface="Consolas" panose="020B0609020204030204" pitchFamily="49" charset="0"/>
              </a:rPr>
              <a:t> </a:t>
            </a:r>
            <a:r>
              <a:rPr lang="en-ID" sz="1200" b="1" dirty="0">
                <a:solidFill>
                  <a:srgbClr val="C586C0"/>
                </a:solidFill>
                <a:effectLst/>
                <a:latin typeface="Consolas" panose="020B0609020204030204" pitchFamily="49" charset="0"/>
              </a:rPr>
              <a:t>else</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color</a:t>
            </a:r>
            <a:endParaRPr lang="en-ID" sz="1200" b="1" dirty="0">
              <a:solidFill>
                <a:srgbClr val="D4D4D4"/>
              </a:solidFill>
              <a:effectLst/>
              <a:latin typeface="Consolas" panose="020B0609020204030204" pitchFamily="49" charset="0"/>
            </a:endParaRPr>
          </a:p>
          <a:p>
            <a:pPr algn="l"/>
            <a:r>
              <a:rPr lang="en-ID" sz="1200" b="1" dirty="0">
                <a:solidFill>
                  <a:srgbClr val="D4D4D4"/>
                </a:solidFill>
                <a:effectLst/>
                <a:latin typeface="Consolas" panose="020B0609020204030204" pitchFamily="49" charset="0"/>
              </a:rPr>
              <a:t>        </a:t>
            </a:r>
            <a:r>
              <a:rPr lang="en-ID" sz="1200" b="1" dirty="0">
                <a:solidFill>
                  <a:srgbClr val="C586C0"/>
                </a:solidFill>
                <a:effectLst/>
                <a:latin typeface="Consolas" panose="020B0609020204030204" pitchFamily="49" charset="0"/>
              </a:rPr>
              <a:t>if</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old_x</a:t>
            </a:r>
            <a:r>
              <a:rPr lang="en-ID" sz="1200" b="1" dirty="0">
                <a:solidFill>
                  <a:srgbClr val="D4D4D4"/>
                </a:solidFill>
                <a:effectLst/>
                <a:latin typeface="Consolas" panose="020B0609020204030204" pitchFamily="49" charset="0"/>
              </a:rPr>
              <a:t> </a:t>
            </a:r>
            <a:r>
              <a:rPr lang="en-ID" sz="1200" b="1" dirty="0">
                <a:solidFill>
                  <a:srgbClr val="569CD6"/>
                </a:solidFill>
                <a:effectLst/>
                <a:latin typeface="Consolas" panose="020B0609020204030204" pitchFamily="49" charset="0"/>
              </a:rPr>
              <a:t>and</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old_y</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c</a:t>
            </a:r>
            <a:r>
              <a:rPr lang="en-ID" sz="1200" b="1" dirty="0" err="1">
                <a:solidFill>
                  <a:srgbClr val="D4D4D4"/>
                </a:solidFill>
                <a:effectLst/>
                <a:latin typeface="Consolas" panose="020B0609020204030204" pitchFamily="49" charset="0"/>
              </a:rPr>
              <a:t>.</a:t>
            </a:r>
            <a:r>
              <a:rPr lang="en-ID" sz="1200" b="1" dirty="0" err="1">
                <a:solidFill>
                  <a:srgbClr val="DCDCAA"/>
                </a:solidFill>
                <a:effectLst/>
                <a:latin typeface="Consolas" panose="020B0609020204030204" pitchFamily="49" charset="0"/>
              </a:rPr>
              <a:t>create_line</a:t>
            </a:r>
            <a:r>
              <a:rPr lang="en-ID" sz="1200" b="1" dirty="0">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old_x</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old_y</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event</a:t>
            </a:r>
            <a:r>
              <a:rPr lang="en-ID" sz="1200" b="1" dirty="0" err="1">
                <a:solidFill>
                  <a:srgbClr val="D4D4D4"/>
                </a:solidFill>
                <a:effectLst/>
                <a:latin typeface="Consolas" panose="020B0609020204030204" pitchFamily="49" charset="0"/>
              </a:rPr>
              <a:t>.x</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event</a:t>
            </a:r>
            <a:r>
              <a:rPr lang="en-ID" sz="1200" b="1" dirty="0" err="1">
                <a:solidFill>
                  <a:srgbClr val="D4D4D4"/>
                </a:solidFill>
                <a:effectLst/>
                <a:latin typeface="Consolas" panose="020B0609020204030204" pitchFamily="49" charset="0"/>
              </a:rPr>
              <a:t>.y</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width</a:t>
            </a:r>
            <a:r>
              <a:rPr lang="en-ID" sz="1200" b="1" dirty="0">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line_width</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fill</a:t>
            </a:r>
            <a:r>
              <a:rPr lang="en-ID" sz="1200" b="1" dirty="0">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paint_color</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capstyle</a:t>
            </a:r>
            <a:r>
              <a:rPr lang="en-ID" sz="1200" b="1" dirty="0">
                <a:solidFill>
                  <a:srgbClr val="D4D4D4"/>
                </a:solidFill>
                <a:effectLst/>
                <a:latin typeface="Consolas" panose="020B0609020204030204" pitchFamily="49" charset="0"/>
              </a:rPr>
              <a:t>=</a:t>
            </a:r>
            <a:r>
              <a:rPr lang="en-ID" sz="1200" b="1" dirty="0">
                <a:solidFill>
                  <a:srgbClr val="4FC1FF"/>
                </a:solidFill>
                <a:effectLst/>
                <a:latin typeface="Consolas" panose="020B0609020204030204" pitchFamily="49" charset="0"/>
              </a:rPr>
              <a:t>ROUND</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smooth</a:t>
            </a:r>
            <a:r>
              <a:rPr lang="en-ID" sz="1200" b="1" dirty="0">
                <a:solidFill>
                  <a:srgbClr val="D4D4D4"/>
                </a:solidFill>
                <a:effectLst/>
                <a:latin typeface="Consolas" panose="020B0609020204030204" pitchFamily="49" charset="0"/>
              </a:rPr>
              <a:t>=</a:t>
            </a:r>
            <a:r>
              <a:rPr lang="en-ID" sz="1200" b="1" dirty="0">
                <a:solidFill>
                  <a:srgbClr val="4FC1FF"/>
                </a:solidFill>
                <a:effectLst/>
                <a:latin typeface="Consolas" panose="020B0609020204030204" pitchFamily="49" charset="0"/>
              </a:rPr>
              <a:t>TRUE</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splinesteps</a:t>
            </a:r>
            <a:r>
              <a:rPr lang="en-ID" sz="1200" b="1" dirty="0">
                <a:solidFill>
                  <a:srgbClr val="D4D4D4"/>
                </a:solidFill>
                <a:effectLst/>
                <a:latin typeface="Consolas" panose="020B0609020204030204" pitchFamily="49" charset="0"/>
              </a:rPr>
              <a:t>=</a:t>
            </a:r>
            <a:r>
              <a:rPr lang="en-ID" sz="1200" b="1" dirty="0">
                <a:solidFill>
                  <a:srgbClr val="B5CEA8"/>
                </a:solidFill>
                <a:effectLst/>
                <a:latin typeface="Consolas" panose="020B0609020204030204" pitchFamily="49" charset="0"/>
              </a:rPr>
              <a:t>36</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old_x</a:t>
            </a:r>
            <a:r>
              <a:rPr lang="en-ID" sz="1200" b="1" dirty="0">
                <a:solidFill>
                  <a:srgbClr val="D4D4D4"/>
                </a:solidFill>
                <a:effectLst/>
                <a:latin typeface="Consolas" panose="020B0609020204030204" pitchFamily="49" charset="0"/>
              </a:rPr>
              <a:t> = </a:t>
            </a:r>
            <a:r>
              <a:rPr lang="en-ID" sz="1200" b="1" dirty="0" err="1">
                <a:solidFill>
                  <a:srgbClr val="9CDCFE"/>
                </a:solidFill>
                <a:effectLst/>
                <a:latin typeface="Consolas" panose="020B0609020204030204" pitchFamily="49" charset="0"/>
              </a:rPr>
              <a:t>event</a:t>
            </a:r>
            <a:r>
              <a:rPr lang="en-ID" sz="1200" b="1" dirty="0" err="1">
                <a:solidFill>
                  <a:srgbClr val="D4D4D4"/>
                </a:solidFill>
                <a:effectLst/>
                <a:latin typeface="Consolas" panose="020B0609020204030204" pitchFamily="49" charset="0"/>
              </a:rPr>
              <a:t>.x</a:t>
            </a:r>
            <a:endParaRPr lang="en-ID" sz="1200" b="1" dirty="0">
              <a:solidFill>
                <a:srgbClr val="D4D4D4"/>
              </a:solidFill>
              <a:effectLst/>
              <a:latin typeface="Consolas" panose="020B0609020204030204" pitchFamily="49" charset="0"/>
            </a:endParaRP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old_y</a:t>
            </a:r>
            <a:r>
              <a:rPr lang="en-ID" sz="1200" b="1" dirty="0">
                <a:solidFill>
                  <a:srgbClr val="D4D4D4"/>
                </a:solidFill>
                <a:effectLst/>
                <a:latin typeface="Consolas" panose="020B0609020204030204" pitchFamily="49" charset="0"/>
              </a:rPr>
              <a:t> = </a:t>
            </a:r>
            <a:r>
              <a:rPr lang="en-ID" sz="1200" b="1" dirty="0" err="1">
                <a:solidFill>
                  <a:srgbClr val="9CDCFE"/>
                </a:solidFill>
                <a:effectLst/>
                <a:latin typeface="Consolas" panose="020B0609020204030204" pitchFamily="49" charset="0"/>
              </a:rPr>
              <a:t>event</a:t>
            </a:r>
            <a:r>
              <a:rPr lang="en-ID" sz="1200" b="1" dirty="0" err="1">
                <a:solidFill>
                  <a:srgbClr val="D4D4D4"/>
                </a:solidFill>
                <a:effectLst/>
                <a:latin typeface="Consolas" panose="020B0609020204030204" pitchFamily="49" charset="0"/>
              </a:rPr>
              <a:t>.y</a:t>
            </a:r>
            <a:endParaRPr lang="en-ID" sz="1200" b="1" dirty="0">
              <a:solidFill>
                <a:srgbClr val="D4D4D4"/>
              </a:solidFill>
              <a:effectLst/>
              <a:latin typeface="Consolas" panose="020B0609020204030204" pitchFamily="49" charset="0"/>
            </a:endParaRPr>
          </a:p>
          <a:p>
            <a:pPr algn="l"/>
            <a:br>
              <a:rPr lang="en-ID" sz="1200" b="1" dirty="0">
                <a:solidFill>
                  <a:srgbClr val="D4D4D4"/>
                </a:solidFill>
                <a:effectLst/>
                <a:latin typeface="Consolas" panose="020B0609020204030204" pitchFamily="49" charset="0"/>
              </a:rPr>
            </a:br>
            <a:r>
              <a:rPr lang="en-ID" sz="1200" b="1" dirty="0">
                <a:solidFill>
                  <a:srgbClr val="D4D4D4"/>
                </a:solidFill>
                <a:effectLst/>
                <a:latin typeface="Consolas" panose="020B0609020204030204" pitchFamily="49" charset="0"/>
              </a:rPr>
              <a:t>    </a:t>
            </a:r>
            <a:r>
              <a:rPr lang="en-ID" sz="1200" b="1" dirty="0">
                <a:solidFill>
                  <a:srgbClr val="569CD6"/>
                </a:solidFill>
                <a:effectLst/>
                <a:latin typeface="Consolas" panose="020B0609020204030204" pitchFamily="49" charset="0"/>
              </a:rPr>
              <a:t>def</a:t>
            </a:r>
            <a:r>
              <a:rPr lang="en-ID" sz="1200" b="1" dirty="0">
                <a:solidFill>
                  <a:srgbClr val="D4D4D4"/>
                </a:solidFill>
                <a:effectLst/>
                <a:latin typeface="Consolas" panose="020B0609020204030204" pitchFamily="49" charset="0"/>
              </a:rPr>
              <a:t> </a:t>
            </a:r>
            <a:r>
              <a:rPr lang="en-ID" sz="1200" b="1" dirty="0">
                <a:solidFill>
                  <a:srgbClr val="DCDCAA"/>
                </a:solidFill>
                <a:effectLst/>
                <a:latin typeface="Consolas" panose="020B0609020204030204" pitchFamily="49" charset="0"/>
              </a:rPr>
              <a:t>reset</a:t>
            </a:r>
            <a:r>
              <a:rPr lang="en-ID" sz="1200" b="1" dirty="0">
                <a:solidFill>
                  <a:srgbClr val="D4D4D4"/>
                </a:solidFill>
                <a:effectLst/>
                <a:latin typeface="Consolas" panose="020B0609020204030204" pitchFamily="49" charset="0"/>
              </a:rPr>
              <a:t>(</a:t>
            </a:r>
            <a:r>
              <a:rPr lang="en-ID" sz="1200" b="1" dirty="0">
                <a:solidFill>
                  <a:srgbClr val="9CDCFE"/>
                </a:solidFill>
                <a:effectLst/>
                <a:latin typeface="Consolas" panose="020B0609020204030204" pitchFamily="49" charset="0"/>
              </a:rPr>
              <a:t>self</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event</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old_x</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old_y</a:t>
            </a:r>
            <a:r>
              <a:rPr lang="en-ID" sz="1200" b="1" dirty="0">
                <a:solidFill>
                  <a:srgbClr val="D4D4D4"/>
                </a:solidFill>
                <a:effectLst/>
                <a:latin typeface="Consolas" panose="020B0609020204030204" pitchFamily="49" charset="0"/>
              </a:rPr>
              <a:t> = </a:t>
            </a:r>
            <a:r>
              <a:rPr lang="en-ID" sz="1200" b="1" dirty="0">
                <a:solidFill>
                  <a:srgbClr val="569CD6"/>
                </a:solidFill>
                <a:effectLst/>
                <a:latin typeface="Consolas" panose="020B0609020204030204" pitchFamily="49" charset="0"/>
              </a:rPr>
              <a:t>None</a:t>
            </a:r>
            <a:r>
              <a:rPr lang="en-ID" sz="1200" b="1" dirty="0">
                <a:solidFill>
                  <a:srgbClr val="D4D4D4"/>
                </a:solidFill>
                <a:effectLst/>
                <a:latin typeface="Consolas" panose="020B0609020204030204" pitchFamily="49" charset="0"/>
              </a:rPr>
              <a:t>, </a:t>
            </a:r>
            <a:r>
              <a:rPr lang="en-ID" sz="1200" b="1" dirty="0">
                <a:solidFill>
                  <a:srgbClr val="569CD6"/>
                </a:solidFill>
                <a:effectLst/>
                <a:latin typeface="Consolas" panose="020B0609020204030204" pitchFamily="49" charset="0"/>
              </a:rPr>
              <a:t>None</a:t>
            </a:r>
            <a:endParaRPr lang="en-ID" sz="1200" b="1" dirty="0">
              <a:solidFill>
                <a:srgbClr val="D4D4D4"/>
              </a:solidFill>
              <a:effectLst/>
              <a:latin typeface="Consolas" panose="020B0609020204030204" pitchFamily="49" charset="0"/>
            </a:endParaRPr>
          </a:p>
          <a:p>
            <a:pPr algn="l"/>
            <a:br>
              <a:rPr lang="en-ID" sz="1200" b="1" dirty="0">
                <a:solidFill>
                  <a:srgbClr val="D4D4D4"/>
                </a:solidFill>
                <a:effectLst/>
                <a:latin typeface="Consolas" panose="020B0609020204030204" pitchFamily="49" charset="0"/>
              </a:rPr>
            </a:br>
            <a:br>
              <a:rPr lang="en-ID" sz="1200" b="1" dirty="0">
                <a:solidFill>
                  <a:srgbClr val="D4D4D4"/>
                </a:solidFill>
                <a:effectLst/>
                <a:latin typeface="Consolas" panose="020B0609020204030204" pitchFamily="49" charset="0"/>
              </a:rPr>
            </a:br>
            <a:r>
              <a:rPr lang="en-ID" sz="1200" b="1" dirty="0">
                <a:solidFill>
                  <a:srgbClr val="C586C0"/>
                </a:solidFill>
                <a:effectLst/>
                <a:latin typeface="Consolas" panose="020B0609020204030204" pitchFamily="49" charset="0"/>
              </a:rPr>
              <a:t>if</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__name__</a:t>
            </a:r>
            <a:r>
              <a:rPr lang="en-ID" sz="1200" b="1" dirty="0">
                <a:solidFill>
                  <a:srgbClr val="D4D4D4"/>
                </a:solidFill>
                <a:effectLst/>
                <a:latin typeface="Consolas" panose="020B0609020204030204" pitchFamily="49" charset="0"/>
              </a:rPr>
              <a:t> == </a:t>
            </a:r>
            <a:r>
              <a:rPr lang="en-ID" sz="1200" b="1" dirty="0">
                <a:solidFill>
                  <a:srgbClr val="CE9178"/>
                </a:solidFill>
                <a:effectLst/>
                <a:latin typeface="Consolas" panose="020B0609020204030204" pitchFamily="49" charset="0"/>
              </a:rPr>
              <a:t>'__main__'</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a:solidFill>
                  <a:srgbClr val="4EC9B0"/>
                </a:solidFill>
                <a:effectLst/>
                <a:latin typeface="Consolas" panose="020B0609020204030204" pitchFamily="49" charset="0"/>
              </a:rPr>
              <a:t>Paint</a:t>
            </a:r>
            <a:r>
              <a:rPr lang="en-ID" sz="12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590771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Google Shape;1907;p15"/>
          <p:cNvSpPr txBox="1">
            <a:spLocks/>
          </p:cNvSpPr>
          <p:nvPr/>
        </p:nvSpPr>
        <p:spPr>
          <a:xfrm>
            <a:off x="309352" y="1033563"/>
            <a:ext cx="8510968" cy="1311610"/>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457200" indent="-457200" algn="just">
              <a:spcBef>
                <a:spcPts val="600"/>
              </a:spcBef>
              <a:buClr>
                <a:schemeClr val="accent1"/>
              </a:buClr>
              <a:buSzPts val="2400"/>
              <a:buFont typeface="Merriweather"/>
              <a:buAutoNum type="arabicPeriod"/>
              <a:defRPr sz="2000">
                <a:solidFill>
                  <a:srgbClr val="C586C0"/>
                </a:solidFill>
                <a:effectLst/>
                <a:latin typeface="Consolas" panose="020B0609020204030204" pitchFamily="49" charset="0"/>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marL="0" indent="0">
              <a:buNone/>
            </a:pPr>
            <a:r>
              <a:rPr lang="en-ID" b="1" dirty="0">
                <a:solidFill>
                  <a:srgbClr val="C586C0"/>
                </a:solidFill>
                <a:effectLst/>
                <a:latin typeface="Consolas" panose="020B0609020204030204" pitchFamily="49" charset="0"/>
              </a:rPr>
              <a:t>from</a:t>
            </a:r>
            <a:r>
              <a:rPr lang="en-ID" b="1" dirty="0">
                <a:solidFill>
                  <a:srgbClr val="D4D4D4"/>
                </a:solidFill>
                <a:effectLst/>
                <a:latin typeface="Consolas" panose="020B0609020204030204" pitchFamily="49" charset="0"/>
              </a:rPr>
              <a:t> </a:t>
            </a:r>
            <a:r>
              <a:rPr lang="en-ID" b="1" dirty="0" err="1">
                <a:solidFill>
                  <a:srgbClr val="4EC9B0"/>
                </a:solidFill>
                <a:effectLst/>
                <a:latin typeface="Consolas" panose="020B0609020204030204" pitchFamily="49" charset="0"/>
              </a:rPr>
              <a:t>tkinter</a:t>
            </a:r>
            <a:r>
              <a:rPr lang="en-ID" b="1" dirty="0">
                <a:solidFill>
                  <a:srgbClr val="D4D4D4"/>
                </a:solidFill>
                <a:effectLst/>
                <a:latin typeface="Consolas" panose="020B0609020204030204" pitchFamily="49" charset="0"/>
              </a:rPr>
              <a:t> </a:t>
            </a:r>
            <a:r>
              <a:rPr lang="en-ID" b="1" dirty="0">
                <a:solidFill>
                  <a:srgbClr val="C586C0"/>
                </a:solidFill>
                <a:effectLst/>
                <a:latin typeface="Consolas" panose="020B0609020204030204" pitchFamily="49" charset="0"/>
              </a:rPr>
              <a:t>import</a:t>
            </a:r>
            <a:r>
              <a:rPr lang="en-ID" b="1" dirty="0">
                <a:solidFill>
                  <a:srgbClr val="D4D4D4"/>
                </a:solidFill>
                <a:effectLst/>
                <a:latin typeface="Consolas" panose="020B0609020204030204" pitchFamily="49" charset="0"/>
              </a:rPr>
              <a:t> *</a:t>
            </a:r>
          </a:p>
          <a:p>
            <a:pPr marL="0" indent="0">
              <a:buNone/>
            </a:pPr>
            <a:r>
              <a:rPr lang="en-ID" b="1" dirty="0">
                <a:solidFill>
                  <a:srgbClr val="C586C0"/>
                </a:solidFill>
                <a:effectLst/>
                <a:latin typeface="Consolas" panose="020B0609020204030204" pitchFamily="49" charset="0"/>
              </a:rPr>
              <a:t>from</a:t>
            </a:r>
            <a:r>
              <a:rPr lang="en-ID" b="1" dirty="0">
                <a:solidFill>
                  <a:srgbClr val="D4D4D4"/>
                </a:solidFill>
                <a:effectLst/>
                <a:latin typeface="Consolas" panose="020B0609020204030204" pitchFamily="49" charset="0"/>
              </a:rPr>
              <a:t> </a:t>
            </a:r>
            <a:r>
              <a:rPr lang="en-ID" b="1" dirty="0" err="1">
                <a:solidFill>
                  <a:srgbClr val="4EC9B0"/>
                </a:solidFill>
                <a:effectLst/>
                <a:latin typeface="Consolas" panose="020B0609020204030204" pitchFamily="49" charset="0"/>
              </a:rPr>
              <a:t>tkinter</a:t>
            </a:r>
            <a:r>
              <a:rPr lang="en-ID" b="1" dirty="0" err="1">
                <a:solidFill>
                  <a:srgbClr val="D4D4D4"/>
                </a:solidFill>
                <a:effectLst/>
                <a:latin typeface="Consolas" panose="020B0609020204030204" pitchFamily="49" charset="0"/>
              </a:rPr>
              <a:t>.</a:t>
            </a:r>
            <a:r>
              <a:rPr lang="en-ID" b="1" dirty="0" err="1">
                <a:solidFill>
                  <a:srgbClr val="4EC9B0"/>
                </a:solidFill>
                <a:effectLst/>
                <a:latin typeface="Consolas" panose="020B0609020204030204" pitchFamily="49" charset="0"/>
              </a:rPr>
              <a:t>colorchooser</a:t>
            </a:r>
            <a:r>
              <a:rPr lang="en-ID" b="1" dirty="0">
                <a:solidFill>
                  <a:srgbClr val="D4D4D4"/>
                </a:solidFill>
                <a:effectLst/>
                <a:latin typeface="Consolas" panose="020B0609020204030204" pitchFamily="49" charset="0"/>
              </a:rPr>
              <a:t> </a:t>
            </a:r>
            <a:r>
              <a:rPr lang="en-ID" b="1" dirty="0">
                <a:solidFill>
                  <a:srgbClr val="C586C0"/>
                </a:solidFill>
                <a:effectLst/>
                <a:latin typeface="Consolas" panose="020B0609020204030204" pitchFamily="49" charset="0"/>
              </a:rPr>
              <a:t>import</a:t>
            </a:r>
            <a:r>
              <a:rPr lang="en-ID" b="1" dirty="0">
                <a:solidFill>
                  <a:srgbClr val="D4D4D4"/>
                </a:solidFill>
                <a:effectLst/>
                <a:latin typeface="Consolas" panose="020B0609020204030204" pitchFamily="49" charset="0"/>
              </a:rPr>
              <a:t> </a:t>
            </a:r>
            <a:r>
              <a:rPr lang="en-ID" b="1" dirty="0" err="1">
                <a:solidFill>
                  <a:srgbClr val="DCDCAA"/>
                </a:solidFill>
                <a:effectLst/>
                <a:latin typeface="Consolas" panose="020B0609020204030204" pitchFamily="49" charset="0"/>
              </a:rPr>
              <a:t>askcolor</a:t>
            </a:r>
            <a:endParaRPr lang="en-ID" b="1" dirty="0">
              <a:solidFill>
                <a:srgbClr val="D4D4D4"/>
              </a:solidFill>
              <a:effectLst/>
              <a:latin typeface="Consolas" panose="020B0609020204030204" pitchFamily="49" charset="0"/>
            </a:endParaRPr>
          </a:p>
          <a:p>
            <a:pPr marL="0" indent="0">
              <a:buNone/>
            </a:pPr>
            <a:r>
              <a:rPr lang="en-ID" b="1" dirty="0">
                <a:solidFill>
                  <a:srgbClr val="C586C0"/>
                </a:solidFill>
                <a:effectLst/>
                <a:latin typeface="Consolas" panose="020B0609020204030204" pitchFamily="49" charset="0"/>
              </a:rPr>
              <a:t>from</a:t>
            </a:r>
            <a:r>
              <a:rPr lang="en-ID" b="1" dirty="0">
                <a:solidFill>
                  <a:srgbClr val="D4D4D4"/>
                </a:solidFill>
                <a:effectLst/>
                <a:latin typeface="Consolas" panose="020B0609020204030204" pitchFamily="49" charset="0"/>
              </a:rPr>
              <a:t> </a:t>
            </a:r>
            <a:r>
              <a:rPr lang="en-ID" b="1" dirty="0">
                <a:solidFill>
                  <a:srgbClr val="4EC9B0"/>
                </a:solidFill>
                <a:effectLst/>
                <a:latin typeface="Consolas" panose="020B0609020204030204" pitchFamily="49" charset="0"/>
              </a:rPr>
              <a:t>PIL</a:t>
            </a:r>
            <a:r>
              <a:rPr lang="en-ID" b="1" dirty="0">
                <a:solidFill>
                  <a:srgbClr val="D4D4D4"/>
                </a:solidFill>
                <a:effectLst/>
                <a:latin typeface="Consolas" panose="020B0609020204030204" pitchFamily="49" charset="0"/>
              </a:rPr>
              <a:t> </a:t>
            </a:r>
            <a:r>
              <a:rPr lang="en-ID" b="1" dirty="0">
                <a:solidFill>
                  <a:srgbClr val="C586C0"/>
                </a:solidFill>
                <a:effectLst/>
                <a:latin typeface="Consolas" panose="020B0609020204030204" pitchFamily="49" charset="0"/>
              </a:rPr>
              <a:t>import</a:t>
            </a:r>
            <a:r>
              <a:rPr lang="en-ID" b="1" dirty="0">
                <a:solidFill>
                  <a:srgbClr val="D4D4D4"/>
                </a:solidFill>
                <a:effectLst/>
                <a:latin typeface="Consolas" panose="020B0609020204030204" pitchFamily="49" charset="0"/>
              </a:rPr>
              <a:t> </a:t>
            </a:r>
            <a:r>
              <a:rPr lang="en-ID" b="1" dirty="0" err="1">
                <a:solidFill>
                  <a:srgbClr val="4EC9B0"/>
                </a:solidFill>
                <a:effectLst/>
                <a:latin typeface="Consolas" panose="020B0609020204030204" pitchFamily="49" charset="0"/>
              </a:rPr>
              <a:t>ImageTk</a:t>
            </a:r>
            <a:r>
              <a:rPr lang="en-ID" b="1" dirty="0">
                <a:solidFill>
                  <a:srgbClr val="D4D4D4"/>
                </a:solidFill>
                <a:effectLst/>
                <a:latin typeface="Consolas" panose="020B0609020204030204" pitchFamily="49" charset="0"/>
              </a:rPr>
              <a:t>, </a:t>
            </a:r>
            <a:r>
              <a:rPr lang="en-ID" b="1" dirty="0">
                <a:solidFill>
                  <a:srgbClr val="4EC9B0"/>
                </a:solidFill>
                <a:effectLst/>
                <a:latin typeface="Consolas" panose="020B0609020204030204" pitchFamily="49" charset="0"/>
              </a:rPr>
              <a:t>Image</a:t>
            </a:r>
            <a:endParaRPr lang="en-ID" b="1"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D" b="1" dirty="0">
              <a:solidFill>
                <a:srgbClr val="4EC9B0"/>
              </a:solidFill>
              <a:cs typeface="Arial"/>
            </a:endParaRPr>
          </a:p>
          <a:p>
            <a:pPr marL="0" indent="0" algn="l">
              <a:spcBef>
                <a:spcPts val="0"/>
              </a:spcBef>
              <a:buNone/>
            </a:pPr>
            <a:r>
              <a:rPr lang="en-US" b="1" dirty="0">
                <a:solidFill>
                  <a:srgbClr val="191919"/>
                </a:solidFill>
              </a:rPr>
              <a:t>from </a:t>
            </a:r>
            <a:r>
              <a:rPr lang="en-US" b="1" dirty="0" err="1">
                <a:solidFill>
                  <a:srgbClr val="191919"/>
                </a:solidFill>
              </a:rPr>
              <a:t>tkinter</a:t>
            </a:r>
            <a:r>
              <a:rPr lang="en-US" b="1" dirty="0">
                <a:solidFill>
                  <a:srgbClr val="191919"/>
                </a:solidFill>
              </a:rPr>
              <a:t> import </a:t>
            </a:r>
            <a:r>
              <a:rPr lang="en-US" dirty="0">
                <a:solidFill>
                  <a:srgbClr val="191919"/>
                </a:solidFill>
                <a:latin typeface="Segoe UI" panose="020B0502040204020203" pitchFamily="34" charset="0"/>
              </a:rPr>
              <a:t>is for i</a:t>
            </a:r>
            <a:r>
              <a:rPr lang="en-US" b="0" i="0" dirty="0">
                <a:solidFill>
                  <a:srgbClr val="191919"/>
                </a:solidFill>
                <a:effectLst/>
                <a:latin typeface="Segoe UI" panose="020B0502040204020203" pitchFamily="34" charset="0"/>
              </a:rPr>
              <a:t>mporting all the required packages like </a:t>
            </a:r>
            <a:r>
              <a:rPr lang="en-US" b="0" i="0" dirty="0" err="1">
                <a:solidFill>
                  <a:srgbClr val="191919"/>
                </a:solidFill>
                <a:effectLst/>
                <a:latin typeface="Segoe UI" panose="020B0502040204020203" pitchFamily="34" charset="0"/>
              </a:rPr>
              <a:t>Tkinter</a:t>
            </a:r>
            <a:r>
              <a:rPr lang="en-US" b="0" i="0" dirty="0">
                <a:solidFill>
                  <a:srgbClr val="191919"/>
                </a:solidFill>
                <a:effectLst/>
                <a:latin typeface="Segoe UI" panose="020B0502040204020203" pitchFamily="34" charset="0"/>
              </a:rPr>
              <a:t>,</a:t>
            </a:r>
            <a:endParaRPr lang="en-US" dirty="0">
              <a:solidFill>
                <a:srgbClr val="191919"/>
              </a:solidFill>
              <a:latin typeface="Segoe UI" panose="020B0502040204020203" pitchFamily="34" charset="0"/>
            </a:endParaRPr>
          </a:p>
          <a:p>
            <a:pPr marL="0" indent="0" algn="l">
              <a:spcBef>
                <a:spcPts val="0"/>
              </a:spcBef>
              <a:buNone/>
            </a:pPr>
            <a:r>
              <a:rPr lang="en-US" b="1" dirty="0">
                <a:solidFill>
                  <a:srgbClr val="191919"/>
                </a:solidFill>
              </a:rPr>
              <a:t>from </a:t>
            </a:r>
            <a:r>
              <a:rPr lang="en-US" b="1" dirty="0" err="1">
                <a:solidFill>
                  <a:srgbClr val="191919"/>
                </a:solidFill>
              </a:rPr>
              <a:t>tkinter.colorchooser</a:t>
            </a:r>
            <a:r>
              <a:rPr lang="en-US" b="1" dirty="0">
                <a:solidFill>
                  <a:srgbClr val="191919"/>
                </a:solidFill>
              </a:rPr>
              <a:t> import </a:t>
            </a:r>
            <a:r>
              <a:rPr lang="en-US" b="1" dirty="0" err="1">
                <a:solidFill>
                  <a:srgbClr val="191919"/>
                </a:solidFill>
              </a:rPr>
              <a:t>askcolor</a:t>
            </a:r>
            <a:r>
              <a:rPr lang="en-US" b="1" dirty="0">
                <a:solidFill>
                  <a:srgbClr val="191919"/>
                </a:solidFill>
              </a:rPr>
              <a:t> </a:t>
            </a:r>
            <a:r>
              <a:rPr lang="en-US" dirty="0">
                <a:solidFill>
                  <a:srgbClr val="191919"/>
                </a:solidFill>
                <a:latin typeface="Segoe UI" panose="020B0502040204020203" pitchFamily="34" charset="0"/>
              </a:rPr>
              <a:t>is for import as</a:t>
            </a:r>
            <a:r>
              <a:rPr lang="en-US" b="0" i="0" dirty="0">
                <a:solidFill>
                  <a:srgbClr val="191919"/>
                </a:solidFill>
                <a:effectLst/>
                <a:latin typeface="Segoe UI" panose="020B0502040204020203" pitchFamily="34" charset="0"/>
              </a:rPr>
              <a:t>k color from </a:t>
            </a:r>
            <a:r>
              <a:rPr lang="en-US" b="0" i="0" dirty="0" err="1">
                <a:solidFill>
                  <a:srgbClr val="191919"/>
                </a:solidFill>
                <a:effectLst/>
                <a:latin typeface="Segoe UI" panose="020B0502040204020203" pitchFamily="34" charset="0"/>
              </a:rPr>
              <a:t>Tkinter</a:t>
            </a:r>
            <a:r>
              <a:rPr lang="en-US" b="0" i="0" dirty="0">
                <a:solidFill>
                  <a:srgbClr val="191919"/>
                </a:solidFill>
                <a:effectLst/>
                <a:latin typeface="Segoe UI" panose="020B0502040204020203" pitchFamily="34" charset="0"/>
              </a:rPr>
              <a:t>,</a:t>
            </a:r>
          </a:p>
          <a:p>
            <a:pPr marL="0" indent="0" algn="l">
              <a:spcBef>
                <a:spcPts val="0"/>
              </a:spcBef>
              <a:buNone/>
            </a:pPr>
            <a:r>
              <a:rPr lang="en-US" b="1" dirty="0">
                <a:solidFill>
                  <a:srgbClr val="191919"/>
                </a:solidFill>
              </a:rPr>
              <a:t>from PIL import </a:t>
            </a:r>
            <a:r>
              <a:rPr lang="en-US" b="1" dirty="0" err="1">
                <a:solidFill>
                  <a:srgbClr val="191919"/>
                </a:solidFill>
              </a:rPr>
              <a:t>ImageTk</a:t>
            </a:r>
            <a:r>
              <a:rPr lang="en-US" b="1" dirty="0">
                <a:solidFill>
                  <a:srgbClr val="191919"/>
                </a:solidFill>
              </a:rPr>
              <a:t>, Image </a:t>
            </a:r>
            <a:r>
              <a:rPr lang="en-US" dirty="0">
                <a:solidFill>
                  <a:srgbClr val="191919"/>
                </a:solidFill>
                <a:latin typeface="Segoe UI" panose="020B0502040204020203" pitchFamily="34" charset="0"/>
              </a:rPr>
              <a:t>for import </a:t>
            </a:r>
            <a:r>
              <a:rPr lang="en-US" b="0" i="0" dirty="0" err="1">
                <a:solidFill>
                  <a:srgbClr val="191919"/>
                </a:solidFill>
                <a:effectLst/>
                <a:latin typeface="Segoe UI" panose="020B0502040204020203" pitchFamily="34" charset="0"/>
              </a:rPr>
              <a:t>ImageTk</a:t>
            </a:r>
            <a:r>
              <a:rPr lang="en-US" b="0" i="0" dirty="0">
                <a:solidFill>
                  <a:srgbClr val="191919"/>
                </a:solidFill>
                <a:effectLst/>
                <a:latin typeface="Segoe UI" panose="020B0502040204020203" pitchFamily="34" charset="0"/>
              </a:rPr>
              <a:t> along with an image from pillow module, PIL is Python Imaging Library.</a:t>
            </a:r>
            <a:endParaRPr kumimoji="0" lang="en-ID" b="1" i="0" u="none" strike="noStrike" kern="0" cap="none" spc="0" normalizeH="0" baseline="0" noProof="0" dirty="0">
              <a:ln>
                <a:noFill/>
              </a:ln>
              <a:solidFill>
                <a:srgbClr val="D4D4D4"/>
              </a:solidFill>
              <a:effectLst/>
              <a:uLnTx/>
              <a:uFillTx/>
              <a:latin typeface="Consolas" panose="020B0609020204030204" pitchFamily="49" charset="0"/>
              <a:cs typeface="Arial"/>
              <a:sym typeface="Arial"/>
            </a:endParaRPr>
          </a:p>
        </p:txBody>
      </p: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Tree>
    <p:extLst>
      <p:ext uri="{BB962C8B-B14F-4D97-AF65-F5344CB8AC3E}">
        <p14:creationId xmlns:p14="http://schemas.microsoft.com/office/powerpoint/2010/main" val="46020881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7" name="Google Shape;1907;p15">
            <a:extLst>
              <a:ext uri="{FF2B5EF4-FFF2-40B4-BE49-F238E27FC236}">
                <a16:creationId xmlns:a16="http://schemas.microsoft.com/office/drawing/2014/main" id="{E295B3CB-C533-70B0-49EF-48EABF1145CF}"/>
              </a:ext>
            </a:extLst>
          </p:cNvPr>
          <p:cNvSpPr txBox="1">
            <a:spLocks/>
          </p:cNvSpPr>
          <p:nvPr/>
        </p:nvSpPr>
        <p:spPr>
          <a:xfrm>
            <a:off x="385457" y="1111403"/>
            <a:ext cx="3911414" cy="3819442"/>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050" b="1" dirty="0">
                <a:solidFill>
                  <a:srgbClr val="569CD6"/>
                </a:solidFill>
                <a:effectLst/>
                <a:latin typeface="Consolas" panose="020B0609020204030204" pitchFamily="49" charset="0"/>
              </a:rPr>
              <a:t>class</a:t>
            </a:r>
            <a:r>
              <a:rPr lang="en-ID" sz="1050" b="1" dirty="0">
                <a:solidFill>
                  <a:srgbClr val="D4D4D4"/>
                </a:solidFill>
                <a:effectLst/>
                <a:latin typeface="Consolas" panose="020B0609020204030204" pitchFamily="49" charset="0"/>
              </a:rPr>
              <a:t> </a:t>
            </a:r>
            <a:r>
              <a:rPr lang="en-ID" sz="1050" b="1" dirty="0">
                <a:solidFill>
                  <a:srgbClr val="4EC9B0"/>
                </a:solidFill>
                <a:effectLst/>
                <a:latin typeface="Consolas" panose="020B0609020204030204" pitchFamily="49" charset="0"/>
              </a:rPr>
              <a:t>Paint</a:t>
            </a:r>
            <a:r>
              <a:rPr lang="en-ID" sz="1050" b="1" dirty="0">
                <a:solidFill>
                  <a:srgbClr val="D4D4D4"/>
                </a:solidFill>
                <a:effectLst/>
                <a:latin typeface="Consolas" panose="020B0609020204030204" pitchFamily="49" charset="0"/>
              </a:rPr>
              <a:t>(</a:t>
            </a:r>
            <a:r>
              <a:rPr lang="en-ID" sz="1050" b="1" dirty="0">
                <a:solidFill>
                  <a:srgbClr val="4EC9B0"/>
                </a:solidFill>
                <a:effectLst/>
                <a:latin typeface="Consolas" panose="020B0609020204030204" pitchFamily="49" charset="0"/>
              </a:rPr>
              <a:t>object</a:t>
            </a:r>
            <a:r>
              <a:rPr lang="en-ID" sz="1050" b="1" dirty="0">
                <a:solidFill>
                  <a:srgbClr val="D4D4D4"/>
                </a:solidFill>
                <a:effectLst/>
                <a:latin typeface="Consolas" panose="020B0609020204030204" pitchFamily="49" charset="0"/>
              </a:rPr>
              <a:t>):</a:t>
            </a:r>
          </a:p>
          <a:p>
            <a:pPr algn="l"/>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DEFAULT_PEN_SIZE</a:t>
            </a:r>
            <a:r>
              <a:rPr lang="en-ID" sz="1050" b="1" dirty="0">
                <a:solidFill>
                  <a:srgbClr val="D4D4D4"/>
                </a:solidFill>
                <a:effectLst/>
                <a:latin typeface="Consolas" panose="020B0609020204030204" pitchFamily="49" charset="0"/>
              </a:rPr>
              <a:t> = </a:t>
            </a:r>
            <a:r>
              <a:rPr lang="en-ID" sz="1050" b="1" dirty="0">
                <a:solidFill>
                  <a:srgbClr val="B5CEA8"/>
                </a:solidFill>
                <a:effectLst/>
                <a:latin typeface="Consolas" panose="020B0609020204030204" pitchFamily="49" charset="0"/>
              </a:rPr>
              <a:t>5.0</a:t>
            </a:r>
            <a:endParaRPr lang="en-ID" sz="1050" b="1" dirty="0">
              <a:solidFill>
                <a:srgbClr val="D4D4D4"/>
              </a:solidFill>
              <a:effectLst/>
              <a:latin typeface="Consolas" panose="020B0609020204030204" pitchFamily="49" charset="0"/>
            </a:endParaRPr>
          </a:p>
          <a:p>
            <a:pPr algn="l"/>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DEFAULT_COLOR</a:t>
            </a:r>
            <a:r>
              <a:rPr lang="en-ID" sz="1050" b="1" dirty="0">
                <a:solidFill>
                  <a:srgbClr val="D4D4D4"/>
                </a:solidFill>
                <a:effectLst/>
                <a:latin typeface="Consolas" panose="020B0609020204030204" pitchFamily="49" charset="0"/>
              </a:rPr>
              <a:t> = </a:t>
            </a:r>
            <a:r>
              <a:rPr lang="en-ID" sz="1050" b="1" dirty="0">
                <a:solidFill>
                  <a:srgbClr val="CE9178"/>
                </a:solidFill>
                <a:effectLst/>
                <a:latin typeface="Consolas" panose="020B0609020204030204" pitchFamily="49" charset="0"/>
              </a:rPr>
              <a:t>'black'</a:t>
            </a:r>
            <a:endParaRPr lang="en-ID" sz="1050" b="1" dirty="0">
              <a:solidFill>
                <a:srgbClr val="D4D4D4"/>
              </a:solidFill>
              <a:effectLst/>
              <a:latin typeface="Consolas" panose="020B0609020204030204" pitchFamily="49" charset="0"/>
            </a:endParaRPr>
          </a:p>
          <a:p>
            <a:pPr algn="l"/>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a:solidFill>
                  <a:srgbClr val="DCDCAA"/>
                </a:solidFill>
                <a:effectLst/>
                <a:latin typeface="Consolas" panose="020B0609020204030204" pitchFamily="49" charset="0"/>
              </a:rPr>
              <a:t>__</a:t>
            </a:r>
            <a:r>
              <a:rPr lang="en-ID" sz="1050" b="1" dirty="0" err="1">
                <a:solidFill>
                  <a:srgbClr val="DCDCAA"/>
                </a:solidFill>
                <a:effectLst/>
                <a:latin typeface="Consolas" panose="020B0609020204030204" pitchFamily="49" charset="0"/>
              </a:rPr>
              <a:t>init</a:t>
            </a:r>
            <a:r>
              <a:rPr lang="en-ID" sz="1050" b="1" dirty="0">
                <a:solidFill>
                  <a:srgbClr val="DCDCAA"/>
                </a:solidFill>
                <a:effectLst/>
                <a:latin typeface="Consolas" panose="020B0609020204030204" pitchFamily="49" charset="0"/>
              </a:rPr>
              <a:t>__</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Tk</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title</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'Paint'</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geometry</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'500x300'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maxsize</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500</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300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minsize</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500</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300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Frame</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height</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300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relief</a:t>
            </a:r>
            <a:r>
              <a:rPr lang="en-ID" sz="1050" b="1" dirty="0">
                <a:solidFill>
                  <a:srgbClr val="D4D4D4"/>
                </a:solidFill>
                <a:effectLst/>
                <a:latin typeface="Consolas" panose="020B0609020204030204" pitchFamily="49" charset="0"/>
              </a:rPr>
              <a:t>=</a:t>
            </a:r>
            <a:r>
              <a:rPr lang="en-ID" sz="1050" b="1" dirty="0" err="1">
                <a:solidFill>
                  <a:srgbClr val="4FC1FF"/>
                </a:solidFill>
                <a:effectLst/>
                <a:latin typeface="Consolas" panose="020B0609020204030204" pitchFamily="49" charset="0"/>
              </a:rPr>
              <a:t>RIDGE</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2</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0</a:t>
            </a:r>
            <a:r>
              <a:rPr lang="en-ID" sz="1050" b="1" dirty="0">
                <a:solidFill>
                  <a:srgbClr val="D4D4D4"/>
                </a:solidFill>
                <a:effectLst/>
                <a:latin typeface="Consolas" panose="020B0609020204030204" pitchFamily="49" charset="0"/>
              </a:rPr>
              <a:t>)</a:t>
            </a:r>
          </a:p>
        </p:txBody>
      </p:sp>
      <p:sp>
        <p:nvSpPr>
          <p:cNvPr id="8" name="Google Shape;1907;p15">
            <a:extLst>
              <a:ext uri="{FF2B5EF4-FFF2-40B4-BE49-F238E27FC236}">
                <a16:creationId xmlns:a16="http://schemas.microsoft.com/office/drawing/2014/main" id="{1B22C047-518E-D82C-2A05-443317A3877C}"/>
              </a:ext>
            </a:extLst>
          </p:cNvPr>
          <p:cNvSpPr txBox="1">
            <a:spLocks/>
          </p:cNvSpPr>
          <p:nvPr/>
        </p:nvSpPr>
        <p:spPr>
          <a:xfrm>
            <a:off x="4478677" y="1023258"/>
            <a:ext cx="4479205" cy="3907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400" b="1" dirty="0">
                <a:solidFill>
                  <a:schemeClr val="tx1"/>
                </a:solidFill>
                <a:effectLst/>
                <a:latin typeface="Consolas" panose="020B0609020204030204" pitchFamily="49" charset="0"/>
              </a:rPr>
              <a:t>class Paint() </a:t>
            </a:r>
            <a:r>
              <a:rPr lang="en-ID" sz="1400" dirty="0">
                <a:solidFill>
                  <a:srgbClr val="191919"/>
                </a:solidFill>
                <a:latin typeface="Segoe UI" panose="020B0502040204020203" pitchFamily="34" charset="0"/>
              </a:rPr>
              <a:t>for setting the GUI. The default pen size is 5.0, with black as the default </a:t>
            </a:r>
            <a:r>
              <a:rPr lang="en-ID" sz="1400" dirty="0" err="1">
                <a:solidFill>
                  <a:srgbClr val="191919"/>
                </a:solidFill>
                <a:latin typeface="Segoe UI" panose="020B0502040204020203" pitchFamily="34" charset="0"/>
              </a:rPr>
              <a:t>color</a:t>
            </a:r>
            <a:r>
              <a:rPr lang="en-ID" sz="1400" dirty="0">
                <a:solidFill>
                  <a:srgbClr val="191919"/>
                </a:solidFill>
                <a:latin typeface="Segoe UI" panose="020B0502040204020203" pitchFamily="34" charset="0"/>
              </a:rPr>
              <a:t>.</a:t>
            </a:r>
          </a:p>
          <a:p>
            <a:pPr algn="l"/>
            <a:endParaRPr lang="en-ID" sz="1400" dirty="0">
              <a:solidFill>
                <a:srgbClr val="191919"/>
              </a:solidFill>
              <a:latin typeface="Segoe UI" panose="020B0502040204020203" pitchFamily="34" charset="0"/>
            </a:endParaRPr>
          </a:p>
          <a:p>
            <a:pPr algn="l"/>
            <a:r>
              <a:rPr lang="en-ID" sz="1400" b="1" dirty="0">
                <a:solidFill>
                  <a:schemeClr val="tx1"/>
                </a:solidFill>
                <a:effectLst/>
                <a:latin typeface="Consolas" panose="020B0609020204030204" pitchFamily="49" charset="0"/>
              </a:rPr>
              <a:t>def __</a:t>
            </a:r>
            <a:r>
              <a:rPr lang="en-ID" sz="1400" b="1" dirty="0" err="1">
                <a:solidFill>
                  <a:schemeClr val="tx1"/>
                </a:solidFill>
                <a:effectLst/>
                <a:latin typeface="Consolas" panose="020B0609020204030204" pitchFamily="49" charset="0"/>
              </a:rPr>
              <a:t>init</a:t>
            </a:r>
            <a:r>
              <a:rPr lang="en-ID" sz="1400" b="1" dirty="0">
                <a:solidFill>
                  <a:schemeClr val="tx1"/>
                </a:solidFill>
                <a:effectLst/>
                <a:latin typeface="Consolas" panose="020B0609020204030204" pitchFamily="49" charset="0"/>
              </a:rPr>
              <a:t>__ </a:t>
            </a:r>
            <a:r>
              <a:rPr lang="en-US" sz="1400" dirty="0">
                <a:solidFill>
                  <a:srgbClr val="191919"/>
                </a:solidFill>
                <a:latin typeface="Segoe UI" panose="020B0502040204020203" pitchFamily="34" charset="0"/>
              </a:rPr>
              <a:t>is called when an object is created from a Paint class and it allows the class to initialize the attributes of the </a:t>
            </a:r>
            <a:r>
              <a:rPr lang="en-US" sz="1400" b="1" dirty="0">
                <a:solidFill>
                  <a:srgbClr val="191919"/>
                </a:solidFill>
                <a:latin typeface="Consolas" panose="020B0609020204030204" pitchFamily="49" charset="0"/>
              </a:rPr>
              <a:t>class Paint</a:t>
            </a:r>
            <a:r>
              <a:rPr lang="en-US" sz="1400" dirty="0">
                <a:solidFill>
                  <a:srgbClr val="191919"/>
                </a:solidFill>
                <a:latin typeface="Segoe UI" panose="020B0502040204020203" pitchFamily="34" charset="0"/>
              </a:rPr>
              <a:t>.</a:t>
            </a:r>
            <a:r>
              <a:rPr lang="en-ID" sz="1400" dirty="0">
                <a:solidFill>
                  <a:srgbClr val="191919"/>
                </a:solidFill>
                <a:latin typeface="Segoe UI" panose="020B0502040204020203" pitchFamily="34" charset="0"/>
              </a:rPr>
              <a:t> The </a:t>
            </a:r>
            <a:r>
              <a:rPr lang="en-ID" sz="1400" b="1" dirty="0">
                <a:solidFill>
                  <a:srgbClr val="191919"/>
                </a:solidFill>
                <a:latin typeface="Consolas" panose="020B0609020204030204" pitchFamily="49" charset="0"/>
              </a:rPr>
              <a:t>self</a:t>
            </a:r>
            <a:r>
              <a:rPr lang="en-ID" sz="1400" dirty="0">
                <a:solidFill>
                  <a:srgbClr val="191919"/>
                </a:solidFill>
                <a:latin typeface="Segoe UI" panose="020B0502040204020203" pitchFamily="34" charset="0"/>
              </a:rPr>
              <a:t> </a:t>
            </a:r>
            <a:r>
              <a:rPr lang="en-US" sz="1400" dirty="0">
                <a:solidFill>
                  <a:srgbClr val="191919"/>
                </a:solidFill>
                <a:latin typeface="Segoe UI" panose="020B0502040204020203" pitchFamily="34" charset="0"/>
              </a:rPr>
              <a:t>are instance variables for Paint class, and </a:t>
            </a:r>
            <a:r>
              <a:rPr lang="en-ID" sz="1400" dirty="0">
                <a:solidFill>
                  <a:srgbClr val="191919"/>
                </a:solidFill>
                <a:latin typeface="Segoe UI" panose="020B0502040204020203" pitchFamily="34" charset="0"/>
              </a:rPr>
              <a:t>define the app title is ‘Paint’, also define the exact size geometry, the </a:t>
            </a:r>
            <a:r>
              <a:rPr lang="en-ID" sz="1400" dirty="0" err="1">
                <a:solidFill>
                  <a:srgbClr val="191919"/>
                </a:solidFill>
                <a:latin typeface="Segoe UI" panose="020B0502040204020203" pitchFamily="34" charset="0"/>
              </a:rPr>
              <a:t>maxsize</a:t>
            </a:r>
            <a:r>
              <a:rPr lang="en-ID" sz="1400" dirty="0">
                <a:solidFill>
                  <a:srgbClr val="191919"/>
                </a:solidFill>
                <a:latin typeface="Segoe UI" panose="020B0502040204020203" pitchFamily="34" charset="0"/>
              </a:rPr>
              <a:t> and </a:t>
            </a:r>
            <a:r>
              <a:rPr lang="en-ID" sz="1400" dirty="0" err="1">
                <a:solidFill>
                  <a:srgbClr val="191919"/>
                </a:solidFill>
                <a:latin typeface="Segoe UI" panose="020B0502040204020203" pitchFamily="34" charset="0"/>
              </a:rPr>
              <a:t>minsize</a:t>
            </a:r>
            <a:r>
              <a:rPr lang="en-ID" sz="1400" dirty="0">
                <a:solidFill>
                  <a:srgbClr val="191919"/>
                </a:solidFill>
                <a:latin typeface="Segoe UI" panose="020B0502040204020203" pitchFamily="34" charset="0"/>
              </a:rPr>
              <a:t>. </a:t>
            </a:r>
          </a:p>
          <a:p>
            <a:pPr algn="l"/>
            <a:endParaRPr lang="en-ID" sz="1400" dirty="0">
              <a:solidFill>
                <a:srgbClr val="191919"/>
              </a:solidFill>
              <a:latin typeface="Segoe UI" panose="020B0502040204020203" pitchFamily="34" charset="0"/>
            </a:endParaRPr>
          </a:p>
          <a:p>
            <a:pPr algn="l"/>
            <a:r>
              <a:rPr lang="en-ID" sz="1400" b="1" dirty="0" err="1">
                <a:solidFill>
                  <a:srgbClr val="191919"/>
                </a:solidFill>
                <a:latin typeface="Consolas" panose="020B0609020204030204" pitchFamily="49" charset="0"/>
              </a:rPr>
              <a:t>self.paint_tools</a:t>
            </a:r>
            <a:r>
              <a:rPr lang="en-ID" sz="1400" b="1" dirty="0">
                <a:solidFill>
                  <a:srgbClr val="191919"/>
                </a:solidFill>
                <a:latin typeface="Consolas" panose="020B0609020204030204" pitchFamily="49" charset="0"/>
              </a:rPr>
              <a:t> </a:t>
            </a:r>
            <a:r>
              <a:rPr lang="en-US" sz="1400" dirty="0">
                <a:solidFill>
                  <a:srgbClr val="191919"/>
                </a:solidFill>
                <a:latin typeface="Segoe UI" panose="020B0502040204020203" pitchFamily="34" charset="0"/>
              </a:rPr>
              <a:t>is for setting the exact width and height of frame, and </a:t>
            </a:r>
            <a:r>
              <a:rPr lang="en-US" sz="1400" b="1" dirty="0">
                <a:solidFill>
                  <a:srgbClr val="191919"/>
                </a:solidFill>
                <a:latin typeface="Consolas" panose="020B0609020204030204" pitchFamily="49" charset="0"/>
              </a:rPr>
              <a:t>relief=RIDGE </a:t>
            </a:r>
            <a:r>
              <a:rPr lang="en-US" sz="1400" dirty="0">
                <a:solidFill>
                  <a:srgbClr val="191919"/>
                </a:solidFill>
                <a:latin typeface="Segoe UI" panose="020B0502040204020203" pitchFamily="34" charset="0"/>
              </a:rPr>
              <a:t>for setting the relief style of a widget refers to certain simulated 3-D effects around the outside of the widget and set the width. </a:t>
            </a:r>
            <a:r>
              <a:rPr lang="en-ID" sz="1400" b="1" dirty="0" err="1">
                <a:solidFill>
                  <a:schemeClr val="tx1"/>
                </a:solidFill>
                <a:effectLst/>
                <a:latin typeface="Consolas" panose="020B0609020204030204" pitchFamily="49" charset="0"/>
              </a:rPr>
              <a:t>self.paint_tools.place</a:t>
            </a:r>
            <a:r>
              <a:rPr lang="en-ID" sz="1400" b="1" dirty="0">
                <a:solidFill>
                  <a:schemeClr val="tx1"/>
                </a:solidFill>
                <a:effectLst/>
                <a:latin typeface="Consolas" panose="020B0609020204030204" pitchFamily="49" charset="0"/>
              </a:rPr>
              <a:t> </a:t>
            </a:r>
            <a:r>
              <a:rPr lang="en-US" sz="1400" dirty="0">
                <a:solidFill>
                  <a:srgbClr val="191919"/>
                </a:solidFill>
                <a:effectLst/>
                <a:latin typeface="Segoe UI" panose="020B0502040204020203" pitchFamily="34" charset="0"/>
              </a:rPr>
              <a:t>f</a:t>
            </a:r>
            <a:r>
              <a:rPr lang="en-US" sz="1400" dirty="0">
                <a:solidFill>
                  <a:srgbClr val="191919"/>
                </a:solidFill>
                <a:latin typeface="Segoe UI" panose="020B0502040204020203" pitchFamily="34" charset="0"/>
              </a:rPr>
              <a:t>or setting the exact place of the tools in the frame.</a:t>
            </a:r>
            <a:endParaRPr lang="en-ID" sz="1400" b="1" dirty="0">
              <a:solidFill>
                <a:srgbClr val="191919"/>
              </a:solidFill>
              <a:latin typeface="Consolas" panose="020B0609020204030204" pitchFamily="49" charset="0"/>
            </a:endParaRPr>
          </a:p>
        </p:txBody>
      </p:sp>
    </p:spTree>
    <p:extLst>
      <p:ext uri="{BB962C8B-B14F-4D97-AF65-F5344CB8AC3E}">
        <p14:creationId xmlns:p14="http://schemas.microsoft.com/office/powerpoint/2010/main" val="1524741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8" name="Google Shape;1907;p15">
            <a:extLst>
              <a:ext uri="{FF2B5EF4-FFF2-40B4-BE49-F238E27FC236}">
                <a16:creationId xmlns:a16="http://schemas.microsoft.com/office/drawing/2014/main" id="{1B22C047-518E-D82C-2A05-443317A3877C}"/>
              </a:ext>
            </a:extLst>
          </p:cNvPr>
          <p:cNvSpPr txBox="1">
            <a:spLocks/>
          </p:cNvSpPr>
          <p:nvPr/>
        </p:nvSpPr>
        <p:spPr>
          <a:xfrm>
            <a:off x="310027" y="2689349"/>
            <a:ext cx="8605373" cy="235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400" b="1" dirty="0" err="1">
                <a:solidFill>
                  <a:schemeClr val="tx1"/>
                </a:solidFill>
                <a:effectLst/>
                <a:latin typeface="Consolas" panose="020B0609020204030204" pitchFamily="49" charset="0"/>
              </a:rPr>
              <a:t>self.pen_logo</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is for set the logo of pen tools, and </a:t>
            </a:r>
            <a:r>
              <a:rPr lang="en-US" sz="1400" dirty="0">
                <a:solidFill>
                  <a:srgbClr val="191919"/>
                </a:solidFill>
                <a:latin typeface="Segoe UI" panose="020B0502040204020203" pitchFamily="34" charset="0"/>
              </a:rPr>
              <a:t>connect with icon </a:t>
            </a:r>
            <a:r>
              <a:rPr lang="en-US" sz="1400" dirty="0">
                <a:solidFill>
                  <a:schemeClr val="tx1"/>
                </a:solidFill>
                <a:latin typeface="Segoe UI" panose="020B0502040204020203" pitchFamily="34" charset="0"/>
              </a:rPr>
              <a:t>file (</a:t>
            </a:r>
            <a:r>
              <a:rPr lang="en-ID" sz="1400" b="1" dirty="0">
                <a:solidFill>
                  <a:schemeClr val="tx1"/>
                </a:solidFill>
                <a:effectLst/>
                <a:latin typeface="Consolas" panose="020B0609020204030204" pitchFamily="49" charset="0"/>
              </a:rPr>
              <a:t>'pen.png') </a:t>
            </a:r>
            <a:r>
              <a:rPr lang="en-US" sz="1400" dirty="0">
                <a:solidFill>
                  <a:srgbClr val="191919"/>
                </a:solidFill>
                <a:latin typeface="Segoe UI" panose="020B0502040204020203" pitchFamily="34" charset="0"/>
              </a:rPr>
              <a:t>as the resource. </a:t>
            </a:r>
            <a:r>
              <a:rPr lang="en-ID" sz="1400" b="1" dirty="0" err="1">
                <a:solidFill>
                  <a:schemeClr val="tx1"/>
                </a:solidFill>
                <a:effectLst/>
                <a:latin typeface="Consolas" panose="020B0609020204030204" pitchFamily="49" charset="0"/>
              </a:rPr>
              <a:t>self.p</a:t>
            </a:r>
            <a:r>
              <a:rPr lang="en-ID" sz="1400" b="1" dirty="0">
                <a:solidFill>
                  <a:schemeClr val="tx1"/>
                </a:solidFill>
                <a:effectLst/>
                <a:latin typeface="Consolas" panose="020B0609020204030204" pitchFamily="49" charset="0"/>
              </a:rPr>
              <a:t> = Label </a:t>
            </a:r>
            <a:r>
              <a:rPr lang="en-ID" sz="1400" dirty="0">
                <a:solidFill>
                  <a:srgbClr val="191919"/>
                </a:solidFill>
                <a:latin typeface="Segoe UI" panose="020B0502040204020203" pitchFamily="34" charset="0"/>
              </a:rPr>
              <a:t>for make the label “pen” beside the pen icon, also set the border, and font. </a:t>
            </a:r>
            <a:r>
              <a:rPr lang="en-ID" sz="1400" b="1" dirty="0" err="1">
                <a:solidFill>
                  <a:schemeClr val="tx1"/>
                </a:solidFill>
                <a:effectLst/>
                <a:latin typeface="Consolas" panose="020B0609020204030204" pitchFamily="49" charset="0"/>
              </a:rPr>
              <a:t>self.p.place</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to set the place of pen </a:t>
            </a:r>
            <a:r>
              <a:rPr lang="en-ID" sz="1400" dirty="0">
                <a:solidFill>
                  <a:srgbClr val="191919"/>
                </a:solidFill>
                <a:latin typeface="Segoe UI" panose="020B0502040204020203" pitchFamily="34" charset="0"/>
                <a:cs typeface="Segoe UI" panose="020B0502040204020203" pitchFamily="34" charset="0"/>
              </a:rPr>
              <a:t>tools</a:t>
            </a:r>
            <a:r>
              <a:rPr lang="en-ID" sz="1400" dirty="0">
                <a:solidFill>
                  <a:schemeClr val="tx1"/>
                </a:solidFill>
                <a:effectLst/>
                <a:latin typeface="Segoe UI" panose="020B0502040204020203" pitchFamily="34" charset="0"/>
                <a:cs typeface="Segoe UI" panose="020B0502040204020203" pitchFamily="34" charset="0"/>
              </a:rPr>
              <a:t>. </a:t>
            </a:r>
          </a:p>
          <a:p>
            <a:pPr algn="l"/>
            <a:r>
              <a:rPr lang="en-ID" sz="1400" b="1" dirty="0" err="1">
                <a:solidFill>
                  <a:schemeClr val="tx1"/>
                </a:solidFill>
                <a:effectLst/>
                <a:latin typeface="Consolas" panose="020B0609020204030204" pitchFamily="49" charset="0"/>
              </a:rPr>
              <a:t>self.pen_button</a:t>
            </a:r>
            <a:r>
              <a:rPr lang="en-ID" sz="1400" b="1" dirty="0">
                <a:solidFill>
                  <a:schemeClr val="tx1"/>
                </a:solidFill>
                <a:latin typeface="Consolas" panose="020B0609020204030204" pitchFamily="49" charset="0"/>
              </a:rPr>
              <a:t> = Button()</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for make the button of pen tools, it also set the pad, border, and the button place. </a:t>
            </a:r>
          </a:p>
          <a:p>
            <a:pPr algn="l"/>
            <a:r>
              <a:rPr lang="en-ID" sz="1400" b="1" dirty="0">
                <a:solidFill>
                  <a:schemeClr val="tx1"/>
                </a:solidFill>
                <a:effectLst/>
                <a:latin typeface="Consolas" panose="020B0609020204030204" pitchFamily="49" charset="0"/>
              </a:rPr>
              <a:t>command=</a:t>
            </a:r>
            <a:r>
              <a:rPr lang="en-ID" sz="1400" b="1" dirty="0" err="1">
                <a:solidFill>
                  <a:schemeClr val="tx1"/>
                </a:solidFill>
                <a:effectLst/>
                <a:latin typeface="Consolas" panose="020B0609020204030204" pitchFamily="49" charset="0"/>
              </a:rPr>
              <a:t>self.use_pen</a:t>
            </a:r>
            <a:r>
              <a:rPr lang="en-ID" sz="1400" b="1" dirty="0">
                <a:solidFill>
                  <a:schemeClr val="tx1"/>
                </a:solidFill>
                <a:effectLst/>
                <a:latin typeface="Consolas" panose="020B0609020204030204" pitchFamily="49" charset="0"/>
              </a:rPr>
              <a:t> </a:t>
            </a:r>
            <a:r>
              <a:rPr lang="en-ID" sz="1400" dirty="0">
                <a:solidFill>
                  <a:schemeClr val="tx1"/>
                </a:solidFill>
                <a:effectLst/>
                <a:latin typeface="Segoe UI" panose="020B0502040204020203" pitchFamily="34" charset="0"/>
                <a:cs typeface="Segoe UI" panose="020B0502040204020203" pitchFamily="34" charset="0"/>
              </a:rPr>
              <a:t>is for set the button can be used when it clicked. </a:t>
            </a:r>
            <a:endParaRPr lang="en-ID" sz="1400" dirty="0">
              <a:solidFill>
                <a:schemeClr val="tx1"/>
              </a:solidFill>
              <a:latin typeface="Segoe UI" panose="020B0502040204020203" pitchFamily="34" charset="0"/>
              <a:cs typeface="Segoe UI" panose="020B0502040204020203" pitchFamily="34" charset="0"/>
            </a:endParaRPr>
          </a:p>
        </p:txBody>
      </p:sp>
      <p:sp>
        <p:nvSpPr>
          <p:cNvPr id="10" name="Google Shape;1907;p15">
            <a:extLst>
              <a:ext uri="{FF2B5EF4-FFF2-40B4-BE49-F238E27FC236}">
                <a16:creationId xmlns:a16="http://schemas.microsoft.com/office/drawing/2014/main" id="{B85B4B97-9D27-1A10-E815-BB8033C9279F}"/>
              </a:ext>
            </a:extLst>
          </p:cNvPr>
          <p:cNvSpPr txBox="1">
            <a:spLocks/>
          </p:cNvSpPr>
          <p:nvPr/>
        </p:nvSpPr>
        <p:spPr>
          <a:xfrm>
            <a:off x="288255" y="1111403"/>
            <a:ext cx="8605374" cy="1460347"/>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pen_logo</a:t>
            </a:r>
            <a:r>
              <a:rPr lang="en-ID" sz="1100" b="1" dirty="0">
                <a:solidFill>
                  <a:srgbClr val="D4D4D4"/>
                </a:solidFill>
                <a:effectLst/>
                <a:latin typeface="Consolas" panose="020B0609020204030204" pitchFamily="49" charset="0"/>
              </a:rPr>
              <a:t> = </a:t>
            </a:r>
            <a:r>
              <a:rPr lang="en-ID" sz="1100" b="1" dirty="0" err="1">
                <a:solidFill>
                  <a:srgbClr val="4EC9B0"/>
                </a:solidFill>
                <a:effectLst/>
                <a:latin typeface="Consolas" panose="020B0609020204030204" pitchFamily="49" charset="0"/>
              </a:rPr>
              <a:t>ImageTk</a:t>
            </a:r>
            <a:r>
              <a:rPr lang="en-ID" sz="1100" b="1" dirty="0" err="1">
                <a:solidFill>
                  <a:srgbClr val="D4D4D4"/>
                </a:solidFill>
                <a:effectLst/>
                <a:latin typeface="Consolas" panose="020B0609020204030204" pitchFamily="49" charset="0"/>
              </a:rPr>
              <a:t>.</a:t>
            </a:r>
            <a:r>
              <a:rPr lang="en-ID" sz="1100" b="1" dirty="0" err="1">
                <a:solidFill>
                  <a:srgbClr val="4EC9B0"/>
                </a:solidFill>
                <a:effectLst/>
                <a:latin typeface="Consolas" panose="020B0609020204030204" pitchFamily="49" charset="0"/>
              </a:rPr>
              <a:t>PhotoImage</a:t>
            </a:r>
            <a:r>
              <a:rPr lang="en-ID" sz="1100" b="1" dirty="0">
                <a:solidFill>
                  <a:srgbClr val="D4D4D4"/>
                </a:solidFill>
                <a:effectLst/>
                <a:latin typeface="Consolas" panose="020B0609020204030204" pitchFamily="49" charset="0"/>
              </a:rPr>
              <a:t>(</a:t>
            </a:r>
            <a:r>
              <a:rPr lang="en-ID" sz="1100" b="1" dirty="0" err="1">
                <a:solidFill>
                  <a:srgbClr val="4EC9B0"/>
                </a:solidFill>
                <a:effectLst/>
                <a:latin typeface="Consolas" panose="020B0609020204030204" pitchFamily="49" charset="0"/>
              </a:rPr>
              <a:t>Image</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open</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'pen.png’</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Label</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a:solidFill>
                  <a:srgbClr val="D4D4D4"/>
                </a:solidFill>
                <a:effectLst/>
                <a:latin typeface="Consolas" panose="020B0609020204030204" pitchFamily="49" charset="0"/>
              </a:rPr>
              <a:t>, </a:t>
            </a:r>
            <a:r>
              <a:rPr lang="en-ID" sz="1100" b="1" dirty="0">
                <a:solidFill>
                  <a:srgbClr val="9CDCFE"/>
                </a:solidFill>
                <a:effectLst/>
                <a:latin typeface="Consolas" panose="020B0609020204030204" pitchFamily="49" charset="0"/>
              </a:rPr>
              <a:t>text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"pen"</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borderwidth</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0</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font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'verdana'</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'bold'</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5</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11</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pen_button</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Button</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padx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6</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image</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pen_logo</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borderwidth</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2</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command</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use_pen</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pen_button</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60</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a:t>
            </a:r>
            <a:r>
              <a:rPr lang="en-ID" sz="1100" b="1" dirty="0">
                <a:solidFill>
                  <a:srgbClr val="D4D4D4"/>
                </a:solidFill>
                <a:effectLst/>
                <a:latin typeface="Consolas" panose="020B0609020204030204" pitchFamily="49" charset="0"/>
              </a:rPr>
              <a:t>)</a:t>
            </a:r>
          </a:p>
          <a:p>
            <a:pPr algn="l"/>
            <a:br>
              <a:rPr lang="en-ID" sz="1100" b="1" dirty="0">
                <a:solidFill>
                  <a:srgbClr val="D4D4D4"/>
                </a:solidFill>
                <a:effectLst/>
                <a:latin typeface="Consolas" panose="020B0609020204030204" pitchFamily="49" charset="0"/>
              </a:rPr>
            </a:br>
            <a:r>
              <a:rPr lang="en-ID" sz="1100" b="1"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60025121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8" name="Google Shape;1907;p15">
            <a:extLst>
              <a:ext uri="{FF2B5EF4-FFF2-40B4-BE49-F238E27FC236}">
                <a16:creationId xmlns:a16="http://schemas.microsoft.com/office/drawing/2014/main" id="{1B22C047-518E-D82C-2A05-443317A3877C}"/>
              </a:ext>
            </a:extLst>
          </p:cNvPr>
          <p:cNvSpPr txBox="1">
            <a:spLocks/>
          </p:cNvSpPr>
          <p:nvPr/>
        </p:nvSpPr>
        <p:spPr>
          <a:xfrm>
            <a:off x="310027" y="2842809"/>
            <a:ext cx="8605373" cy="2200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400" b="1" dirty="0" err="1">
                <a:solidFill>
                  <a:schemeClr val="tx1"/>
                </a:solidFill>
                <a:effectLst/>
                <a:latin typeface="Consolas" panose="020B0609020204030204" pitchFamily="49" charset="0"/>
              </a:rPr>
              <a:t>self.brush_logo</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is for set the logo of brush tools, and </a:t>
            </a:r>
            <a:r>
              <a:rPr lang="en-US" sz="1400" dirty="0">
                <a:solidFill>
                  <a:srgbClr val="191919"/>
                </a:solidFill>
                <a:latin typeface="Segoe UI" panose="020B0502040204020203" pitchFamily="34" charset="0"/>
              </a:rPr>
              <a:t>connect with icon </a:t>
            </a:r>
            <a:r>
              <a:rPr lang="en-US" sz="1400" dirty="0">
                <a:solidFill>
                  <a:schemeClr val="tx1"/>
                </a:solidFill>
                <a:latin typeface="Segoe UI" panose="020B0502040204020203" pitchFamily="34" charset="0"/>
              </a:rPr>
              <a:t>file (</a:t>
            </a:r>
            <a:r>
              <a:rPr lang="en-ID" sz="1400" b="1" dirty="0">
                <a:solidFill>
                  <a:schemeClr val="tx1"/>
                </a:solidFill>
                <a:effectLst/>
                <a:latin typeface="Consolas" panose="020B0609020204030204" pitchFamily="49" charset="0"/>
              </a:rPr>
              <a:t>‘brush.png') </a:t>
            </a:r>
            <a:r>
              <a:rPr lang="en-US" sz="1400" dirty="0">
                <a:solidFill>
                  <a:srgbClr val="191919"/>
                </a:solidFill>
                <a:latin typeface="Segoe UI" panose="020B0502040204020203" pitchFamily="34" charset="0"/>
              </a:rPr>
              <a:t>as the resource. </a:t>
            </a:r>
          </a:p>
          <a:p>
            <a:pPr algn="l"/>
            <a:r>
              <a:rPr lang="en-ID" sz="1400" b="1" dirty="0" err="1">
                <a:solidFill>
                  <a:schemeClr val="tx1"/>
                </a:solidFill>
                <a:effectLst/>
                <a:latin typeface="Consolas" panose="020B0609020204030204" pitchFamily="49" charset="0"/>
              </a:rPr>
              <a:t>self.b</a:t>
            </a:r>
            <a:r>
              <a:rPr lang="en-ID" sz="1400" b="1" dirty="0">
                <a:solidFill>
                  <a:schemeClr val="tx1"/>
                </a:solidFill>
                <a:effectLst/>
                <a:latin typeface="Consolas" panose="020B0609020204030204" pitchFamily="49" charset="0"/>
              </a:rPr>
              <a:t> = Label </a:t>
            </a:r>
            <a:r>
              <a:rPr lang="en-ID" sz="1400" dirty="0">
                <a:solidFill>
                  <a:srgbClr val="191919"/>
                </a:solidFill>
                <a:latin typeface="Segoe UI" panose="020B0502040204020203" pitchFamily="34" charset="0"/>
              </a:rPr>
              <a:t>for make the label “brush” beside the brush icon, also set the border, and font. </a:t>
            </a:r>
            <a:r>
              <a:rPr lang="en-ID" sz="1400" b="1" dirty="0" err="1">
                <a:solidFill>
                  <a:schemeClr val="tx1"/>
                </a:solidFill>
                <a:effectLst/>
                <a:latin typeface="Consolas" panose="020B0609020204030204" pitchFamily="49" charset="0"/>
              </a:rPr>
              <a:t>self.b.place</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to set the place of brush </a:t>
            </a:r>
            <a:r>
              <a:rPr lang="en-ID" sz="1400" dirty="0">
                <a:solidFill>
                  <a:srgbClr val="191919"/>
                </a:solidFill>
                <a:latin typeface="Segoe UI" panose="020B0502040204020203" pitchFamily="34" charset="0"/>
                <a:cs typeface="Segoe UI" panose="020B0502040204020203" pitchFamily="34" charset="0"/>
              </a:rPr>
              <a:t>tools</a:t>
            </a:r>
            <a:r>
              <a:rPr lang="en-ID" sz="1400" dirty="0">
                <a:solidFill>
                  <a:schemeClr val="tx1"/>
                </a:solidFill>
                <a:effectLst/>
                <a:latin typeface="Segoe UI" panose="020B0502040204020203" pitchFamily="34" charset="0"/>
                <a:cs typeface="Segoe UI" panose="020B0502040204020203" pitchFamily="34" charset="0"/>
              </a:rPr>
              <a:t>. </a:t>
            </a:r>
          </a:p>
          <a:p>
            <a:pPr algn="l"/>
            <a:r>
              <a:rPr lang="en-ID" sz="1400" b="1" dirty="0" err="1">
                <a:solidFill>
                  <a:schemeClr val="tx1"/>
                </a:solidFill>
                <a:effectLst/>
                <a:latin typeface="Consolas" panose="020B0609020204030204" pitchFamily="49" charset="0"/>
              </a:rPr>
              <a:t>self.brush_button</a:t>
            </a:r>
            <a:r>
              <a:rPr lang="en-ID" sz="1400" b="1" dirty="0">
                <a:solidFill>
                  <a:schemeClr val="tx1"/>
                </a:solidFill>
                <a:latin typeface="Consolas" panose="020B0609020204030204" pitchFamily="49" charset="0"/>
              </a:rPr>
              <a:t> = Button()</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for make the button of brush tools, it also set the pad, border, and the button place. </a:t>
            </a:r>
          </a:p>
          <a:p>
            <a:pPr algn="l"/>
            <a:r>
              <a:rPr lang="en-ID" sz="1400" b="1" dirty="0">
                <a:solidFill>
                  <a:schemeClr val="tx1"/>
                </a:solidFill>
                <a:effectLst/>
                <a:latin typeface="Consolas" panose="020B0609020204030204" pitchFamily="49" charset="0"/>
              </a:rPr>
              <a:t>command=</a:t>
            </a:r>
            <a:r>
              <a:rPr lang="en-ID" sz="1400" b="1" dirty="0" err="1">
                <a:solidFill>
                  <a:schemeClr val="tx1"/>
                </a:solidFill>
                <a:effectLst/>
                <a:latin typeface="Consolas" panose="020B0609020204030204" pitchFamily="49" charset="0"/>
              </a:rPr>
              <a:t>self.use_brush</a:t>
            </a:r>
            <a:r>
              <a:rPr lang="en-ID" sz="1400" b="1" dirty="0">
                <a:solidFill>
                  <a:schemeClr val="tx1"/>
                </a:solidFill>
                <a:effectLst/>
                <a:latin typeface="Consolas" panose="020B0609020204030204" pitchFamily="49" charset="0"/>
              </a:rPr>
              <a:t> </a:t>
            </a:r>
            <a:r>
              <a:rPr lang="en-ID" sz="1400" dirty="0">
                <a:solidFill>
                  <a:schemeClr val="tx1"/>
                </a:solidFill>
                <a:effectLst/>
                <a:latin typeface="Segoe UI" panose="020B0502040204020203" pitchFamily="34" charset="0"/>
                <a:cs typeface="Segoe UI" panose="020B0502040204020203" pitchFamily="34" charset="0"/>
              </a:rPr>
              <a:t>is for set the button can be used when it clicked. </a:t>
            </a:r>
          </a:p>
        </p:txBody>
      </p:sp>
      <p:sp>
        <p:nvSpPr>
          <p:cNvPr id="10" name="Google Shape;1907;p15">
            <a:extLst>
              <a:ext uri="{FF2B5EF4-FFF2-40B4-BE49-F238E27FC236}">
                <a16:creationId xmlns:a16="http://schemas.microsoft.com/office/drawing/2014/main" id="{B85B4B97-9D27-1A10-E815-BB8033C9279F}"/>
              </a:ext>
            </a:extLst>
          </p:cNvPr>
          <p:cNvSpPr txBox="1">
            <a:spLocks/>
          </p:cNvSpPr>
          <p:nvPr/>
        </p:nvSpPr>
        <p:spPr>
          <a:xfrm>
            <a:off x="288255" y="1111403"/>
            <a:ext cx="8605374" cy="1731407"/>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brush_logo</a:t>
            </a:r>
            <a:r>
              <a:rPr lang="en-ID" sz="1100" b="1" dirty="0">
                <a:solidFill>
                  <a:srgbClr val="D4D4D4"/>
                </a:solidFill>
                <a:effectLst/>
                <a:latin typeface="Consolas" panose="020B0609020204030204" pitchFamily="49" charset="0"/>
              </a:rPr>
              <a:t> = </a:t>
            </a:r>
            <a:r>
              <a:rPr lang="en-ID" sz="1100" b="1" dirty="0" err="1">
                <a:solidFill>
                  <a:srgbClr val="4EC9B0"/>
                </a:solidFill>
                <a:effectLst/>
                <a:latin typeface="Consolas" panose="020B0609020204030204" pitchFamily="49" charset="0"/>
              </a:rPr>
              <a:t>ImageTk</a:t>
            </a:r>
            <a:r>
              <a:rPr lang="en-ID" sz="1100" b="1" dirty="0" err="1">
                <a:solidFill>
                  <a:srgbClr val="D4D4D4"/>
                </a:solidFill>
                <a:effectLst/>
                <a:latin typeface="Consolas" panose="020B0609020204030204" pitchFamily="49" charset="0"/>
              </a:rPr>
              <a:t>.</a:t>
            </a:r>
            <a:r>
              <a:rPr lang="en-ID" sz="1100" b="1" dirty="0" err="1">
                <a:solidFill>
                  <a:srgbClr val="4EC9B0"/>
                </a:solidFill>
                <a:effectLst/>
                <a:latin typeface="Consolas" panose="020B0609020204030204" pitchFamily="49" charset="0"/>
              </a:rPr>
              <a:t>PhotoImage</a:t>
            </a:r>
            <a:r>
              <a:rPr lang="en-ID" sz="1100" b="1" dirty="0">
                <a:solidFill>
                  <a:srgbClr val="D4D4D4"/>
                </a:solidFill>
                <a:effectLst/>
                <a:latin typeface="Consolas" panose="020B0609020204030204" pitchFamily="49" charset="0"/>
              </a:rPr>
              <a:t>(</a:t>
            </a:r>
            <a:r>
              <a:rPr lang="en-ID" sz="1100" b="1" dirty="0" err="1">
                <a:solidFill>
                  <a:srgbClr val="4EC9B0"/>
                </a:solidFill>
                <a:effectLst/>
                <a:latin typeface="Consolas" panose="020B0609020204030204" pitchFamily="49" charset="0"/>
              </a:rPr>
              <a:t>Image</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open</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'brush.png'</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Label</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borderwidth</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0</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text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a:t>
            </a:r>
            <a:r>
              <a:rPr lang="en-ID" sz="1100" b="1" dirty="0" err="1">
                <a:solidFill>
                  <a:srgbClr val="CE9178"/>
                </a:solidFill>
                <a:effectLst/>
                <a:latin typeface="Consolas" panose="020B0609020204030204" pitchFamily="49" charset="0"/>
              </a:rPr>
              <a:t>brush'</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font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'verdana'</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'bold'</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D4D4D4"/>
                </a:solidFill>
                <a:effectLst/>
                <a:latin typeface="Consolas" panose="020B0609020204030204" pitchFamily="49" charset="0"/>
              </a:rPr>
              <a:t>s</a:t>
            </a:r>
            <a:r>
              <a:rPr lang="en-ID" sz="1100" b="1" dirty="0" err="1">
                <a:solidFill>
                  <a:srgbClr val="9CDCFE"/>
                </a:solidFill>
                <a:effectLst/>
                <a:latin typeface="Consolas" panose="020B0609020204030204" pitchFamily="49" charset="0"/>
              </a:rPr>
              <a:t>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5</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40</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brush_button</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Button</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image</a:t>
            </a:r>
            <a:r>
              <a:rPr lang="en-ID" sz="1100" b="1" dirty="0">
                <a:solidFill>
                  <a:srgbClr val="D4D4D4"/>
                </a:solidFill>
                <a:effectLst/>
                <a:latin typeface="Consolas" panose="020B0609020204030204" pitchFamily="49" charset="0"/>
              </a:rPr>
              <a:t> =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brush_logo</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borderwidth</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2</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command</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use_brush</a:t>
            </a:r>
            <a:r>
              <a:rPr lang="en-ID" sz="1100" b="1" dirty="0">
                <a:solidFill>
                  <a:srgbClr val="D4D4D4"/>
                </a:solidFill>
                <a:effectLst/>
                <a:latin typeface="Consolas" panose="020B0609020204030204" pitchFamily="49" charset="0"/>
              </a:rPr>
              <a:t>) </a:t>
            </a:r>
          </a:p>
          <a:p>
            <a:pPr algn="l"/>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brush_button</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Button</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image</a:t>
            </a:r>
            <a:r>
              <a:rPr lang="en-ID" sz="1100" b="1" dirty="0">
                <a:solidFill>
                  <a:srgbClr val="D4D4D4"/>
                </a:solidFill>
                <a:effectLst/>
                <a:latin typeface="Consolas" panose="020B0609020204030204" pitchFamily="49" charset="0"/>
              </a:rPr>
              <a:t> =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brush_logo</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borderwidth</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2</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command</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use_brush</a:t>
            </a:r>
            <a:r>
              <a:rPr lang="en-ID" sz="1100" b="1" dirty="0">
                <a:solidFill>
                  <a:srgbClr val="D4D4D4"/>
                </a:solidFill>
                <a:effectLst/>
                <a:latin typeface="Consolas" panose="020B0609020204030204" pitchFamily="49" charset="0"/>
              </a:rPr>
              <a:t>) </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brush_button</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60</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40</a:t>
            </a:r>
            <a:r>
              <a:rPr lang="en-ID" sz="1100" b="1" dirty="0">
                <a:solidFill>
                  <a:srgbClr val="D4D4D4"/>
                </a:solidFill>
                <a:effectLst/>
                <a:latin typeface="Consolas" panose="020B0609020204030204" pitchFamily="49" charset="0"/>
              </a:rPr>
              <a:t>)</a:t>
            </a:r>
          </a:p>
          <a:p>
            <a:pPr algn="l"/>
            <a:endParaRPr lang="en-ID" sz="1100" b="1" dirty="0">
              <a:solidFill>
                <a:srgbClr val="D4D4D4"/>
              </a:solidFill>
              <a:effectLst/>
              <a:latin typeface="Consolas" panose="020B0609020204030204" pitchFamily="49" charset="0"/>
            </a:endParaRPr>
          </a:p>
          <a:p>
            <a:pPr algn="l"/>
            <a:br>
              <a:rPr lang="en-ID" sz="1100" b="1" dirty="0">
                <a:solidFill>
                  <a:srgbClr val="D4D4D4"/>
                </a:solidFill>
                <a:effectLst/>
                <a:latin typeface="Consolas" panose="020B0609020204030204" pitchFamily="49" charset="0"/>
              </a:rPr>
            </a:br>
            <a:r>
              <a:rPr lang="en-ID" sz="1100" b="1"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46317042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8" name="Google Shape;1907;p15">
            <a:extLst>
              <a:ext uri="{FF2B5EF4-FFF2-40B4-BE49-F238E27FC236}">
                <a16:creationId xmlns:a16="http://schemas.microsoft.com/office/drawing/2014/main" id="{1B22C047-518E-D82C-2A05-443317A3877C}"/>
              </a:ext>
            </a:extLst>
          </p:cNvPr>
          <p:cNvSpPr txBox="1">
            <a:spLocks/>
          </p:cNvSpPr>
          <p:nvPr/>
        </p:nvSpPr>
        <p:spPr>
          <a:xfrm>
            <a:off x="310027" y="2842809"/>
            <a:ext cx="8605373" cy="2200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400" b="1" dirty="0" err="1">
                <a:solidFill>
                  <a:schemeClr val="tx1"/>
                </a:solidFill>
                <a:effectLst/>
                <a:latin typeface="Consolas" panose="020B0609020204030204" pitchFamily="49" charset="0"/>
              </a:rPr>
              <a:t>self.color_logo</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is for set the logo of </a:t>
            </a:r>
            <a:r>
              <a:rPr lang="en-ID" sz="1400" dirty="0" err="1">
                <a:solidFill>
                  <a:srgbClr val="191919"/>
                </a:solidFill>
                <a:latin typeface="Segoe UI" panose="020B0502040204020203" pitchFamily="34" charset="0"/>
              </a:rPr>
              <a:t>color</a:t>
            </a:r>
            <a:r>
              <a:rPr lang="en-ID" sz="1400" dirty="0">
                <a:solidFill>
                  <a:srgbClr val="191919"/>
                </a:solidFill>
                <a:latin typeface="Segoe UI" panose="020B0502040204020203" pitchFamily="34" charset="0"/>
              </a:rPr>
              <a:t> picking tools, and </a:t>
            </a:r>
            <a:r>
              <a:rPr lang="en-US" sz="1400" dirty="0">
                <a:solidFill>
                  <a:srgbClr val="191919"/>
                </a:solidFill>
                <a:latin typeface="Segoe UI" panose="020B0502040204020203" pitchFamily="34" charset="0"/>
              </a:rPr>
              <a:t>connect with icon </a:t>
            </a:r>
            <a:r>
              <a:rPr lang="en-US" sz="1400" dirty="0">
                <a:solidFill>
                  <a:schemeClr val="tx1"/>
                </a:solidFill>
                <a:latin typeface="Segoe UI" panose="020B0502040204020203" pitchFamily="34" charset="0"/>
              </a:rPr>
              <a:t>file (</a:t>
            </a:r>
            <a:r>
              <a:rPr lang="en-ID" sz="1400" b="1" dirty="0">
                <a:solidFill>
                  <a:schemeClr val="tx1"/>
                </a:solidFill>
                <a:effectLst/>
                <a:latin typeface="Consolas" panose="020B0609020204030204" pitchFamily="49" charset="0"/>
              </a:rPr>
              <a:t>‘color.png') </a:t>
            </a:r>
            <a:r>
              <a:rPr lang="en-US" sz="1400" dirty="0">
                <a:solidFill>
                  <a:srgbClr val="191919"/>
                </a:solidFill>
                <a:latin typeface="Segoe UI" panose="020B0502040204020203" pitchFamily="34" charset="0"/>
              </a:rPr>
              <a:t>as the resource. </a:t>
            </a:r>
          </a:p>
          <a:p>
            <a:pPr algn="l"/>
            <a:r>
              <a:rPr lang="en-ID" sz="1400" b="1" dirty="0">
                <a:solidFill>
                  <a:schemeClr val="tx1"/>
                </a:solidFill>
                <a:effectLst/>
                <a:latin typeface="Consolas" panose="020B0609020204030204" pitchFamily="49" charset="0"/>
              </a:rPr>
              <a:t>self.cl = Label </a:t>
            </a:r>
            <a:r>
              <a:rPr lang="en-ID" sz="1400" dirty="0">
                <a:solidFill>
                  <a:srgbClr val="191919"/>
                </a:solidFill>
                <a:latin typeface="Segoe UI" panose="020B0502040204020203" pitchFamily="34" charset="0"/>
              </a:rPr>
              <a:t>for make the label “</a:t>
            </a:r>
            <a:r>
              <a:rPr lang="en-ID" sz="1400" dirty="0" err="1">
                <a:solidFill>
                  <a:srgbClr val="191919"/>
                </a:solidFill>
                <a:latin typeface="Segoe UI" panose="020B0502040204020203" pitchFamily="34" charset="0"/>
              </a:rPr>
              <a:t>color</a:t>
            </a:r>
            <a:r>
              <a:rPr lang="en-ID" sz="1400" dirty="0">
                <a:solidFill>
                  <a:srgbClr val="191919"/>
                </a:solidFill>
                <a:latin typeface="Segoe UI" panose="020B0502040204020203" pitchFamily="34" charset="0"/>
              </a:rPr>
              <a:t>” beside the </a:t>
            </a:r>
            <a:r>
              <a:rPr lang="en-ID" sz="1400" dirty="0" err="1">
                <a:solidFill>
                  <a:srgbClr val="191919"/>
                </a:solidFill>
                <a:latin typeface="Segoe UI" panose="020B0502040204020203" pitchFamily="34" charset="0"/>
              </a:rPr>
              <a:t>color</a:t>
            </a:r>
            <a:r>
              <a:rPr lang="en-ID" sz="1400" dirty="0">
                <a:solidFill>
                  <a:srgbClr val="191919"/>
                </a:solidFill>
                <a:latin typeface="Segoe UI" panose="020B0502040204020203" pitchFamily="34" charset="0"/>
              </a:rPr>
              <a:t> icon, also set the border, and font. </a:t>
            </a:r>
            <a:r>
              <a:rPr lang="en-ID" sz="1400" b="1" dirty="0" err="1">
                <a:solidFill>
                  <a:schemeClr val="tx1"/>
                </a:solidFill>
                <a:effectLst/>
                <a:latin typeface="Consolas" panose="020B0609020204030204" pitchFamily="49" charset="0"/>
              </a:rPr>
              <a:t>self.</a:t>
            </a:r>
            <a:r>
              <a:rPr lang="en-ID" sz="1400" b="1" dirty="0" err="1">
                <a:solidFill>
                  <a:schemeClr val="tx1"/>
                </a:solidFill>
                <a:latin typeface="Consolas" panose="020B0609020204030204" pitchFamily="49" charset="0"/>
              </a:rPr>
              <a:t>cl.</a:t>
            </a:r>
            <a:r>
              <a:rPr lang="en-ID" sz="1400" b="1" dirty="0" err="1">
                <a:solidFill>
                  <a:schemeClr val="tx1"/>
                </a:solidFill>
                <a:effectLst/>
                <a:latin typeface="Consolas" panose="020B0609020204030204" pitchFamily="49" charset="0"/>
              </a:rPr>
              <a:t>place</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to set the place of </a:t>
            </a:r>
            <a:r>
              <a:rPr lang="en-ID" sz="1400" dirty="0" err="1">
                <a:solidFill>
                  <a:srgbClr val="191919"/>
                </a:solidFill>
                <a:latin typeface="Segoe UI" panose="020B0502040204020203" pitchFamily="34" charset="0"/>
              </a:rPr>
              <a:t>color</a:t>
            </a:r>
            <a:r>
              <a:rPr lang="en-ID" sz="1400" dirty="0">
                <a:solidFill>
                  <a:srgbClr val="191919"/>
                </a:solidFill>
                <a:latin typeface="Segoe UI" panose="020B0502040204020203" pitchFamily="34" charset="0"/>
              </a:rPr>
              <a:t> </a:t>
            </a:r>
            <a:r>
              <a:rPr lang="en-ID" sz="1400" dirty="0">
                <a:solidFill>
                  <a:srgbClr val="191919"/>
                </a:solidFill>
                <a:latin typeface="Segoe UI" panose="020B0502040204020203" pitchFamily="34" charset="0"/>
                <a:cs typeface="Segoe UI" panose="020B0502040204020203" pitchFamily="34" charset="0"/>
              </a:rPr>
              <a:t>tools</a:t>
            </a:r>
            <a:r>
              <a:rPr lang="en-ID" sz="1400" dirty="0">
                <a:solidFill>
                  <a:schemeClr val="tx1"/>
                </a:solidFill>
                <a:effectLst/>
                <a:latin typeface="Segoe UI" panose="020B0502040204020203" pitchFamily="34" charset="0"/>
                <a:cs typeface="Segoe UI" panose="020B0502040204020203" pitchFamily="34" charset="0"/>
              </a:rPr>
              <a:t>. </a:t>
            </a:r>
          </a:p>
          <a:p>
            <a:pPr algn="l"/>
            <a:r>
              <a:rPr lang="en-ID" sz="1400" b="1" dirty="0" err="1">
                <a:solidFill>
                  <a:schemeClr val="tx1"/>
                </a:solidFill>
                <a:effectLst/>
                <a:latin typeface="Consolas" panose="020B0609020204030204" pitchFamily="49" charset="0"/>
              </a:rPr>
              <a:t>self.color_button</a:t>
            </a:r>
            <a:r>
              <a:rPr lang="en-ID" sz="1400" b="1" dirty="0">
                <a:solidFill>
                  <a:schemeClr val="tx1"/>
                </a:solidFill>
                <a:latin typeface="Consolas" panose="020B0609020204030204" pitchFamily="49" charset="0"/>
              </a:rPr>
              <a:t> = Button()</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for make the button of </a:t>
            </a:r>
            <a:r>
              <a:rPr lang="en-ID" sz="1400" dirty="0" err="1">
                <a:solidFill>
                  <a:srgbClr val="191919"/>
                </a:solidFill>
                <a:latin typeface="Segoe UI" panose="020B0502040204020203" pitchFamily="34" charset="0"/>
              </a:rPr>
              <a:t>color</a:t>
            </a:r>
            <a:r>
              <a:rPr lang="en-ID" sz="1400" dirty="0">
                <a:solidFill>
                  <a:srgbClr val="191919"/>
                </a:solidFill>
                <a:latin typeface="Segoe UI" panose="020B0502040204020203" pitchFamily="34" charset="0"/>
              </a:rPr>
              <a:t> tools, it also set the </a:t>
            </a:r>
            <a:r>
              <a:rPr lang="en-ID" sz="1400" dirty="0" err="1">
                <a:solidFill>
                  <a:srgbClr val="191919"/>
                </a:solidFill>
                <a:latin typeface="Segoe UI" panose="020B0502040204020203" pitchFamily="34" charset="0"/>
              </a:rPr>
              <a:t>color</a:t>
            </a:r>
            <a:r>
              <a:rPr lang="en-ID" sz="1400" dirty="0">
                <a:solidFill>
                  <a:srgbClr val="191919"/>
                </a:solidFill>
                <a:latin typeface="Segoe UI" panose="020B0502040204020203" pitchFamily="34" charset="0"/>
              </a:rPr>
              <a:t> logo, border, and the button place by </a:t>
            </a:r>
            <a:r>
              <a:rPr lang="en-ID" sz="1400" b="1" dirty="0" err="1">
                <a:solidFill>
                  <a:srgbClr val="191919"/>
                </a:solidFill>
                <a:latin typeface="Consolas" panose="020B0609020204030204" pitchFamily="49" charset="0"/>
              </a:rPr>
              <a:t>button.place</a:t>
            </a:r>
            <a:r>
              <a:rPr lang="en-ID" sz="1400" b="1" dirty="0">
                <a:solidFill>
                  <a:srgbClr val="191919"/>
                </a:solidFill>
                <a:latin typeface="Consolas" panose="020B0609020204030204" pitchFamily="49" charset="0"/>
              </a:rPr>
              <a:t>() </a:t>
            </a:r>
            <a:r>
              <a:rPr lang="en-ID" sz="1400" dirty="0">
                <a:solidFill>
                  <a:srgbClr val="191919"/>
                </a:solidFill>
                <a:latin typeface="Segoe UI" panose="020B0502040204020203" pitchFamily="34" charset="0"/>
              </a:rPr>
              <a:t>function. </a:t>
            </a:r>
          </a:p>
          <a:p>
            <a:pPr algn="l"/>
            <a:r>
              <a:rPr lang="en-ID" sz="1400" b="1" dirty="0">
                <a:solidFill>
                  <a:schemeClr val="tx1"/>
                </a:solidFill>
                <a:effectLst/>
                <a:latin typeface="Consolas" panose="020B0609020204030204" pitchFamily="49" charset="0"/>
              </a:rPr>
              <a:t>command=</a:t>
            </a:r>
            <a:r>
              <a:rPr lang="en-ID" sz="1400" b="1" dirty="0" err="1">
                <a:solidFill>
                  <a:schemeClr val="tx1"/>
                </a:solidFill>
                <a:effectLst/>
                <a:latin typeface="Consolas" panose="020B0609020204030204" pitchFamily="49" charset="0"/>
              </a:rPr>
              <a:t>self.choose_color</a:t>
            </a:r>
            <a:r>
              <a:rPr lang="en-ID" sz="1400" b="1" dirty="0">
                <a:solidFill>
                  <a:schemeClr val="tx1"/>
                </a:solidFill>
                <a:effectLst/>
                <a:latin typeface="Consolas" panose="020B0609020204030204" pitchFamily="49" charset="0"/>
              </a:rPr>
              <a:t> </a:t>
            </a:r>
            <a:r>
              <a:rPr lang="en-ID" sz="1400" dirty="0">
                <a:solidFill>
                  <a:schemeClr val="tx1"/>
                </a:solidFill>
                <a:effectLst/>
                <a:latin typeface="Segoe UI" panose="020B0502040204020203" pitchFamily="34" charset="0"/>
                <a:cs typeface="Segoe UI" panose="020B0502040204020203" pitchFamily="34" charset="0"/>
              </a:rPr>
              <a:t>is for set the button can be used when it clicked. </a:t>
            </a:r>
          </a:p>
        </p:txBody>
      </p:sp>
      <p:sp>
        <p:nvSpPr>
          <p:cNvPr id="10" name="Google Shape;1907;p15">
            <a:extLst>
              <a:ext uri="{FF2B5EF4-FFF2-40B4-BE49-F238E27FC236}">
                <a16:creationId xmlns:a16="http://schemas.microsoft.com/office/drawing/2014/main" id="{B85B4B97-9D27-1A10-E815-BB8033C9279F}"/>
              </a:ext>
            </a:extLst>
          </p:cNvPr>
          <p:cNvSpPr txBox="1">
            <a:spLocks/>
          </p:cNvSpPr>
          <p:nvPr/>
        </p:nvSpPr>
        <p:spPr>
          <a:xfrm>
            <a:off x="288255" y="1111403"/>
            <a:ext cx="8605374" cy="1731407"/>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color_logo</a:t>
            </a:r>
            <a:r>
              <a:rPr lang="en-ID" sz="1100" b="1" dirty="0">
                <a:solidFill>
                  <a:srgbClr val="D4D4D4"/>
                </a:solidFill>
                <a:effectLst/>
                <a:latin typeface="Consolas" panose="020B0609020204030204" pitchFamily="49" charset="0"/>
              </a:rPr>
              <a:t> = </a:t>
            </a:r>
            <a:r>
              <a:rPr lang="en-ID" sz="1100" b="1" dirty="0" err="1">
                <a:solidFill>
                  <a:srgbClr val="4EC9B0"/>
                </a:solidFill>
                <a:effectLst/>
                <a:latin typeface="Consolas" panose="020B0609020204030204" pitchFamily="49" charset="0"/>
              </a:rPr>
              <a:t>ImageTk</a:t>
            </a:r>
            <a:r>
              <a:rPr lang="en-ID" sz="1100" b="1" dirty="0" err="1">
                <a:solidFill>
                  <a:srgbClr val="D4D4D4"/>
                </a:solidFill>
                <a:effectLst/>
                <a:latin typeface="Consolas" panose="020B0609020204030204" pitchFamily="49" charset="0"/>
              </a:rPr>
              <a:t>.</a:t>
            </a:r>
            <a:r>
              <a:rPr lang="en-ID" sz="1100" b="1" dirty="0" err="1">
                <a:solidFill>
                  <a:srgbClr val="4EC9B0"/>
                </a:solidFill>
                <a:effectLst/>
                <a:latin typeface="Consolas" panose="020B0609020204030204" pitchFamily="49" charset="0"/>
              </a:rPr>
              <a:t>PhotoImage</a:t>
            </a:r>
            <a:r>
              <a:rPr lang="en-ID" sz="1100" b="1" dirty="0">
                <a:solidFill>
                  <a:srgbClr val="D4D4D4"/>
                </a:solidFill>
                <a:effectLst/>
                <a:latin typeface="Consolas" panose="020B0609020204030204" pitchFamily="49" charset="0"/>
              </a:rPr>
              <a:t>(</a:t>
            </a:r>
            <a:r>
              <a:rPr lang="en-ID" sz="1100" b="1" dirty="0" err="1">
                <a:solidFill>
                  <a:srgbClr val="4EC9B0"/>
                </a:solidFill>
                <a:effectLst/>
                <a:latin typeface="Consolas" panose="020B0609020204030204" pitchFamily="49" charset="0"/>
              </a:rPr>
              <a:t>Image</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open</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'color.png'</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a:solidFill>
                  <a:srgbClr val="9CDCFE"/>
                </a:solidFill>
                <a:effectLst/>
                <a:latin typeface="Consolas" panose="020B0609020204030204" pitchFamily="49" charset="0"/>
              </a:rPr>
              <a:t>self</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cl</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Label</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a:solidFill>
                  <a:srgbClr val="D4D4D4"/>
                </a:solidFill>
                <a:effectLst/>
                <a:latin typeface="Consolas" panose="020B0609020204030204" pitchFamily="49" charset="0"/>
              </a:rPr>
              <a:t>, </a:t>
            </a:r>
            <a:r>
              <a:rPr lang="en-ID" sz="1100" b="1" dirty="0">
                <a:solidFill>
                  <a:srgbClr val="9CDCFE"/>
                </a:solidFill>
                <a:effectLst/>
                <a:latin typeface="Consolas" panose="020B0609020204030204" pitchFamily="49" charset="0"/>
              </a:rPr>
              <a:t>text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a:t>
            </a:r>
            <a:r>
              <a:rPr lang="en-ID" sz="1100" b="1" dirty="0" err="1">
                <a:solidFill>
                  <a:srgbClr val="CE9178"/>
                </a:solidFill>
                <a:effectLst/>
                <a:latin typeface="Consolas" panose="020B0609020204030204" pitchFamily="49" charset="0"/>
              </a:rPr>
              <a:t>color</a:t>
            </a:r>
            <a:r>
              <a:rPr lang="en-ID" sz="1100" b="1" dirty="0">
                <a:solidFill>
                  <a:srgbClr val="CE9178"/>
                </a:solidFill>
                <a:effectLst/>
                <a:latin typeface="Consolas" panose="020B0609020204030204" pitchFamily="49" charset="0"/>
              </a:rPr>
              <a:t>'</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font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'verdana'</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'bold'</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cl</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5</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70</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color_button</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Button</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image</a:t>
            </a:r>
            <a:r>
              <a:rPr lang="en-ID" sz="1100" b="1" dirty="0">
                <a:solidFill>
                  <a:srgbClr val="D4D4D4"/>
                </a:solidFill>
                <a:effectLst/>
                <a:latin typeface="Consolas" panose="020B0609020204030204" pitchFamily="49" charset="0"/>
              </a:rPr>
              <a:t> =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color_logo</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borderwidth</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2</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command</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choose_color</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color_button</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60</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70</a:t>
            </a:r>
            <a:r>
              <a:rPr lang="en-ID" sz="11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5220493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8" name="Google Shape;1907;p15">
            <a:extLst>
              <a:ext uri="{FF2B5EF4-FFF2-40B4-BE49-F238E27FC236}">
                <a16:creationId xmlns:a16="http://schemas.microsoft.com/office/drawing/2014/main" id="{1B22C047-518E-D82C-2A05-443317A3877C}"/>
              </a:ext>
            </a:extLst>
          </p:cNvPr>
          <p:cNvSpPr txBox="1">
            <a:spLocks/>
          </p:cNvSpPr>
          <p:nvPr/>
        </p:nvSpPr>
        <p:spPr>
          <a:xfrm>
            <a:off x="310027" y="2834717"/>
            <a:ext cx="8605373" cy="2200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400" b="1" dirty="0" err="1">
                <a:solidFill>
                  <a:schemeClr val="tx1"/>
                </a:solidFill>
                <a:effectLst/>
                <a:latin typeface="Consolas" panose="020B0609020204030204" pitchFamily="49" charset="0"/>
              </a:rPr>
              <a:t>self.eraser_logo</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is for set the logo of eraser tools, and </a:t>
            </a:r>
            <a:r>
              <a:rPr lang="en-US" sz="1400" dirty="0">
                <a:solidFill>
                  <a:srgbClr val="191919"/>
                </a:solidFill>
                <a:latin typeface="Segoe UI" panose="020B0502040204020203" pitchFamily="34" charset="0"/>
              </a:rPr>
              <a:t>connect with icon </a:t>
            </a:r>
            <a:r>
              <a:rPr lang="en-US" sz="1400" dirty="0">
                <a:solidFill>
                  <a:schemeClr val="tx1"/>
                </a:solidFill>
                <a:latin typeface="Segoe UI" panose="020B0502040204020203" pitchFamily="34" charset="0"/>
              </a:rPr>
              <a:t>file (</a:t>
            </a:r>
            <a:r>
              <a:rPr lang="en-ID" sz="1400" b="1" dirty="0">
                <a:solidFill>
                  <a:schemeClr val="tx1"/>
                </a:solidFill>
                <a:effectLst/>
                <a:latin typeface="Consolas" panose="020B0609020204030204" pitchFamily="49" charset="0"/>
              </a:rPr>
              <a:t>‘eraser.png') </a:t>
            </a:r>
            <a:r>
              <a:rPr lang="en-US" sz="1400" dirty="0">
                <a:solidFill>
                  <a:srgbClr val="191919"/>
                </a:solidFill>
                <a:latin typeface="Segoe UI" panose="020B0502040204020203" pitchFamily="34" charset="0"/>
              </a:rPr>
              <a:t>as the resource. </a:t>
            </a:r>
          </a:p>
          <a:p>
            <a:pPr algn="l"/>
            <a:r>
              <a:rPr lang="en-ID" sz="1400" b="1" dirty="0" err="1">
                <a:solidFill>
                  <a:schemeClr val="tx1"/>
                </a:solidFill>
                <a:effectLst/>
                <a:latin typeface="Consolas" panose="020B0609020204030204" pitchFamily="49" charset="0"/>
              </a:rPr>
              <a:t>self.e</a:t>
            </a:r>
            <a:r>
              <a:rPr lang="en-ID" sz="1400" b="1" dirty="0">
                <a:solidFill>
                  <a:schemeClr val="tx1"/>
                </a:solidFill>
                <a:effectLst/>
                <a:latin typeface="Consolas" panose="020B0609020204030204" pitchFamily="49" charset="0"/>
              </a:rPr>
              <a:t> = Label </a:t>
            </a:r>
            <a:r>
              <a:rPr lang="en-ID" sz="1400" dirty="0">
                <a:solidFill>
                  <a:srgbClr val="191919"/>
                </a:solidFill>
                <a:latin typeface="Segoe UI" panose="020B0502040204020203" pitchFamily="34" charset="0"/>
              </a:rPr>
              <a:t>for make the label “eraser” beside the eraser icon, also set the font style and font size. </a:t>
            </a:r>
          </a:p>
          <a:p>
            <a:pPr algn="l"/>
            <a:r>
              <a:rPr lang="en-ID" sz="1400" b="1" dirty="0" err="1">
                <a:solidFill>
                  <a:schemeClr val="tx1"/>
                </a:solidFill>
                <a:effectLst/>
                <a:latin typeface="Consolas" panose="020B0609020204030204" pitchFamily="49" charset="0"/>
              </a:rPr>
              <a:t>self.</a:t>
            </a:r>
            <a:r>
              <a:rPr lang="en-ID" sz="1400" b="1" dirty="0" err="1">
                <a:solidFill>
                  <a:schemeClr val="tx1"/>
                </a:solidFill>
                <a:latin typeface="Consolas" panose="020B0609020204030204" pitchFamily="49" charset="0"/>
              </a:rPr>
              <a:t>e.</a:t>
            </a:r>
            <a:r>
              <a:rPr lang="en-ID" sz="1400" b="1" dirty="0" err="1">
                <a:solidFill>
                  <a:schemeClr val="tx1"/>
                </a:solidFill>
                <a:effectLst/>
                <a:latin typeface="Consolas" panose="020B0609020204030204" pitchFamily="49" charset="0"/>
              </a:rPr>
              <a:t>place</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to set the place of eraser </a:t>
            </a:r>
            <a:r>
              <a:rPr lang="en-ID" sz="1400" dirty="0">
                <a:solidFill>
                  <a:srgbClr val="191919"/>
                </a:solidFill>
                <a:latin typeface="Segoe UI" panose="020B0502040204020203" pitchFamily="34" charset="0"/>
                <a:cs typeface="Segoe UI" panose="020B0502040204020203" pitchFamily="34" charset="0"/>
              </a:rPr>
              <a:t>tools</a:t>
            </a:r>
            <a:r>
              <a:rPr lang="en-ID" sz="1400" dirty="0">
                <a:solidFill>
                  <a:schemeClr val="tx1"/>
                </a:solidFill>
                <a:effectLst/>
                <a:latin typeface="Segoe UI" panose="020B0502040204020203" pitchFamily="34" charset="0"/>
                <a:cs typeface="Segoe UI" panose="020B0502040204020203" pitchFamily="34" charset="0"/>
              </a:rPr>
              <a:t>. </a:t>
            </a:r>
          </a:p>
          <a:p>
            <a:pPr algn="l"/>
            <a:r>
              <a:rPr lang="en-ID" sz="1400" b="1" dirty="0" err="1">
                <a:solidFill>
                  <a:schemeClr val="tx1"/>
                </a:solidFill>
                <a:effectLst/>
                <a:latin typeface="Consolas" panose="020B0609020204030204" pitchFamily="49" charset="0"/>
              </a:rPr>
              <a:t>self.eraser_button</a:t>
            </a:r>
            <a:r>
              <a:rPr lang="en-ID" sz="1400" b="1" dirty="0">
                <a:solidFill>
                  <a:schemeClr val="tx1"/>
                </a:solidFill>
                <a:latin typeface="Consolas" panose="020B0609020204030204" pitchFamily="49" charset="0"/>
              </a:rPr>
              <a:t> = Button()</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for make the button of eraser tools, it also set the border, and the button place by </a:t>
            </a:r>
            <a:r>
              <a:rPr lang="en-ID" sz="1400" b="1" dirty="0" err="1">
                <a:solidFill>
                  <a:srgbClr val="191919"/>
                </a:solidFill>
                <a:latin typeface="Consolas" panose="020B0609020204030204" pitchFamily="49" charset="0"/>
              </a:rPr>
              <a:t>button.place</a:t>
            </a:r>
            <a:r>
              <a:rPr lang="en-ID" sz="1400" b="1" dirty="0">
                <a:solidFill>
                  <a:srgbClr val="191919"/>
                </a:solidFill>
                <a:latin typeface="Consolas" panose="020B0609020204030204" pitchFamily="49" charset="0"/>
              </a:rPr>
              <a:t>() </a:t>
            </a:r>
            <a:r>
              <a:rPr lang="en-ID" sz="1400" dirty="0">
                <a:solidFill>
                  <a:srgbClr val="191919"/>
                </a:solidFill>
                <a:latin typeface="Segoe UI" panose="020B0502040204020203" pitchFamily="34" charset="0"/>
              </a:rPr>
              <a:t>function. </a:t>
            </a:r>
          </a:p>
          <a:p>
            <a:pPr algn="l"/>
            <a:r>
              <a:rPr lang="en-ID" sz="1400" b="1" dirty="0">
                <a:solidFill>
                  <a:schemeClr val="tx1"/>
                </a:solidFill>
                <a:effectLst/>
                <a:latin typeface="Consolas" panose="020B0609020204030204" pitchFamily="49" charset="0"/>
              </a:rPr>
              <a:t>command=</a:t>
            </a:r>
            <a:r>
              <a:rPr lang="en-ID" sz="1400" b="1" dirty="0" err="1">
                <a:solidFill>
                  <a:schemeClr val="tx1"/>
                </a:solidFill>
                <a:effectLst/>
                <a:latin typeface="Consolas" panose="020B0609020204030204" pitchFamily="49" charset="0"/>
              </a:rPr>
              <a:t>self.use_</a:t>
            </a:r>
            <a:r>
              <a:rPr lang="en-ID" sz="1400" b="1" dirty="0" err="1">
                <a:solidFill>
                  <a:schemeClr val="tx1"/>
                </a:solidFill>
                <a:latin typeface="Consolas" panose="020B0609020204030204" pitchFamily="49" charset="0"/>
              </a:rPr>
              <a:t>eraser</a:t>
            </a:r>
            <a:r>
              <a:rPr lang="en-ID" sz="1400" b="1" dirty="0">
                <a:solidFill>
                  <a:schemeClr val="tx1"/>
                </a:solidFill>
                <a:effectLst/>
                <a:latin typeface="Consolas" panose="020B0609020204030204" pitchFamily="49" charset="0"/>
              </a:rPr>
              <a:t> </a:t>
            </a:r>
            <a:r>
              <a:rPr lang="en-ID" sz="1400" dirty="0">
                <a:solidFill>
                  <a:schemeClr val="tx1"/>
                </a:solidFill>
                <a:effectLst/>
                <a:latin typeface="Segoe UI" panose="020B0502040204020203" pitchFamily="34" charset="0"/>
                <a:cs typeface="Segoe UI" panose="020B0502040204020203" pitchFamily="34" charset="0"/>
              </a:rPr>
              <a:t>is for set the button can be used when it clicked. </a:t>
            </a:r>
          </a:p>
          <a:p>
            <a:pPr algn="l"/>
            <a:endParaRPr lang="en-ID" sz="1400" dirty="0">
              <a:solidFill>
                <a:schemeClr val="tx1"/>
              </a:solidFill>
              <a:effectLst/>
              <a:latin typeface="Segoe UI" panose="020B0502040204020203" pitchFamily="34" charset="0"/>
              <a:cs typeface="Segoe UI" panose="020B0502040204020203" pitchFamily="34" charset="0"/>
            </a:endParaRPr>
          </a:p>
        </p:txBody>
      </p:sp>
      <p:sp>
        <p:nvSpPr>
          <p:cNvPr id="10" name="Google Shape;1907;p15">
            <a:extLst>
              <a:ext uri="{FF2B5EF4-FFF2-40B4-BE49-F238E27FC236}">
                <a16:creationId xmlns:a16="http://schemas.microsoft.com/office/drawing/2014/main" id="{B85B4B97-9D27-1A10-E815-BB8033C9279F}"/>
              </a:ext>
            </a:extLst>
          </p:cNvPr>
          <p:cNvSpPr txBox="1">
            <a:spLocks/>
          </p:cNvSpPr>
          <p:nvPr/>
        </p:nvSpPr>
        <p:spPr>
          <a:xfrm>
            <a:off x="288255" y="1111403"/>
            <a:ext cx="8605374" cy="1632175"/>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eraser_logo</a:t>
            </a:r>
            <a:r>
              <a:rPr lang="en-ID" sz="1100" b="1" dirty="0">
                <a:solidFill>
                  <a:srgbClr val="D4D4D4"/>
                </a:solidFill>
                <a:effectLst/>
                <a:latin typeface="Consolas" panose="020B0609020204030204" pitchFamily="49" charset="0"/>
              </a:rPr>
              <a:t> = </a:t>
            </a:r>
            <a:r>
              <a:rPr lang="en-ID" sz="1100" b="1" dirty="0" err="1">
                <a:solidFill>
                  <a:srgbClr val="4EC9B0"/>
                </a:solidFill>
                <a:effectLst/>
                <a:latin typeface="Consolas" panose="020B0609020204030204" pitchFamily="49" charset="0"/>
              </a:rPr>
              <a:t>ImageTk</a:t>
            </a:r>
            <a:r>
              <a:rPr lang="en-ID" sz="1100" b="1" dirty="0" err="1">
                <a:solidFill>
                  <a:srgbClr val="D4D4D4"/>
                </a:solidFill>
                <a:effectLst/>
                <a:latin typeface="Consolas" panose="020B0609020204030204" pitchFamily="49" charset="0"/>
              </a:rPr>
              <a:t>.</a:t>
            </a:r>
            <a:r>
              <a:rPr lang="en-ID" sz="1100" b="1" dirty="0" err="1">
                <a:solidFill>
                  <a:srgbClr val="4EC9B0"/>
                </a:solidFill>
                <a:effectLst/>
                <a:latin typeface="Consolas" panose="020B0609020204030204" pitchFamily="49" charset="0"/>
              </a:rPr>
              <a:t>PhotoImage</a:t>
            </a:r>
            <a:r>
              <a:rPr lang="en-ID" sz="1100" b="1" dirty="0">
                <a:solidFill>
                  <a:srgbClr val="D4D4D4"/>
                </a:solidFill>
                <a:effectLst/>
                <a:latin typeface="Consolas" panose="020B0609020204030204" pitchFamily="49" charset="0"/>
              </a:rPr>
              <a:t>(</a:t>
            </a:r>
            <a:r>
              <a:rPr lang="en-ID" sz="1100" b="1" dirty="0" err="1">
                <a:solidFill>
                  <a:srgbClr val="4EC9B0"/>
                </a:solidFill>
                <a:effectLst/>
                <a:latin typeface="Consolas" panose="020B0609020204030204" pitchFamily="49" charset="0"/>
              </a:rPr>
              <a:t>Image</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open</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'eraser.png’</a:t>
            </a:r>
            <a:r>
              <a:rPr lang="en-ID" sz="1100" b="1" dirty="0">
                <a:solidFill>
                  <a:srgbClr val="D4D4D4"/>
                </a:solidFill>
                <a:effectLst/>
                <a:latin typeface="Consolas" panose="020B0609020204030204" pitchFamily="49" charset="0"/>
              </a:rPr>
              <a:t>))</a:t>
            </a:r>
          </a:p>
          <a:p>
            <a:pPr algn="l"/>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e</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Label</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a:solidFill>
                  <a:srgbClr val="D4D4D4"/>
                </a:solidFill>
                <a:effectLst/>
                <a:latin typeface="Consolas" panose="020B0609020204030204" pitchFamily="49" charset="0"/>
              </a:rPr>
              <a:t>, </a:t>
            </a:r>
            <a:r>
              <a:rPr lang="en-ID" sz="1100" b="1" dirty="0">
                <a:solidFill>
                  <a:srgbClr val="9CDCFE"/>
                </a:solidFill>
                <a:effectLst/>
                <a:latin typeface="Consolas" panose="020B0609020204030204" pitchFamily="49" charset="0"/>
              </a:rPr>
              <a:t>text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a:t>
            </a:r>
            <a:r>
              <a:rPr lang="en-ID" sz="1100" b="1" dirty="0" err="1">
                <a:solidFill>
                  <a:srgbClr val="CE9178"/>
                </a:solidFill>
                <a:effectLst/>
                <a:latin typeface="Consolas" panose="020B0609020204030204" pitchFamily="49" charset="0"/>
              </a:rPr>
              <a:t>eraser'</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font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'verdana'</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'bold'</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e</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5</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100</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eraser_button</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Button</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image</a:t>
            </a:r>
            <a:r>
              <a:rPr lang="en-ID" sz="1100" b="1" dirty="0">
                <a:solidFill>
                  <a:srgbClr val="D4D4D4"/>
                </a:solidFill>
                <a:effectLst/>
                <a:latin typeface="Consolas" panose="020B0609020204030204" pitchFamily="49" charset="0"/>
              </a:rPr>
              <a:t> =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eraser_logo</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borderwidth</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2</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command</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use_eraser</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eraser_button</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60</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100</a:t>
            </a:r>
            <a:r>
              <a:rPr lang="en-ID" sz="11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9735779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8" name="Google Shape;1907;p15">
            <a:extLst>
              <a:ext uri="{FF2B5EF4-FFF2-40B4-BE49-F238E27FC236}">
                <a16:creationId xmlns:a16="http://schemas.microsoft.com/office/drawing/2014/main" id="{1B22C047-518E-D82C-2A05-443317A3877C}"/>
              </a:ext>
            </a:extLst>
          </p:cNvPr>
          <p:cNvSpPr txBox="1">
            <a:spLocks/>
          </p:cNvSpPr>
          <p:nvPr/>
        </p:nvSpPr>
        <p:spPr>
          <a:xfrm>
            <a:off x="250371" y="2995113"/>
            <a:ext cx="8605373" cy="1882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400" b="1" dirty="0" err="1">
                <a:solidFill>
                  <a:schemeClr val="tx1"/>
                </a:solidFill>
                <a:effectLst/>
                <a:latin typeface="Consolas" panose="020B0609020204030204" pitchFamily="49" charset="0"/>
              </a:rPr>
              <a:t>self.pen_size</a:t>
            </a:r>
            <a:r>
              <a:rPr lang="en-ID" sz="1400" b="1" dirty="0">
                <a:solidFill>
                  <a:schemeClr val="tx1"/>
                </a:solidFill>
                <a:effectLst/>
                <a:latin typeface="Consolas" panose="020B0609020204030204" pitchFamily="49" charset="0"/>
              </a:rPr>
              <a:t> = Label </a:t>
            </a:r>
            <a:r>
              <a:rPr lang="en-ID" sz="1400" dirty="0">
                <a:solidFill>
                  <a:srgbClr val="191919"/>
                </a:solidFill>
                <a:latin typeface="Segoe UI" panose="020B0502040204020203" pitchFamily="34" charset="0"/>
              </a:rPr>
              <a:t>for make the label “Pen size”, also set the font style and font size. </a:t>
            </a:r>
            <a:r>
              <a:rPr lang="en-ID" sz="1400" b="1" dirty="0" err="1">
                <a:solidFill>
                  <a:schemeClr val="tx1"/>
                </a:solidFill>
                <a:effectLst/>
                <a:latin typeface="Consolas" panose="020B0609020204030204" pitchFamily="49" charset="0"/>
              </a:rPr>
              <a:t>self.</a:t>
            </a:r>
            <a:r>
              <a:rPr lang="en-ID" sz="1400" b="1" dirty="0" err="1">
                <a:solidFill>
                  <a:schemeClr val="tx1"/>
                </a:solidFill>
                <a:latin typeface="Consolas" panose="020B0609020204030204" pitchFamily="49" charset="0"/>
              </a:rPr>
              <a:t>pen_size.place</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to set the place of eraser </a:t>
            </a:r>
            <a:r>
              <a:rPr lang="en-ID" sz="1400" dirty="0">
                <a:solidFill>
                  <a:srgbClr val="191919"/>
                </a:solidFill>
                <a:latin typeface="Segoe UI" panose="020B0502040204020203" pitchFamily="34" charset="0"/>
                <a:cs typeface="Segoe UI" panose="020B0502040204020203" pitchFamily="34" charset="0"/>
              </a:rPr>
              <a:t>tools</a:t>
            </a:r>
            <a:r>
              <a:rPr lang="en-ID" sz="1400" dirty="0">
                <a:solidFill>
                  <a:schemeClr val="tx1"/>
                </a:solidFill>
                <a:effectLst/>
                <a:latin typeface="Segoe UI" panose="020B0502040204020203" pitchFamily="34" charset="0"/>
                <a:cs typeface="Segoe UI" panose="020B0502040204020203" pitchFamily="34" charset="0"/>
              </a:rPr>
              <a:t>. </a:t>
            </a:r>
            <a:r>
              <a:rPr lang="en-ID" sz="1400" b="1" dirty="0" err="1">
                <a:solidFill>
                  <a:schemeClr val="tx1"/>
                </a:solidFill>
                <a:effectLst/>
                <a:latin typeface="Consolas" panose="020B0609020204030204" pitchFamily="49" charset="0"/>
              </a:rPr>
              <a:t>self.choose_size_button</a:t>
            </a:r>
            <a:r>
              <a:rPr lang="en-ID" sz="1400" b="1" dirty="0">
                <a:solidFill>
                  <a:schemeClr val="tx1"/>
                </a:solidFill>
                <a:effectLst/>
                <a:latin typeface="Consolas" panose="020B0609020204030204" pitchFamily="49" charset="0"/>
              </a:rPr>
              <a:t> = Scale() </a:t>
            </a:r>
            <a:r>
              <a:rPr lang="en-ID" sz="1400" dirty="0">
                <a:solidFill>
                  <a:srgbClr val="191919"/>
                </a:solidFill>
                <a:latin typeface="Segoe UI" panose="020B0502040204020203" pitchFamily="34" charset="0"/>
              </a:rPr>
              <a:t>for make the </a:t>
            </a:r>
            <a:r>
              <a:rPr lang="en-ID" sz="1400" dirty="0" err="1">
                <a:solidFill>
                  <a:srgbClr val="191919"/>
                </a:solidFill>
                <a:latin typeface="Segoe UI" panose="020B0502040204020203" pitchFamily="34" charset="0"/>
              </a:rPr>
              <a:t>scalling</a:t>
            </a:r>
            <a:r>
              <a:rPr lang="en-ID" sz="1400" dirty="0">
                <a:solidFill>
                  <a:srgbClr val="191919"/>
                </a:solidFill>
                <a:latin typeface="Segoe UI" panose="020B0502040204020203" pitchFamily="34" charset="0"/>
              </a:rPr>
              <a:t> of pen tools, it set the orientation too, and set the pen size button place by </a:t>
            </a:r>
            <a:r>
              <a:rPr lang="en-ID" sz="1400" b="1" dirty="0" err="1">
                <a:solidFill>
                  <a:srgbClr val="191919"/>
                </a:solidFill>
                <a:latin typeface="Consolas" panose="020B0609020204030204" pitchFamily="49" charset="0"/>
              </a:rPr>
              <a:t>button.place</a:t>
            </a:r>
            <a:r>
              <a:rPr lang="en-ID" sz="1400" b="1" dirty="0">
                <a:solidFill>
                  <a:srgbClr val="191919"/>
                </a:solidFill>
                <a:latin typeface="Consolas" panose="020B0609020204030204" pitchFamily="49" charset="0"/>
              </a:rPr>
              <a:t>() </a:t>
            </a:r>
            <a:r>
              <a:rPr lang="en-ID" sz="1400" dirty="0">
                <a:solidFill>
                  <a:srgbClr val="191919"/>
                </a:solidFill>
                <a:latin typeface="Segoe UI" panose="020B0502040204020203" pitchFamily="34" charset="0"/>
              </a:rPr>
              <a:t>function. </a:t>
            </a:r>
          </a:p>
          <a:p>
            <a:pPr algn="l"/>
            <a:r>
              <a:rPr lang="en-ID" sz="1400" b="1" dirty="0" err="1">
                <a:solidFill>
                  <a:schemeClr val="tx1"/>
                </a:solidFill>
                <a:effectLst/>
                <a:latin typeface="Consolas" panose="020B0609020204030204" pitchFamily="49" charset="0"/>
              </a:rPr>
              <a:t>self.c</a:t>
            </a:r>
            <a:r>
              <a:rPr lang="en-ID" sz="1400" b="1" dirty="0">
                <a:solidFill>
                  <a:schemeClr val="tx1"/>
                </a:solidFill>
                <a:effectLst/>
                <a:latin typeface="Consolas" panose="020B0609020204030204" pitchFamily="49" charset="0"/>
              </a:rPr>
              <a:t> = Canvas </a:t>
            </a:r>
            <a:r>
              <a:rPr lang="en-ID" sz="1400" dirty="0">
                <a:solidFill>
                  <a:srgbClr val="191919"/>
                </a:solidFill>
                <a:latin typeface="Segoe UI" panose="020B0502040204020203" pitchFamily="34" charset="0"/>
              </a:rPr>
              <a:t>for make the canvas, with white background, and set the size and border. </a:t>
            </a:r>
            <a:r>
              <a:rPr lang="en-US" sz="1400" b="1" dirty="0">
                <a:solidFill>
                  <a:srgbClr val="191919"/>
                </a:solidFill>
                <a:latin typeface="Consolas" panose="020B0609020204030204" pitchFamily="49" charset="0"/>
              </a:rPr>
              <a:t>relief=RIDGE </a:t>
            </a:r>
            <a:r>
              <a:rPr lang="en-US" sz="1400" dirty="0">
                <a:solidFill>
                  <a:srgbClr val="191919"/>
                </a:solidFill>
                <a:latin typeface="Segoe UI" panose="020B0502040204020203" pitchFamily="34" charset="0"/>
              </a:rPr>
              <a:t>for setting the canvas relief style. </a:t>
            </a:r>
            <a:r>
              <a:rPr lang="en-ID" sz="1400" b="1" dirty="0" err="1">
                <a:solidFill>
                  <a:schemeClr val="tx1"/>
                </a:solidFill>
                <a:effectLst/>
                <a:latin typeface="Consolas" panose="020B0609020204030204" pitchFamily="49" charset="0"/>
              </a:rPr>
              <a:t>self.c.place</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for set the canvas place. </a:t>
            </a:r>
            <a:r>
              <a:rPr lang="en-ID" sz="1400" b="1" dirty="0" err="1">
                <a:solidFill>
                  <a:schemeClr val="tx1"/>
                </a:solidFill>
                <a:effectLst/>
                <a:latin typeface="Consolas" panose="020B0609020204030204" pitchFamily="49" charset="0"/>
              </a:rPr>
              <a:t>self.setup</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will </a:t>
            </a:r>
            <a:r>
              <a:rPr lang="en-US" sz="1400" dirty="0">
                <a:solidFill>
                  <a:srgbClr val="191919"/>
                </a:solidFill>
                <a:latin typeface="Segoe UI" panose="020B0502040204020203" pitchFamily="34" charset="0"/>
              </a:rPr>
              <a:t>run that method prior to each test. </a:t>
            </a:r>
            <a:r>
              <a:rPr lang="en-ID" sz="1400" b="1" dirty="0" err="1">
                <a:solidFill>
                  <a:schemeClr val="tx1"/>
                </a:solidFill>
                <a:effectLst/>
                <a:latin typeface="Consolas" panose="020B0609020204030204" pitchFamily="49" charset="0"/>
              </a:rPr>
              <a:t>self.root.mainloop</a:t>
            </a:r>
            <a:r>
              <a:rPr lang="en-ID" sz="1400" b="1" dirty="0">
                <a:solidFill>
                  <a:schemeClr val="tx1"/>
                </a:solidFill>
                <a:effectLst/>
                <a:latin typeface="Consolas" panose="020B0609020204030204" pitchFamily="49" charset="0"/>
              </a:rPr>
              <a:t>() </a:t>
            </a:r>
            <a:r>
              <a:rPr lang="en-ID" sz="1400" dirty="0">
                <a:solidFill>
                  <a:srgbClr val="191919"/>
                </a:solidFill>
                <a:latin typeface="Segoe UI" panose="020B0502040204020203" pitchFamily="34" charset="0"/>
              </a:rPr>
              <a:t>for </a:t>
            </a:r>
            <a:r>
              <a:rPr lang="en-US" sz="1400" dirty="0">
                <a:solidFill>
                  <a:srgbClr val="191919"/>
                </a:solidFill>
                <a:latin typeface="Segoe UI" panose="020B0502040204020203" pitchFamily="34" charset="0"/>
              </a:rPr>
              <a:t>main window which we execute when we want to run our application</a:t>
            </a:r>
            <a:endParaRPr lang="en-ID" sz="1400" dirty="0">
              <a:solidFill>
                <a:srgbClr val="191919"/>
              </a:solidFill>
              <a:latin typeface="Segoe UI" panose="020B0502040204020203" pitchFamily="34" charset="0"/>
            </a:endParaRPr>
          </a:p>
          <a:p>
            <a:pPr algn="l"/>
            <a:endParaRPr lang="en-ID" sz="1400" dirty="0">
              <a:solidFill>
                <a:schemeClr val="tx1"/>
              </a:solidFill>
              <a:latin typeface="Segoe UI" panose="020B0502040204020203" pitchFamily="34" charset="0"/>
            </a:endParaRPr>
          </a:p>
        </p:txBody>
      </p:sp>
      <p:sp>
        <p:nvSpPr>
          <p:cNvPr id="10" name="Google Shape;1907;p15">
            <a:extLst>
              <a:ext uri="{FF2B5EF4-FFF2-40B4-BE49-F238E27FC236}">
                <a16:creationId xmlns:a16="http://schemas.microsoft.com/office/drawing/2014/main" id="{B85B4B97-9D27-1A10-E815-BB8033C9279F}"/>
              </a:ext>
            </a:extLst>
          </p:cNvPr>
          <p:cNvSpPr txBox="1">
            <a:spLocks/>
          </p:cNvSpPr>
          <p:nvPr/>
        </p:nvSpPr>
        <p:spPr>
          <a:xfrm>
            <a:off x="288255" y="951114"/>
            <a:ext cx="8605374" cy="2136006"/>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pen_size</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Label</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text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"Pen </a:t>
            </a:r>
            <a:r>
              <a:rPr lang="en-ID" sz="1100" b="1" dirty="0" err="1">
                <a:solidFill>
                  <a:srgbClr val="CE9178"/>
                </a:solidFill>
                <a:effectLst/>
                <a:latin typeface="Consolas" panose="020B0609020204030204" pitchFamily="49" charset="0"/>
              </a:rPr>
              <a:t>Size"</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font</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'verdana'</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'bold'</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pen_size</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15</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250</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choose_size_button</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Scale</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paint_tools</a:t>
            </a:r>
            <a:r>
              <a:rPr lang="en-ID" sz="1100" b="1" dirty="0">
                <a:solidFill>
                  <a:srgbClr val="D4D4D4"/>
                </a:solidFill>
                <a:effectLst/>
                <a:latin typeface="Consolas" panose="020B0609020204030204" pitchFamily="49" charset="0"/>
              </a:rPr>
              <a:t>, </a:t>
            </a:r>
            <a:r>
              <a:rPr lang="en-ID" sz="1100" b="1" dirty="0">
                <a:solidFill>
                  <a:srgbClr val="9CDCFE"/>
                </a:solidFill>
                <a:effectLst/>
                <a:latin typeface="Consolas" panose="020B0609020204030204" pitchFamily="49" charset="0"/>
              </a:rPr>
              <a:t>from_</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a:t>
            </a:r>
            <a:r>
              <a:rPr lang="en-ID" sz="1100" b="1" dirty="0">
                <a:solidFill>
                  <a:srgbClr val="D4D4D4"/>
                </a:solidFill>
                <a:effectLst/>
                <a:latin typeface="Consolas" panose="020B0609020204030204" pitchFamily="49" charset="0"/>
              </a:rPr>
              <a:t>, </a:t>
            </a:r>
            <a:r>
              <a:rPr lang="en-ID" sz="1100" b="1" dirty="0">
                <a:solidFill>
                  <a:srgbClr val="9CDCFE"/>
                </a:solidFill>
                <a:effectLst/>
                <a:latin typeface="Consolas" panose="020B0609020204030204" pitchFamily="49" charset="0"/>
              </a:rPr>
              <a:t>to</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a:t>
            </a:r>
            <a:r>
              <a:rPr lang="en-ID" sz="1100" b="1" dirty="0">
                <a:solidFill>
                  <a:srgbClr val="D4D4D4"/>
                </a:solidFill>
                <a:effectLst/>
                <a:latin typeface="Consolas" panose="020B0609020204030204" pitchFamily="49" charset="0"/>
              </a:rPr>
              <a:t>, </a:t>
            </a:r>
            <a:r>
              <a:rPr lang="en-ID" sz="1100" b="1" dirty="0">
                <a:solidFill>
                  <a:srgbClr val="9CDCFE"/>
                </a:solidFill>
                <a:effectLst/>
                <a:latin typeface="Consolas" panose="020B0609020204030204" pitchFamily="49" charset="0"/>
              </a:rPr>
              <a:t>orient</a:t>
            </a:r>
            <a:r>
              <a:rPr lang="en-ID" sz="1100" b="1" dirty="0">
                <a:solidFill>
                  <a:srgbClr val="D4D4D4"/>
                </a:solidFill>
                <a:effectLst/>
                <a:latin typeface="Consolas" panose="020B0609020204030204" pitchFamily="49" charset="0"/>
              </a:rPr>
              <a:t>=</a:t>
            </a:r>
            <a:r>
              <a:rPr lang="en-ID" sz="1100" b="1" dirty="0">
                <a:solidFill>
                  <a:srgbClr val="4FC1FF"/>
                </a:solidFill>
                <a:effectLst/>
                <a:latin typeface="Consolas" panose="020B0609020204030204" pitchFamily="49" charset="0"/>
              </a:rPr>
              <a:t>VERTICAL</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choose_size_button</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20</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150</a:t>
            </a:r>
            <a:r>
              <a:rPr lang="en-ID" sz="1100" b="1" dirty="0">
                <a:solidFill>
                  <a:srgbClr val="D4D4D4"/>
                </a:solidFill>
                <a:effectLst/>
                <a:latin typeface="Consolas" panose="020B0609020204030204" pitchFamily="49" charset="0"/>
              </a:rPr>
              <a:t>)</a:t>
            </a:r>
          </a:p>
          <a:p>
            <a:pPr algn="l"/>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a:t>
            </a:r>
            <a:r>
              <a:rPr lang="en-ID" sz="1100" b="1" dirty="0">
                <a:solidFill>
                  <a:srgbClr val="D4D4D4"/>
                </a:solidFill>
                <a:effectLst/>
                <a:latin typeface="Consolas" panose="020B0609020204030204" pitchFamily="49" charset="0"/>
              </a:rPr>
              <a:t> = </a:t>
            </a:r>
            <a:r>
              <a:rPr lang="en-ID" sz="1100" b="1" dirty="0">
                <a:solidFill>
                  <a:srgbClr val="4EC9B0"/>
                </a:solidFill>
                <a:effectLst/>
                <a:latin typeface="Consolas" panose="020B0609020204030204" pitchFamily="49" charset="0"/>
              </a:rPr>
              <a:t>Canvas</a:t>
            </a:r>
            <a:r>
              <a:rPr lang="en-ID" sz="1100" b="1" dirty="0">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root</a:t>
            </a:r>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bg</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'white'</a:t>
            </a:r>
            <a:r>
              <a:rPr lang="en-ID" sz="1100" b="1" dirty="0">
                <a:solidFill>
                  <a:srgbClr val="D4D4D4"/>
                </a:solidFill>
                <a:effectLst/>
                <a:latin typeface="Consolas" panose="020B0609020204030204" pitchFamily="49" charset="0"/>
              </a:rPr>
              <a:t>, </a:t>
            </a:r>
            <a:r>
              <a:rPr lang="en-ID" sz="1100" b="1" dirty="0">
                <a:solidFill>
                  <a:srgbClr val="9CDCFE"/>
                </a:solidFill>
                <a:effectLst/>
                <a:latin typeface="Consolas" panose="020B0609020204030204" pitchFamily="49" charset="0"/>
              </a:rPr>
              <a:t>width</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600</a:t>
            </a:r>
            <a:r>
              <a:rPr lang="en-ID" sz="1100" b="1" dirty="0">
                <a:solidFill>
                  <a:srgbClr val="D4D4D4"/>
                </a:solidFill>
                <a:effectLst/>
                <a:latin typeface="Consolas" panose="020B0609020204030204" pitchFamily="49" charset="0"/>
              </a:rPr>
              <a:t>, </a:t>
            </a:r>
            <a:r>
              <a:rPr lang="en-ID" sz="1100" b="1" dirty="0">
                <a:solidFill>
                  <a:srgbClr val="9CDCFE"/>
                </a:solidFill>
                <a:effectLst/>
                <a:latin typeface="Consolas" panose="020B0609020204030204" pitchFamily="49" charset="0"/>
              </a:rPr>
              <a:t>height</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600</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relief</a:t>
            </a:r>
            <a:r>
              <a:rPr lang="en-ID" sz="1100" b="1" dirty="0">
                <a:solidFill>
                  <a:srgbClr val="D4D4D4"/>
                </a:solidFill>
                <a:effectLst/>
                <a:latin typeface="Consolas" panose="020B0609020204030204" pitchFamily="49" charset="0"/>
              </a:rPr>
              <a:t>=</a:t>
            </a:r>
            <a:r>
              <a:rPr lang="en-ID" sz="1100" b="1" dirty="0" err="1">
                <a:solidFill>
                  <a:srgbClr val="4FC1FF"/>
                </a:solidFill>
                <a:effectLst/>
                <a:latin typeface="Consolas" panose="020B0609020204030204" pitchFamily="49" charset="0"/>
              </a:rPr>
              <a:t>RIDGE</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borderwidth</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0</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place</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x</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100</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y</a:t>
            </a:r>
            <a:r>
              <a:rPr lang="en-ID" sz="1100" b="1" dirty="0">
                <a:solidFill>
                  <a:srgbClr val="D4D4D4"/>
                </a:solidFill>
                <a:effectLst/>
                <a:latin typeface="Consolas" panose="020B0609020204030204" pitchFamily="49" charset="0"/>
              </a:rPr>
              <a:t>=</a:t>
            </a:r>
            <a:r>
              <a:rPr lang="en-ID" sz="1100" b="1" dirty="0">
                <a:solidFill>
                  <a:srgbClr val="B5CEA8"/>
                </a:solidFill>
                <a:effectLst/>
                <a:latin typeface="Consolas" panose="020B0609020204030204" pitchFamily="49" charset="0"/>
              </a:rPr>
              <a:t>0</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setup</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root</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mainloop</a:t>
            </a:r>
            <a:r>
              <a:rPr lang="en-ID" sz="11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2021889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8" name="Google Shape;1907;p15">
            <a:extLst>
              <a:ext uri="{FF2B5EF4-FFF2-40B4-BE49-F238E27FC236}">
                <a16:creationId xmlns:a16="http://schemas.microsoft.com/office/drawing/2014/main" id="{1B22C047-518E-D82C-2A05-443317A3877C}"/>
              </a:ext>
            </a:extLst>
          </p:cNvPr>
          <p:cNvSpPr txBox="1">
            <a:spLocks/>
          </p:cNvSpPr>
          <p:nvPr/>
        </p:nvSpPr>
        <p:spPr>
          <a:xfrm>
            <a:off x="340120" y="3526217"/>
            <a:ext cx="8605373" cy="15902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US" sz="1400" dirty="0">
                <a:solidFill>
                  <a:schemeClr val="tx1"/>
                </a:solidFill>
                <a:latin typeface="Segoe UI" panose="020B0502040204020203" pitchFamily="34" charset="0"/>
              </a:rPr>
              <a:t>This for define the setup function, setting the </a:t>
            </a:r>
            <a:r>
              <a:rPr lang="en-US" sz="1400" b="1" dirty="0" err="1">
                <a:solidFill>
                  <a:schemeClr val="tx1"/>
                </a:solidFill>
                <a:latin typeface="Consolas" panose="020B0609020204030204" pitchFamily="49" charset="0"/>
              </a:rPr>
              <a:t>old_x</a:t>
            </a:r>
            <a:r>
              <a:rPr lang="en-US" sz="1400" b="1" dirty="0">
                <a:solidFill>
                  <a:schemeClr val="tx1"/>
                </a:solidFill>
                <a:latin typeface="Consolas" panose="020B0609020204030204" pitchFamily="49" charset="0"/>
              </a:rPr>
              <a:t> </a:t>
            </a:r>
            <a:r>
              <a:rPr lang="en-US" sz="1400" dirty="0">
                <a:solidFill>
                  <a:schemeClr val="tx1"/>
                </a:solidFill>
                <a:latin typeface="Segoe UI" panose="020B0502040204020203" pitchFamily="34" charset="0"/>
              </a:rPr>
              <a:t>and </a:t>
            </a:r>
            <a:r>
              <a:rPr lang="en-US" sz="1400" b="1" dirty="0" err="1">
                <a:solidFill>
                  <a:schemeClr val="tx1"/>
                </a:solidFill>
                <a:latin typeface="Consolas" panose="020B0609020204030204" pitchFamily="49" charset="0"/>
              </a:rPr>
              <a:t>old_y</a:t>
            </a:r>
            <a:r>
              <a:rPr lang="en-US" sz="1400" b="1" dirty="0">
                <a:solidFill>
                  <a:schemeClr val="tx1"/>
                </a:solidFill>
                <a:latin typeface="Consolas" panose="020B0609020204030204" pitchFamily="49" charset="0"/>
              </a:rPr>
              <a:t> </a:t>
            </a:r>
            <a:r>
              <a:rPr lang="en-US" sz="1400" dirty="0">
                <a:solidFill>
                  <a:schemeClr val="tx1"/>
                </a:solidFill>
                <a:latin typeface="Segoe UI" panose="020B0502040204020203" pitchFamily="34" charset="0"/>
              </a:rPr>
              <a:t>coordinate values to none. </a:t>
            </a:r>
            <a:r>
              <a:rPr lang="en-ID" sz="1400" b="1" dirty="0" err="1">
                <a:solidFill>
                  <a:schemeClr val="tx1"/>
                </a:solidFill>
                <a:effectLst/>
                <a:latin typeface="Consolas" panose="020B0609020204030204" pitchFamily="49" charset="0"/>
              </a:rPr>
              <a:t>line_width</a:t>
            </a:r>
            <a:r>
              <a:rPr lang="en-ID" sz="1400" b="1" dirty="0">
                <a:solidFill>
                  <a:schemeClr val="tx1"/>
                </a:solidFill>
                <a:effectLst/>
                <a:latin typeface="Consolas" panose="020B0609020204030204" pitchFamily="49" charset="0"/>
              </a:rPr>
              <a:t> = </a:t>
            </a:r>
            <a:r>
              <a:rPr lang="en-ID" sz="1400" b="1" dirty="0" err="1">
                <a:solidFill>
                  <a:schemeClr val="tx1"/>
                </a:solidFill>
                <a:effectLst/>
                <a:latin typeface="Consolas" panose="020B0609020204030204" pitchFamily="49" charset="0"/>
              </a:rPr>
              <a:t>self.choose_size_button.get</a:t>
            </a:r>
            <a:r>
              <a:rPr lang="en-ID" sz="1400" b="1" dirty="0">
                <a:solidFill>
                  <a:schemeClr val="tx1"/>
                </a:solidFill>
                <a:effectLst/>
                <a:latin typeface="Consolas" panose="020B0609020204030204" pitchFamily="49" charset="0"/>
              </a:rPr>
              <a:t>()</a:t>
            </a:r>
            <a:r>
              <a:rPr lang="en-US" sz="1400" b="1" dirty="0">
                <a:solidFill>
                  <a:srgbClr val="191919"/>
                </a:solidFill>
                <a:effectLst/>
                <a:latin typeface="Segoe UI" panose="020B0502040204020203" pitchFamily="34" charset="0"/>
              </a:rPr>
              <a:t> </a:t>
            </a:r>
            <a:r>
              <a:rPr lang="en-US" sz="1400" dirty="0">
                <a:solidFill>
                  <a:srgbClr val="191919"/>
                </a:solidFill>
                <a:latin typeface="Segoe UI" panose="020B0502040204020203" pitchFamily="34" charset="0"/>
              </a:rPr>
              <a:t>for assign the line varies with the choice size button. To get method to color variable should be set to default color which is black. When the app start running we will set the eraser on a variable to false so that we don't select the eraser initially. We can set the pen button to active. We can bind the coarser motion with the paint method.</a:t>
            </a:r>
            <a:endParaRPr lang="en-ID" sz="1400" dirty="0">
              <a:solidFill>
                <a:schemeClr val="tx1"/>
              </a:solidFill>
              <a:effectLst/>
              <a:latin typeface="Segoe UI" panose="020B0502040204020203" pitchFamily="34" charset="0"/>
              <a:cs typeface="Segoe UI" panose="020B0502040204020203" pitchFamily="34" charset="0"/>
            </a:endParaRPr>
          </a:p>
        </p:txBody>
      </p:sp>
      <p:sp>
        <p:nvSpPr>
          <p:cNvPr id="10" name="Google Shape;1907;p15">
            <a:extLst>
              <a:ext uri="{FF2B5EF4-FFF2-40B4-BE49-F238E27FC236}">
                <a16:creationId xmlns:a16="http://schemas.microsoft.com/office/drawing/2014/main" id="{B85B4B97-9D27-1A10-E815-BB8033C9279F}"/>
              </a:ext>
            </a:extLst>
          </p:cNvPr>
          <p:cNvSpPr txBox="1">
            <a:spLocks/>
          </p:cNvSpPr>
          <p:nvPr/>
        </p:nvSpPr>
        <p:spPr>
          <a:xfrm>
            <a:off x="288255" y="951114"/>
            <a:ext cx="8605374" cy="2486758"/>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100" b="1" dirty="0">
                <a:solidFill>
                  <a:srgbClr val="569CD6"/>
                </a:solidFill>
                <a:effectLst/>
                <a:latin typeface="Consolas" panose="020B0609020204030204" pitchFamily="49" charset="0"/>
              </a:rPr>
              <a:t>def</a:t>
            </a:r>
            <a:r>
              <a:rPr lang="en-ID" sz="1100" b="1" dirty="0">
                <a:solidFill>
                  <a:srgbClr val="D4D4D4"/>
                </a:solidFill>
                <a:effectLst/>
                <a:latin typeface="Consolas" panose="020B0609020204030204" pitchFamily="49" charset="0"/>
              </a:rPr>
              <a:t> </a:t>
            </a:r>
            <a:r>
              <a:rPr lang="en-ID" sz="1100" b="1" dirty="0">
                <a:solidFill>
                  <a:srgbClr val="DCDCAA"/>
                </a:solidFill>
                <a:effectLst/>
                <a:latin typeface="Consolas" panose="020B0609020204030204" pitchFamily="49" charset="0"/>
              </a:rPr>
              <a:t>setup</a:t>
            </a:r>
            <a:r>
              <a:rPr lang="en-ID" sz="1100" b="1" dirty="0">
                <a:solidFill>
                  <a:srgbClr val="D4D4D4"/>
                </a:solidFill>
                <a:effectLst/>
                <a:latin typeface="Consolas" panose="020B0609020204030204" pitchFamily="49" charset="0"/>
              </a:rPr>
              <a:t>(</a:t>
            </a:r>
            <a:r>
              <a:rPr lang="en-ID" sz="1100" b="1" dirty="0">
                <a:solidFill>
                  <a:srgbClr val="9CDCFE"/>
                </a:solidFill>
                <a:effectLst/>
                <a:latin typeface="Consolas" panose="020B0609020204030204" pitchFamily="49" charset="0"/>
              </a:rPr>
              <a:t>self</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old_x</a:t>
            </a:r>
            <a:r>
              <a:rPr lang="en-ID" sz="1100" b="1" dirty="0">
                <a:solidFill>
                  <a:srgbClr val="D4D4D4"/>
                </a:solidFill>
                <a:effectLst/>
                <a:latin typeface="Consolas" panose="020B0609020204030204" pitchFamily="49" charset="0"/>
              </a:rPr>
              <a:t> = </a:t>
            </a:r>
            <a:r>
              <a:rPr lang="en-ID" sz="1100" b="1" dirty="0">
                <a:solidFill>
                  <a:srgbClr val="569CD6"/>
                </a:solidFill>
                <a:effectLst/>
                <a:latin typeface="Consolas" panose="020B0609020204030204" pitchFamily="49" charset="0"/>
              </a:rPr>
              <a:t>None</a:t>
            </a:r>
            <a:endParaRPr lang="en-ID" sz="1100" b="1" dirty="0">
              <a:solidFill>
                <a:srgbClr val="D4D4D4"/>
              </a:solidFill>
              <a:effectLst/>
              <a:latin typeface="Consolas" panose="020B0609020204030204" pitchFamily="49" charset="0"/>
            </a:endParaRP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old_y</a:t>
            </a:r>
            <a:r>
              <a:rPr lang="en-ID" sz="1100" b="1" dirty="0">
                <a:solidFill>
                  <a:srgbClr val="D4D4D4"/>
                </a:solidFill>
                <a:effectLst/>
                <a:latin typeface="Consolas" panose="020B0609020204030204" pitchFamily="49" charset="0"/>
              </a:rPr>
              <a:t> = </a:t>
            </a:r>
            <a:r>
              <a:rPr lang="en-ID" sz="1100" b="1" dirty="0">
                <a:solidFill>
                  <a:srgbClr val="569CD6"/>
                </a:solidFill>
                <a:effectLst/>
                <a:latin typeface="Consolas" panose="020B0609020204030204" pitchFamily="49" charset="0"/>
              </a:rPr>
              <a:t>None</a:t>
            </a:r>
            <a:endParaRPr lang="en-ID" sz="1100" b="1" dirty="0">
              <a:solidFill>
                <a:srgbClr val="D4D4D4"/>
              </a:solidFill>
              <a:effectLst/>
              <a:latin typeface="Consolas" panose="020B0609020204030204" pitchFamily="49" charset="0"/>
            </a:endParaRP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line_width</a:t>
            </a:r>
            <a:r>
              <a:rPr lang="en-ID" sz="1100" b="1" dirty="0">
                <a:solidFill>
                  <a:srgbClr val="D4D4D4"/>
                </a:solidFill>
                <a:effectLst/>
                <a:latin typeface="Consolas" panose="020B0609020204030204" pitchFamily="49" charset="0"/>
              </a:rPr>
              <a:t> =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choose_size_button</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get</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color</a:t>
            </a:r>
            <a:r>
              <a:rPr lang="en-ID" sz="1100" b="1" dirty="0">
                <a:solidFill>
                  <a:srgbClr val="D4D4D4"/>
                </a:solidFill>
                <a:effectLst/>
                <a:latin typeface="Consolas" panose="020B0609020204030204" pitchFamily="49" charset="0"/>
              </a:rPr>
              <a:t> =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DEFAULT_COLOR</a:t>
            </a:r>
            <a:endParaRPr lang="en-ID" sz="1100" b="1" dirty="0">
              <a:solidFill>
                <a:srgbClr val="D4D4D4"/>
              </a:solidFill>
              <a:effectLst/>
              <a:latin typeface="Consolas" panose="020B0609020204030204" pitchFamily="49" charset="0"/>
            </a:endParaRP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eraser_on</a:t>
            </a:r>
            <a:r>
              <a:rPr lang="en-ID" sz="1100" b="1" dirty="0">
                <a:solidFill>
                  <a:srgbClr val="D4D4D4"/>
                </a:solidFill>
                <a:effectLst/>
                <a:latin typeface="Consolas" panose="020B0609020204030204" pitchFamily="49" charset="0"/>
              </a:rPr>
              <a:t> = </a:t>
            </a:r>
            <a:r>
              <a:rPr lang="en-ID" sz="1100" b="1" dirty="0">
                <a:solidFill>
                  <a:srgbClr val="569CD6"/>
                </a:solidFill>
                <a:effectLst/>
                <a:latin typeface="Consolas" panose="020B0609020204030204" pitchFamily="49" charset="0"/>
              </a:rPr>
              <a:t>False</a:t>
            </a:r>
            <a:endParaRPr lang="en-ID" sz="1100" b="1" dirty="0">
              <a:solidFill>
                <a:srgbClr val="D4D4D4"/>
              </a:solidFill>
              <a:effectLst/>
              <a:latin typeface="Consolas" panose="020B0609020204030204" pitchFamily="49" charset="0"/>
            </a:endParaRP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active_button</a:t>
            </a:r>
            <a:r>
              <a:rPr lang="en-ID" sz="1100" b="1" dirty="0">
                <a:solidFill>
                  <a:srgbClr val="D4D4D4"/>
                </a:solidFill>
                <a:effectLst/>
                <a:latin typeface="Consolas" panose="020B0609020204030204" pitchFamily="49" charset="0"/>
              </a:rPr>
              <a:t> =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pen_button</a:t>
            </a:r>
            <a:endParaRPr lang="en-ID" sz="1100" b="1" dirty="0">
              <a:solidFill>
                <a:srgbClr val="D4D4D4"/>
              </a:solidFill>
              <a:effectLst/>
              <a:latin typeface="Consolas" panose="020B0609020204030204" pitchFamily="49" charset="0"/>
            </a:endParaRP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bind</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'&lt;B1-Motion&gt;'</a:t>
            </a:r>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paint</a:t>
            </a:r>
            <a:r>
              <a:rPr lang="en-ID" sz="1100" b="1" dirty="0">
                <a:solidFill>
                  <a:srgbClr val="D4D4D4"/>
                </a:solidFill>
                <a:effectLst/>
                <a:latin typeface="Consolas" panose="020B0609020204030204" pitchFamily="49" charset="0"/>
              </a:rPr>
              <a:t>)</a:t>
            </a:r>
          </a:p>
          <a:p>
            <a:pPr algn="l"/>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9CDCFE"/>
                </a:solidFill>
                <a:effectLst/>
                <a:latin typeface="Consolas" panose="020B0609020204030204" pitchFamily="49" charset="0"/>
              </a:rPr>
              <a:t>c</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bind</a:t>
            </a:r>
            <a:r>
              <a:rPr lang="en-ID" sz="1100" b="1" dirty="0">
                <a:solidFill>
                  <a:srgbClr val="D4D4D4"/>
                </a:solidFill>
                <a:effectLst/>
                <a:latin typeface="Consolas" panose="020B0609020204030204" pitchFamily="49" charset="0"/>
              </a:rPr>
              <a:t>(</a:t>
            </a:r>
            <a:r>
              <a:rPr lang="en-ID" sz="1100" b="1" dirty="0">
                <a:solidFill>
                  <a:srgbClr val="CE9178"/>
                </a:solidFill>
                <a:effectLst/>
                <a:latin typeface="Consolas" panose="020B0609020204030204" pitchFamily="49" charset="0"/>
              </a:rPr>
              <a:t>'&lt;ButtonRelease-1&gt;'</a:t>
            </a:r>
            <a:r>
              <a:rPr lang="en-ID" sz="1100" b="1" dirty="0">
                <a:solidFill>
                  <a:srgbClr val="D4D4D4"/>
                </a:solidFill>
                <a:effectLst/>
                <a:latin typeface="Consolas" panose="020B0609020204030204" pitchFamily="49" charset="0"/>
              </a:rPr>
              <a:t>, </a:t>
            </a:r>
            <a:r>
              <a:rPr lang="en-ID" sz="1100" b="1" dirty="0" err="1">
                <a:solidFill>
                  <a:srgbClr val="9CDCFE"/>
                </a:solidFill>
                <a:effectLst/>
                <a:latin typeface="Consolas" panose="020B0609020204030204" pitchFamily="49" charset="0"/>
              </a:rPr>
              <a:t>self</a:t>
            </a:r>
            <a:r>
              <a:rPr lang="en-ID" sz="1100" b="1" dirty="0" err="1">
                <a:solidFill>
                  <a:srgbClr val="D4D4D4"/>
                </a:solidFill>
                <a:effectLst/>
                <a:latin typeface="Consolas" panose="020B0609020204030204" pitchFamily="49" charset="0"/>
              </a:rPr>
              <a:t>.</a:t>
            </a:r>
            <a:r>
              <a:rPr lang="en-ID" sz="1100" b="1" dirty="0" err="1">
                <a:solidFill>
                  <a:srgbClr val="DCDCAA"/>
                </a:solidFill>
                <a:effectLst/>
                <a:latin typeface="Consolas" panose="020B0609020204030204" pitchFamily="49" charset="0"/>
              </a:rPr>
              <a:t>reset</a:t>
            </a:r>
            <a:r>
              <a:rPr lang="en-ID" sz="11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621312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8" name="Google Shape;1907;p15">
            <a:extLst>
              <a:ext uri="{FF2B5EF4-FFF2-40B4-BE49-F238E27FC236}">
                <a16:creationId xmlns:a16="http://schemas.microsoft.com/office/drawing/2014/main" id="{1B22C047-518E-D82C-2A05-443317A3877C}"/>
              </a:ext>
            </a:extLst>
          </p:cNvPr>
          <p:cNvSpPr txBox="1">
            <a:spLocks/>
          </p:cNvSpPr>
          <p:nvPr/>
        </p:nvSpPr>
        <p:spPr>
          <a:xfrm>
            <a:off x="5373112" y="780976"/>
            <a:ext cx="3649507" cy="4284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US" sz="1300" dirty="0">
                <a:solidFill>
                  <a:schemeClr val="tx1"/>
                </a:solidFill>
                <a:latin typeface="Segoe UI" panose="020B0502040204020203" pitchFamily="34" charset="0"/>
              </a:rPr>
              <a:t>Define the pen function, calling the active button method, and forward the </a:t>
            </a:r>
            <a:r>
              <a:rPr lang="en-US" sz="1300" dirty="0" err="1">
                <a:solidFill>
                  <a:schemeClr val="tx1"/>
                </a:solidFill>
                <a:latin typeface="Segoe UI" panose="020B0502040204020203" pitchFamily="34" charset="0"/>
              </a:rPr>
              <a:t>self.pen</a:t>
            </a:r>
            <a:r>
              <a:rPr lang="en-US" sz="1300" dirty="0">
                <a:solidFill>
                  <a:schemeClr val="tx1"/>
                </a:solidFill>
                <a:latin typeface="Segoe UI" panose="020B0502040204020203" pitchFamily="34" charset="0"/>
              </a:rPr>
              <a:t> button as parameters. </a:t>
            </a:r>
          </a:p>
          <a:p>
            <a:pPr algn="l"/>
            <a:r>
              <a:rPr lang="en-US" sz="1300" dirty="0">
                <a:solidFill>
                  <a:schemeClr val="tx1"/>
                </a:solidFill>
                <a:latin typeface="Segoe UI" panose="020B0502040204020203" pitchFamily="34" charset="0"/>
              </a:rPr>
              <a:t>Defining the use brush function, calling the active button method where will be passing self dot brush button as parameter. </a:t>
            </a:r>
          </a:p>
          <a:p>
            <a:pPr algn="l"/>
            <a:r>
              <a:rPr lang="en-US" sz="1300" dirty="0">
                <a:solidFill>
                  <a:schemeClr val="tx1"/>
                </a:solidFill>
                <a:latin typeface="Segoe UI" panose="020B0502040204020203" pitchFamily="34" charset="0"/>
              </a:rPr>
              <a:t>Define the choose color function where we can ask the user to choose a particular color this task can be achieved by calling ask color method. </a:t>
            </a:r>
          </a:p>
          <a:p>
            <a:pPr algn="l"/>
            <a:r>
              <a:rPr lang="en-US" sz="1300" dirty="0">
                <a:solidFill>
                  <a:schemeClr val="tx1"/>
                </a:solidFill>
                <a:latin typeface="Segoe UI" panose="020B0502040204020203" pitchFamily="34" charset="0"/>
              </a:rPr>
              <a:t>Function for eraser, to use eraser where will be calling the active button method and passing two parameters like eraser button and eraser mode, we change the eraser mode value to true in order to erase something using the eraser button. </a:t>
            </a:r>
          </a:p>
          <a:p>
            <a:pPr algn="l"/>
            <a:r>
              <a:rPr lang="en-US" sz="1300" dirty="0">
                <a:solidFill>
                  <a:schemeClr val="tx1"/>
                </a:solidFill>
                <a:latin typeface="Segoe UI" panose="020B0502040204020203" pitchFamily="34" charset="0"/>
              </a:rPr>
              <a:t>Define active button function which will configure eraser and the canvas, by defining paint function. </a:t>
            </a:r>
            <a:endParaRPr lang="en-ID" sz="1300" dirty="0">
              <a:solidFill>
                <a:schemeClr val="tx1"/>
              </a:solidFill>
              <a:effectLst/>
              <a:latin typeface="Segoe UI" panose="020B0502040204020203" pitchFamily="34" charset="0"/>
              <a:cs typeface="Segoe UI" panose="020B0502040204020203" pitchFamily="34" charset="0"/>
            </a:endParaRPr>
          </a:p>
        </p:txBody>
      </p:sp>
      <p:sp>
        <p:nvSpPr>
          <p:cNvPr id="11" name="Google Shape;1907;p15">
            <a:extLst>
              <a:ext uri="{FF2B5EF4-FFF2-40B4-BE49-F238E27FC236}">
                <a16:creationId xmlns:a16="http://schemas.microsoft.com/office/drawing/2014/main" id="{E2D99B84-416A-25B3-5B3B-2A53B80647B8}"/>
              </a:ext>
            </a:extLst>
          </p:cNvPr>
          <p:cNvSpPr txBox="1">
            <a:spLocks/>
          </p:cNvSpPr>
          <p:nvPr/>
        </p:nvSpPr>
        <p:spPr>
          <a:xfrm>
            <a:off x="228599" y="935504"/>
            <a:ext cx="5062649" cy="4112390"/>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use_pen</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activate_button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pen_button</a:t>
            </a:r>
            <a:r>
              <a:rPr lang="en-ID" sz="1050" b="1" dirty="0">
                <a:solidFill>
                  <a:srgbClr val="D4D4D4"/>
                </a:solidFill>
                <a:effectLst/>
                <a:latin typeface="Consolas" panose="020B0609020204030204" pitchFamily="49" charset="0"/>
              </a:rPr>
              <a:t>)</a:t>
            </a:r>
          </a:p>
          <a:p>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use_brush</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activate_button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brush_button</a:t>
            </a:r>
            <a:r>
              <a:rPr lang="en-ID" sz="1050" b="1" dirty="0">
                <a:solidFill>
                  <a:srgbClr val="D4D4D4"/>
                </a:solidFill>
                <a:effectLst/>
                <a:latin typeface="Consolas" panose="020B0609020204030204" pitchFamily="49" charset="0"/>
              </a:rPr>
              <a:t>)</a:t>
            </a:r>
          </a:p>
          <a:p>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choose_color</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eraser_on</a:t>
            </a:r>
            <a:r>
              <a:rPr lang="en-ID" sz="1050" b="1" dirty="0">
                <a:solidFill>
                  <a:srgbClr val="D4D4D4"/>
                </a:solidFill>
                <a:effectLst/>
                <a:latin typeface="Consolas" panose="020B0609020204030204" pitchFamily="49" charset="0"/>
              </a:rPr>
              <a:t> = </a:t>
            </a:r>
            <a:r>
              <a:rPr lang="en-ID" sz="1050" b="1" dirty="0">
                <a:solidFill>
                  <a:srgbClr val="569CD6"/>
                </a:solidFill>
                <a:effectLst/>
                <a:latin typeface="Consolas" panose="020B0609020204030204" pitchFamily="49" charset="0"/>
              </a:rPr>
              <a:t>False</a:t>
            </a:r>
            <a:endParaRPr lang="en-ID" sz="1050" b="1" dirty="0">
              <a:solidFill>
                <a:srgbClr val="D4D4D4"/>
              </a:solidFill>
              <a:effectLst/>
              <a:latin typeface="Consolas" panose="020B0609020204030204" pitchFamily="49" charset="0"/>
            </a:endParaRP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a:t>
            </a:r>
            <a:r>
              <a:rPr lang="en-ID" sz="1050" b="1" dirty="0">
                <a:solidFill>
                  <a:srgbClr val="D4D4D4"/>
                </a:solidFill>
                <a:effectLst/>
                <a:latin typeface="Consolas" panose="020B0609020204030204" pitchFamily="49" charset="0"/>
              </a:rPr>
              <a:t> = </a:t>
            </a:r>
            <a:r>
              <a:rPr lang="en-ID" sz="1050" b="1" dirty="0" err="1">
                <a:solidFill>
                  <a:srgbClr val="DCDCAA"/>
                </a:solidFill>
                <a:effectLst/>
                <a:latin typeface="Consolas" panose="020B0609020204030204" pitchFamily="49" charset="0"/>
              </a:rPr>
              <a:t>askcolor</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a:t>
            </a:r>
            <a:r>
              <a:rPr lang="en-ID" sz="1050" b="1" dirty="0">
                <a:solidFill>
                  <a:srgbClr val="D4D4D4"/>
                </a:solidFill>
                <a:effectLst/>
                <a:latin typeface="Consolas" panose="020B0609020204030204" pitchFamily="49" charset="0"/>
              </a:rPr>
              <a:t>]</a:t>
            </a:r>
          </a:p>
          <a:p>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use_eraser</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activate_button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eraser_button</a:t>
            </a: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eraser_mode</a:t>
            </a:r>
            <a:r>
              <a:rPr lang="en-ID" sz="1050" b="1" dirty="0">
                <a:solidFill>
                  <a:srgbClr val="D4D4D4"/>
                </a:solidFill>
                <a:effectLst/>
                <a:latin typeface="Consolas" panose="020B0609020204030204" pitchFamily="49" charset="0"/>
              </a:rPr>
              <a:t>=</a:t>
            </a:r>
            <a:r>
              <a:rPr lang="en-ID" sz="1050" b="1" dirty="0">
                <a:solidFill>
                  <a:srgbClr val="569CD6"/>
                </a:solidFill>
                <a:effectLst/>
                <a:latin typeface="Consolas" panose="020B0609020204030204" pitchFamily="49" charset="0"/>
              </a:rPr>
              <a:t>True</a:t>
            </a:r>
            <a:r>
              <a:rPr lang="en-ID" sz="1050" b="1" dirty="0">
                <a:solidFill>
                  <a:srgbClr val="D4D4D4"/>
                </a:solidFill>
                <a:effectLst/>
                <a:latin typeface="Consolas" panose="020B0609020204030204" pitchFamily="49" charset="0"/>
              </a:rPr>
              <a:t>)</a:t>
            </a:r>
          </a:p>
          <a:p>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activate_button</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some_button</a:t>
            </a: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eraser_mode</a:t>
            </a:r>
            <a:r>
              <a:rPr lang="en-ID" sz="1050" b="1" dirty="0">
                <a:solidFill>
                  <a:srgbClr val="D4D4D4"/>
                </a:solidFill>
                <a:effectLst/>
                <a:latin typeface="Consolas" panose="020B0609020204030204" pitchFamily="49" charset="0"/>
              </a:rPr>
              <a:t>=</a:t>
            </a:r>
            <a:r>
              <a:rPr lang="en-ID" sz="1050" b="1" dirty="0">
                <a:solidFill>
                  <a:srgbClr val="569CD6"/>
                </a:solidFill>
                <a:effectLst/>
                <a:latin typeface="Consolas" panose="020B0609020204030204" pitchFamily="49" charset="0"/>
              </a:rPr>
              <a:t>False</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active_button</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config</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relief</a:t>
            </a:r>
            <a:r>
              <a:rPr lang="en-ID" sz="1050" b="1" dirty="0">
                <a:solidFill>
                  <a:srgbClr val="D4D4D4"/>
                </a:solidFill>
                <a:effectLst/>
                <a:latin typeface="Consolas" panose="020B0609020204030204" pitchFamily="49" charset="0"/>
              </a:rPr>
              <a:t>=</a:t>
            </a:r>
            <a:r>
              <a:rPr lang="en-ID" sz="1050" b="1" dirty="0">
                <a:solidFill>
                  <a:srgbClr val="4FC1FF"/>
                </a:solidFill>
                <a:effectLst/>
                <a:latin typeface="Consolas" panose="020B0609020204030204" pitchFamily="49" charset="0"/>
              </a:rPr>
              <a:t>RAISED</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some_button</a:t>
            </a:r>
            <a:r>
              <a:rPr lang="en-ID" sz="1050" b="1" dirty="0" err="1">
                <a:solidFill>
                  <a:srgbClr val="D4D4D4"/>
                </a:solidFill>
                <a:effectLst/>
                <a:latin typeface="Consolas" panose="020B0609020204030204" pitchFamily="49" charset="0"/>
              </a:rPr>
              <a:t>.config</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relief</a:t>
            </a:r>
            <a:r>
              <a:rPr lang="en-ID" sz="1050" b="1" dirty="0">
                <a:solidFill>
                  <a:srgbClr val="D4D4D4"/>
                </a:solidFill>
                <a:effectLst/>
                <a:latin typeface="Consolas" panose="020B0609020204030204" pitchFamily="49" charset="0"/>
              </a:rPr>
              <a:t>=</a:t>
            </a:r>
            <a:r>
              <a:rPr lang="en-ID" sz="1050" b="1" dirty="0">
                <a:solidFill>
                  <a:srgbClr val="4FC1FF"/>
                </a:solidFill>
                <a:effectLst/>
                <a:latin typeface="Consolas" panose="020B0609020204030204" pitchFamily="49" charset="0"/>
              </a:rPr>
              <a:t>SUNKEN</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active_button</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some_button</a:t>
            </a:r>
            <a:endParaRPr lang="en-ID" sz="1050" b="1" dirty="0">
              <a:solidFill>
                <a:srgbClr val="D4D4D4"/>
              </a:solidFill>
              <a:effectLst/>
              <a:latin typeface="Consolas" panose="020B0609020204030204" pitchFamily="49" charset="0"/>
            </a:endParaRP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eraser_on</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eraser_mode</a:t>
            </a:r>
            <a:endParaRPr lang="en-ID" sz="1050" b="1" dirty="0">
              <a:solidFill>
                <a:srgbClr val="D4D4D4"/>
              </a:solidFill>
              <a:effectLst/>
              <a:latin typeface="Consolas" panose="020B0609020204030204" pitchFamily="49" charset="0"/>
            </a:endParaRPr>
          </a:p>
          <a:p>
            <a:br>
              <a:rPr lang="en-ID" sz="1050" b="1" dirty="0">
                <a:solidFill>
                  <a:srgbClr val="D4D4D4"/>
                </a:solidFill>
                <a:effectLst/>
                <a:latin typeface="Consolas" panose="020B0609020204030204" pitchFamily="49" charset="0"/>
              </a:rPr>
            </a:br>
            <a:endParaRPr lang="en-ID" sz="105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3627270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Overview</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Google Shape;1907;p15"/>
          <p:cNvSpPr txBox="1">
            <a:spLocks/>
          </p:cNvSpPr>
          <p:nvPr/>
        </p:nvSpPr>
        <p:spPr>
          <a:xfrm>
            <a:off x="501805" y="1276769"/>
            <a:ext cx="8140390" cy="342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just">
              <a:buFont typeface="Merriweather"/>
              <a:buNone/>
            </a:pPr>
            <a:r>
              <a:rPr lang="en-US" sz="2000" dirty="0">
                <a:solidFill>
                  <a:srgbClr val="002060"/>
                </a:solidFill>
                <a:latin typeface="Isocpeur"/>
              </a:rPr>
              <a:t>Today we will learn how to create a paint application in python using </a:t>
            </a:r>
            <a:r>
              <a:rPr lang="en-US" sz="2000" dirty="0" err="1">
                <a:solidFill>
                  <a:srgbClr val="002060"/>
                </a:solidFill>
                <a:latin typeface="Isocpeur"/>
              </a:rPr>
              <a:t>Tkinter</a:t>
            </a:r>
            <a:r>
              <a:rPr lang="en-US" sz="2000" dirty="0">
                <a:solidFill>
                  <a:srgbClr val="002060"/>
                </a:solidFill>
                <a:latin typeface="Isocpeur"/>
              </a:rPr>
              <a:t> module we will be also using the pillow module for placing images on the </a:t>
            </a:r>
            <a:r>
              <a:rPr lang="en-US" sz="2000" dirty="0" err="1">
                <a:solidFill>
                  <a:srgbClr val="002060"/>
                </a:solidFill>
                <a:latin typeface="Isocpeur"/>
              </a:rPr>
              <a:t>Tkinter</a:t>
            </a:r>
            <a:r>
              <a:rPr lang="en-US" sz="2000" dirty="0">
                <a:solidFill>
                  <a:srgbClr val="002060"/>
                </a:solidFill>
                <a:latin typeface="Isocpeur"/>
              </a:rPr>
              <a:t> frame, the pillow module which have tools like a pen, pencil, eraser, and fill.</a:t>
            </a:r>
          </a:p>
          <a:p>
            <a:pPr marL="0" indent="0" algn="just">
              <a:buFont typeface="Merriweather"/>
              <a:buNone/>
            </a:pPr>
            <a:r>
              <a:rPr lang="en-US" sz="2000" dirty="0" err="1">
                <a:solidFill>
                  <a:srgbClr val="002060"/>
                </a:solidFill>
                <a:latin typeface="Isocpeur"/>
              </a:rPr>
              <a:t>Tkinter</a:t>
            </a:r>
            <a:r>
              <a:rPr lang="en-US" sz="2000" dirty="0">
                <a:solidFill>
                  <a:srgbClr val="002060"/>
                </a:solidFill>
                <a:latin typeface="Isocpeur"/>
              </a:rPr>
              <a:t> is the standard GUI library for Python. Python when combined with </a:t>
            </a:r>
            <a:r>
              <a:rPr lang="en-US" sz="2000" dirty="0" err="1">
                <a:solidFill>
                  <a:srgbClr val="002060"/>
                </a:solidFill>
                <a:latin typeface="Isocpeur"/>
              </a:rPr>
              <a:t>Tkinter</a:t>
            </a:r>
            <a:r>
              <a:rPr lang="en-US" sz="2000" dirty="0">
                <a:solidFill>
                  <a:srgbClr val="002060"/>
                </a:solidFill>
                <a:latin typeface="Isocpeur"/>
              </a:rPr>
              <a:t> provides a fast and easy way to create GUI applications. </a:t>
            </a:r>
            <a:r>
              <a:rPr lang="en-US" sz="2000" dirty="0" err="1">
                <a:solidFill>
                  <a:srgbClr val="002060"/>
                </a:solidFill>
                <a:latin typeface="Isocpeur"/>
              </a:rPr>
              <a:t>Tkinter</a:t>
            </a:r>
            <a:r>
              <a:rPr lang="en-US" sz="2000" dirty="0">
                <a:solidFill>
                  <a:srgbClr val="002060"/>
                </a:solidFill>
                <a:latin typeface="Isocpeur"/>
              </a:rPr>
              <a:t> provides a powerful object-oriented interface to the Tk GUI toolkit.. It’s a very good tool for GUI programming in Python.</a:t>
            </a:r>
          </a:p>
        </p:txBody>
      </p:sp>
      <p:pic>
        <p:nvPicPr>
          <p:cNvPr id="15" name="Picture 2" descr="Logo Kampus Merdeka Diluncurkan | Serb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Tree>
    <p:extLst>
      <p:ext uri="{BB962C8B-B14F-4D97-AF65-F5344CB8AC3E}">
        <p14:creationId xmlns:p14="http://schemas.microsoft.com/office/powerpoint/2010/main" val="310556044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Code Explanation</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8" name="Google Shape;1907;p15">
            <a:extLst>
              <a:ext uri="{FF2B5EF4-FFF2-40B4-BE49-F238E27FC236}">
                <a16:creationId xmlns:a16="http://schemas.microsoft.com/office/drawing/2014/main" id="{1B22C047-518E-D82C-2A05-443317A3877C}"/>
              </a:ext>
            </a:extLst>
          </p:cNvPr>
          <p:cNvSpPr txBox="1">
            <a:spLocks/>
          </p:cNvSpPr>
          <p:nvPr/>
        </p:nvSpPr>
        <p:spPr>
          <a:xfrm>
            <a:off x="6894413" y="780976"/>
            <a:ext cx="2128205" cy="4284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200" b="1" dirty="0">
                <a:solidFill>
                  <a:schemeClr val="tx1"/>
                </a:solidFill>
                <a:effectLst/>
                <a:latin typeface="Consolas" panose="020B0609020204030204" pitchFamily="49" charset="0"/>
              </a:rPr>
              <a:t>def paint() </a:t>
            </a:r>
            <a:r>
              <a:rPr lang="en-US" sz="1300" dirty="0">
                <a:solidFill>
                  <a:schemeClr val="tx1"/>
                </a:solidFill>
                <a:latin typeface="Segoe UI" panose="020B0502040204020203" pitchFamily="34" charset="0"/>
              </a:rPr>
              <a:t>for initiate the painting of the canvas by get the line width using get method from choosing size button, we also have </a:t>
            </a:r>
            <a:r>
              <a:rPr lang="en-US" sz="1300" dirty="0" err="1">
                <a:solidFill>
                  <a:schemeClr val="tx1"/>
                </a:solidFill>
                <a:latin typeface="Segoe UI" panose="020B0502040204020203" pitchFamily="34" charset="0"/>
              </a:rPr>
              <a:t>tho</a:t>
            </a:r>
            <a:r>
              <a:rPr lang="en-US" sz="1300" dirty="0">
                <a:solidFill>
                  <a:schemeClr val="tx1"/>
                </a:solidFill>
                <a:latin typeface="Segoe UI" panose="020B0502040204020203" pitchFamily="34" charset="0"/>
              </a:rPr>
              <a:t> change the </a:t>
            </a:r>
            <a:r>
              <a:rPr lang="en-US" sz="1300" dirty="0" err="1">
                <a:solidFill>
                  <a:schemeClr val="tx1"/>
                </a:solidFill>
                <a:latin typeface="Segoe UI" panose="020B0502040204020203" pitchFamily="34" charset="0"/>
              </a:rPr>
              <a:t>old_x</a:t>
            </a:r>
            <a:r>
              <a:rPr lang="en-US" sz="1300" dirty="0">
                <a:solidFill>
                  <a:schemeClr val="tx1"/>
                </a:solidFill>
                <a:latin typeface="Segoe UI" panose="020B0502040204020203" pitchFamily="34" charset="0"/>
              </a:rPr>
              <a:t> and </a:t>
            </a:r>
            <a:r>
              <a:rPr lang="en-US" sz="1300" dirty="0" err="1">
                <a:solidFill>
                  <a:schemeClr val="tx1"/>
                </a:solidFill>
                <a:latin typeface="Segoe UI" panose="020B0502040204020203" pitchFamily="34" charset="0"/>
              </a:rPr>
              <a:t>old_y</a:t>
            </a:r>
            <a:r>
              <a:rPr lang="en-US" sz="1300" dirty="0">
                <a:solidFill>
                  <a:schemeClr val="tx1"/>
                </a:solidFill>
                <a:latin typeface="Segoe UI" panose="020B0502040204020203" pitchFamily="34" charset="0"/>
              </a:rPr>
              <a:t> coordinate. </a:t>
            </a:r>
          </a:p>
          <a:p>
            <a:pPr algn="l"/>
            <a:r>
              <a:rPr lang="en-ID" sz="1200" b="1" dirty="0">
                <a:solidFill>
                  <a:schemeClr val="tx1"/>
                </a:solidFill>
                <a:effectLst/>
                <a:latin typeface="Consolas" panose="020B0609020204030204" pitchFamily="49" charset="0"/>
              </a:rPr>
              <a:t>def reset()</a:t>
            </a:r>
            <a:r>
              <a:rPr lang="en-US" sz="1300" b="1" dirty="0">
                <a:solidFill>
                  <a:schemeClr val="tx1"/>
                </a:solidFill>
                <a:effectLst/>
                <a:latin typeface="Segoe UI" panose="020B0502040204020203" pitchFamily="34" charset="0"/>
              </a:rPr>
              <a:t> </a:t>
            </a:r>
            <a:r>
              <a:rPr lang="en-US" sz="1300" dirty="0">
                <a:solidFill>
                  <a:schemeClr val="tx1"/>
                </a:solidFill>
                <a:latin typeface="Segoe UI" panose="020B0502040204020203" pitchFamily="34" charset="0"/>
              </a:rPr>
              <a:t>for defining the reset function we can reset the whole canvas, this can be achieved by setting the </a:t>
            </a:r>
            <a:r>
              <a:rPr lang="en-US" sz="1300" dirty="0" err="1">
                <a:solidFill>
                  <a:schemeClr val="tx1"/>
                </a:solidFill>
                <a:latin typeface="Segoe UI" panose="020B0502040204020203" pitchFamily="34" charset="0"/>
              </a:rPr>
              <a:t>old_x</a:t>
            </a:r>
            <a:r>
              <a:rPr lang="en-US" sz="1300" dirty="0">
                <a:solidFill>
                  <a:schemeClr val="tx1"/>
                </a:solidFill>
                <a:latin typeface="Segoe UI" panose="020B0502040204020203" pitchFamily="34" charset="0"/>
              </a:rPr>
              <a:t> and </a:t>
            </a:r>
            <a:r>
              <a:rPr lang="en-US" sz="1300" dirty="0" err="1">
                <a:solidFill>
                  <a:schemeClr val="tx1"/>
                </a:solidFill>
                <a:latin typeface="Segoe UI" panose="020B0502040204020203" pitchFamily="34" charset="0"/>
              </a:rPr>
              <a:t>old_y</a:t>
            </a:r>
            <a:r>
              <a:rPr lang="en-US" sz="1300" dirty="0">
                <a:solidFill>
                  <a:schemeClr val="tx1"/>
                </a:solidFill>
                <a:latin typeface="Segoe UI" panose="020B0502040204020203" pitchFamily="34" charset="0"/>
              </a:rPr>
              <a:t> coordinate to none</a:t>
            </a:r>
          </a:p>
          <a:p>
            <a:pPr algn="l"/>
            <a:endParaRPr lang="en-US" sz="1300" dirty="0">
              <a:solidFill>
                <a:schemeClr val="tx1"/>
              </a:solidFill>
              <a:latin typeface="Segoe UI" panose="020B0502040204020203" pitchFamily="34" charset="0"/>
            </a:endParaRPr>
          </a:p>
          <a:p>
            <a:pPr algn="l"/>
            <a:r>
              <a:rPr lang="en-US" sz="1300" dirty="0">
                <a:solidFill>
                  <a:schemeClr val="tx1"/>
                </a:solidFill>
                <a:latin typeface="Segoe UI" panose="020B0502040204020203" pitchFamily="34" charset="0"/>
              </a:rPr>
              <a:t>Now we can end up the whole class by calling paint function </a:t>
            </a:r>
            <a:endParaRPr lang="en-ID" sz="1300" dirty="0">
              <a:solidFill>
                <a:schemeClr val="tx1"/>
              </a:solidFill>
              <a:effectLst/>
              <a:latin typeface="Segoe UI" panose="020B0502040204020203" pitchFamily="34" charset="0"/>
              <a:cs typeface="Segoe UI" panose="020B0502040204020203" pitchFamily="34" charset="0"/>
            </a:endParaRPr>
          </a:p>
        </p:txBody>
      </p:sp>
      <p:sp>
        <p:nvSpPr>
          <p:cNvPr id="10" name="Google Shape;1907;p15">
            <a:extLst>
              <a:ext uri="{FF2B5EF4-FFF2-40B4-BE49-F238E27FC236}">
                <a16:creationId xmlns:a16="http://schemas.microsoft.com/office/drawing/2014/main" id="{717F633C-5A41-D655-661E-1EEB4E7F0922}"/>
              </a:ext>
            </a:extLst>
          </p:cNvPr>
          <p:cNvSpPr txBox="1">
            <a:spLocks/>
          </p:cNvSpPr>
          <p:nvPr/>
        </p:nvSpPr>
        <p:spPr>
          <a:xfrm>
            <a:off x="228599" y="923655"/>
            <a:ext cx="6571599" cy="4093623"/>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200" b="1" dirty="0">
                <a:solidFill>
                  <a:srgbClr val="D4D4D4"/>
                </a:solidFill>
                <a:effectLst/>
                <a:latin typeface="Consolas" panose="020B0609020204030204" pitchFamily="49" charset="0"/>
              </a:rPr>
              <a:t>    </a:t>
            </a:r>
            <a:r>
              <a:rPr lang="en-ID" sz="1200" b="1" dirty="0">
                <a:solidFill>
                  <a:srgbClr val="569CD6"/>
                </a:solidFill>
                <a:effectLst/>
                <a:latin typeface="Consolas" panose="020B0609020204030204" pitchFamily="49" charset="0"/>
              </a:rPr>
              <a:t>def</a:t>
            </a:r>
            <a:r>
              <a:rPr lang="en-ID" sz="1200" b="1" dirty="0">
                <a:solidFill>
                  <a:srgbClr val="D4D4D4"/>
                </a:solidFill>
                <a:effectLst/>
                <a:latin typeface="Consolas" panose="020B0609020204030204" pitchFamily="49" charset="0"/>
              </a:rPr>
              <a:t> </a:t>
            </a:r>
            <a:r>
              <a:rPr lang="en-ID" sz="1200" b="1" dirty="0">
                <a:solidFill>
                  <a:srgbClr val="DCDCAA"/>
                </a:solidFill>
                <a:effectLst/>
                <a:latin typeface="Consolas" panose="020B0609020204030204" pitchFamily="49" charset="0"/>
              </a:rPr>
              <a:t>paint</a:t>
            </a:r>
            <a:r>
              <a:rPr lang="en-ID" sz="1200" b="1" dirty="0">
                <a:solidFill>
                  <a:srgbClr val="D4D4D4"/>
                </a:solidFill>
                <a:effectLst/>
                <a:latin typeface="Consolas" panose="020B0609020204030204" pitchFamily="49" charset="0"/>
              </a:rPr>
              <a:t>(</a:t>
            </a:r>
            <a:r>
              <a:rPr lang="en-ID" sz="1200" b="1" dirty="0">
                <a:solidFill>
                  <a:srgbClr val="9CDCFE"/>
                </a:solidFill>
                <a:effectLst/>
                <a:latin typeface="Consolas" panose="020B0609020204030204" pitchFamily="49" charset="0"/>
              </a:rPr>
              <a:t>self</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event</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line_width</a:t>
            </a:r>
            <a:r>
              <a:rPr lang="en-ID" sz="1200" b="1" dirty="0">
                <a:solidFill>
                  <a:srgbClr val="D4D4D4"/>
                </a:solidFill>
                <a:effectLst/>
                <a:latin typeface="Consolas" panose="020B0609020204030204" pitchFamily="49" charset="0"/>
              </a:rPr>
              <a:t> =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choose_size_button</a:t>
            </a:r>
            <a:r>
              <a:rPr lang="en-ID" sz="1200" b="1" dirty="0" err="1">
                <a:solidFill>
                  <a:srgbClr val="D4D4D4"/>
                </a:solidFill>
                <a:effectLst/>
                <a:latin typeface="Consolas" panose="020B0609020204030204" pitchFamily="49" charset="0"/>
              </a:rPr>
              <a:t>.</a:t>
            </a:r>
            <a:r>
              <a:rPr lang="en-ID" sz="1200" b="1" dirty="0" err="1">
                <a:solidFill>
                  <a:srgbClr val="DCDCAA"/>
                </a:solidFill>
                <a:effectLst/>
                <a:latin typeface="Consolas" panose="020B0609020204030204" pitchFamily="49" charset="0"/>
              </a:rPr>
              <a:t>get</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paint_color</a:t>
            </a:r>
            <a:r>
              <a:rPr lang="en-ID" sz="1200" b="1" dirty="0">
                <a:solidFill>
                  <a:srgbClr val="D4D4D4"/>
                </a:solidFill>
                <a:effectLst/>
                <a:latin typeface="Consolas" panose="020B0609020204030204" pitchFamily="49" charset="0"/>
              </a:rPr>
              <a:t> = </a:t>
            </a:r>
            <a:r>
              <a:rPr lang="en-ID" sz="1200" b="1" dirty="0">
                <a:solidFill>
                  <a:srgbClr val="CE9178"/>
                </a:solidFill>
                <a:effectLst/>
                <a:latin typeface="Consolas" panose="020B0609020204030204" pitchFamily="49" charset="0"/>
              </a:rPr>
              <a:t>'white'</a:t>
            </a:r>
            <a:r>
              <a:rPr lang="en-ID" sz="1200" b="1" dirty="0">
                <a:solidFill>
                  <a:srgbClr val="D4D4D4"/>
                </a:solidFill>
                <a:effectLst/>
                <a:latin typeface="Consolas" panose="020B0609020204030204" pitchFamily="49" charset="0"/>
              </a:rPr>
              <a:t> </a:t>
            </a:r>
            <a:r>
              <a:rPr lang="en-ID" sz="1200" b="1" dirty="0">
                <a:solidFill>
                  <a:srgbClr val="C586C0"/>
                </a:solidFill>
                <a:effectLst/>
                <a:latin typeface="Consolas" panose="020B0609020204030204" pitchFamily="49" charset="0"/>
              </a:rPr>
              <a:t>if</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eraser_on</a:t>
            </a:r>
            <a:r>
              <a:rPr lang="en-ID" sz="1200" b="1" dirty="0">
                <a:solidFill>
                  <a:srgbClr val="D4D4D4"/>
                </a:solidFill>
                <a:effectLst/>
                <a:latin typeface="Consolas" panose="020B0609020204030204" pitchFamily="49" charset="0"/>
              </a:rPr>
              <a:t> </a:t>
            </a:r>
            <a:r>
              <a:rPr lang="en-ID" sz="1200" b="1" dirty="0">
                <a:solidFill>
                  <a:srgbClr val="C586C0"/>
                </a:solidFill>
                <a:effectLst/>
                <a:latin typeface="Consolas" panose="020B0609020204030204" pitchFamily="49" charset="0"/>
              </a:rPr>
              <a:t>else</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color</a:t>
            </a:r>
            <a:endParaRPr lang="en-ID" sz="1200" b="1" dirty="0">
              <a:solidFill>
                <a:srgbClr val="D4D4D4"/>
              </a:solidFill>
              <a:effectLst/>
              <a:latin typeface="Consolas" panose="020B0609020204030204" pitchFamily="49" charset="0"/>
            </a:endParaRPr>
          </a:p>
          <a:p>
            <a:pPr algn="l"/>
            <a:r>
              <a:rPr lang="en-ID" sz="1200" b="1" dirty="0">
                <a:solidFill>
                  <a:srgbClr val="D4D4D4"/>
                </a:solidFill>
                <a:effectLst/>
                <a:latin typeface="Consolas" panose="020B0609020204030204" pitchFamily="49" charset="0"/>
              </a:rPr>
              <a:t>        </a:t>
            </a:r>
            <a:r>
              <a:rPr lang="en-ID" sz="1200" b="1" dirty="0">
                <a:solidFill>
                  <a:srgbClr val="C586C0"/>
                </a:solidFill>
                <a:effectLst/>
                <a:latin typeface="Consolas" panose="020B0609020204030204" pitchFamily="49" charset="0"/>
              </a:rPr>
              <a:t>if</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old_x</a:t>
            </a:r>
            <a:r>
              <a:rPr lang="en-ID" sz="1200" b="1" dirty="0">
                <a:solidFill>
                  <a:srgbClr val="D4D4D4"/>
                </a:solidFill>
                <a:effectLst/>
                <a:latin typeface="Consolas" panose="020B0609020204030204" pitchFamily="49" charset="0"/>
              </a:rPr>
              <a:t> </a:t>
            </a:r>
            <a:r>
              <a:rPr lang="en-ID" sz="1200" b="1" dirty="0">
                <a:solidFill>
                  <a:srgbClr val="569CD6"/>
                </a:solidFill>
                <a:effectLst/>
                <a:latin typeface="Consolas" panose="020B0609020204030204" pitchFamily="49" charset="0"/>
              </a:rPr>
              <a:t>and</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old_y</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c</a:t>
            </a:r>
            <a:r>
              <a:rPr lang="en-ID" sz="1200" b="1" dirty="0" err="1">
                <a:solidFill>
                  <a:srgbClr val="D4D4D4"/>
                </a:solidFill>
                <a:effectLst/>
                <a:latin typeface="Consolas" panose="020B0609020204030204" pitchFamily="49" charset="0"/>
              </a:rPr>
              <a:t>.</a:t>
            </a:r>
            <a:r>
              <a:rPr lang="en-ID" sz="1200" b="1" dirty="0" err="1">
                <a:solidFill>
                  <a:srgbClr val="DCDCAA"/>
                </a:solidFill>
                <a:effectLst/>
                <a:latin typeface="Consolas" panose="020B0609020204030204" pitchFamily="49" charset="0"/>
              </a:rPr>
              <a:t>create_line</a:t>
            </a:r>
            <a:r>
              <a:rPr lang="en-ID" sz="1200" b="1" dirty="0">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old_x</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old_y</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event</a:t>
            </a:r>
            <a:r>
              <a:rPr lang="en-ID" sz="1200" b="1" dirty="0" err="1">
                <a:solidFill>
                  <a:srgbClr val="D4D4D4"/>
                </a:solidFill>
                <a:effectLst/>
                <a:latin typeface="Consolas" panose="020B0609020204030204" pitchFamily="49" charset="0"/>
              </a:rPr>
              <a:t>.x</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event</a:t>
            </a:r>
            <a:r>
              <a:rPr lang="en-ID" sz="1200" b="1" dirty="0" err="1">
                <a:solidFill>
                  <a:srgbClr val="D4D4D4"/>
                </a:solidFill>
                <a:effectLst/>
                <a:latin typeface="Consolas" panose="020B0609020204030204" pitchFamily="49" charset="0"/>
              </a:rPr>
              <a:t>.y</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width</a:t>
            </a:r>
            <a:r>
              <a:rPr lang="en-ID" sz="1200" b="1" dirty="0">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line_width</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fill</a:t>
            </a:r>
            <a:r>
              <a:rPr lang="en-ID" sz="1200" b="1" dirty="0">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paint_color</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capstyle</a:t>
            </a:r>
            <a:r>
              <a:rPr lang="en-ID" sz="1200" b="1" dirty="0">
                <a:solidFill>
                  <a:srgbClr val="D4D4D4"/>
                </a:solidFill>
                <a:effectLst/>
                <a:latin typeface="Consolas" panose="020B0609020204030204" pitchFamily="49" charset="0"/>
              </a:rPr>
              <a:t>=</a:t>
            </a:r>
            <a:r>
              <a:rPr lang="en-ID" sz="1200" b="1" dirty="0">
                <a:solidFill>
                  <a:srgbClr val="4FC1FF"/>
                </a:solidFill>
                <a:effectLst/>
                <a:latin typeface="Consolas" panose="020B0609020204030204" pitchFamily="49" charset="0"/>
              </a:rPr>
              <a:t>ROUND</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smooth</a:t>
            </a:r>
            <a:r>
              <a:rPr lang="en-ID" sz="1200" b="1" dirty="0">
                <a:solidFill>
                  <a:srgbClr val="D4D4D4"/>
                </a:solidFill>
                <a:effectLst/>
                <a:latin typeface="Consolas" panose="020B0609020204030204" pitchFamily="49" charset="0"/>
              </a:rPr>
              <a:t>=</a:t>
            </a:r>
            <a:r>
              <a:rPr lang="en-ID" sz="1200" b="1" dirty="0">
                <a:solidFill>
                  <a:srgbClr val="4FC1FF"/>
                </a:solidFill>
                <a:effectLst/>
                <a:latin typeface="Consolas" panose="020B0609020204030204" pitchFamily="49" charset="0"/>
              </a:rPr>
              <a:t>TRUE</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splinesteps</a:t>
            </a:r>
            <a:r>
              <a:rPr lang="en-ID" sz="1200" b="1" dirty="0">
                <a:solidFill>
                  <a:srgbClr val="D4D4D4"/>
                </a:solidFill>
                <a:effectLst/>
                <a:latin typeface="Consolas" panose="020B0609020204030204" pitchFamily="49" charset="0"/>
              </a:rPr>
              <a:t>=</a:t>
            </a:r>
            <a:r>
              <a:rPr lang="en-ID" sz="1200" b="1" dirty="0">
                <a:solidFill>
                  <a:srgbClr val="B5CEA8"/>
                </a:solidFill>
                <a:effectLst/>
                <a:latin typeface="Consolas" panose="020B0609020204030204" pitchFamily="49" charset="0"/>
              </a:rPr>
              <a:t>36</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old_x</a:t>
            </a:r>
            <a:r>
              <a:rPr lang="en-ID" sz="1200" b="1" dirty="0">
                <a:solidFill>
                  <a:srgbClr val="D4D4D4"/>
                </a:solidFill>
                <a:effectLst/>
                <a:latin typeface="Consolas" panose="020B0609020204030204" pitchFamily="49" charset="0"/>
              </a:rPr>
              <a:t> = </a:t>
            </a:r>
            <a:r>
              <a:rPr lang="en-ID" sz="1200" b="1" dirty="0" err="1">
                <a:solidFill>
                  <a:srgbClr val="9CDCFE"/>
                </a:solidFill>
                <a:effectLst/>
                <a:latin typeface="Consolas" panose="020B0609020204030204" pitchFamily="49" charset="0"/>
              </a:rPr>
              <a:t>event</a:t>
            </a:r>
            <a:r>
              <a:rPr lang="en-ID" sz="1200" b="1" dirty="0" err="1">
                <a:solidFill>
                  <a:srgbClr val="D4D4D4"/>
                </a:solidFill>
                <a:effectLst/>
                <a:latin typeface="Consolas" panose="020B0609020204030204" pitchFamily="49" charset="0"/>
              </a:rPr>
              <a:t>.x</a:t>
            </a:r>
            <a:endParaRPr lang="en-ID" sz="1200" b="1" dirty="0">
              <a:solidFill>
                <a:srgbClr val="D4D4D4"/>
              </a:solidFill>
              <a:effectLst/>
              <a:latin typeface="Consolas" panose="020B0609020204030204" pitchFamily="49" charset="0"/>
            </a:endParaRP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old_y</a:t>
            </a:r>
            <a:r>
              <a:rPr lang="en-ID" sz="1200" b="1" dirty="0">
                <a:solidFill>
                  <a:srgbClr val="D4D4D4"/>
                </a:solidFill>
                <a:effectLst/>
                <a:latin typeface="Consolas" panose="020B0609020204030204" pitchFamily="49" charset="0"/>
              </a:rPr>
              <a:t> = </a:t>
            </a:r>
            <a:r>
              <a:rPr lang="en-ID" sz="1200" b="1" dirty="0" err="1">
                <a:solidFill>
                  <a:srgbClr val="9CDCFE"/>
                </a:solidFill>
                <a:effectLst/>
                <a:latin typeface="Consolas" panose="020B0609020204030204" pitchFamily="49" charset="0"/>
              </a:rPr>
              <a:t>event</a:t>
            </a:r>
            <a:r>
              <a:rPr lang="en-ID" sz="1200" b="1" dirty="0" err="1">
                <a:solidFill>
                  <a:srgbClr val="D4D4D4"/>
                </a:solidFill>
                <a:effectLst/>
                <a:latin typeface="Consolas" panose="020B0609020204030204" pitchFamily="49" charset="0"/>
              </a:rPr>
              <a:t>.y</a:t>
            </a:r>
            <a:endParaRPr lang="en-ID" sz="1200" b="1" dirty="0">
              <a:solidFill>
                <a:srgbClr val="D4D4D4"/>
              </a:solidFill>
              <a:effectLst/>
              <a:latin typeface="Consolas" panose="020B0609020204030204" pitchFamily="49" charset="0"/>
            </a:endParaRPr>
          </a:p>
          <a:p>
            <a:pPr algn="l"/>
            <a:br>
              <a:rPr lang="en-ID" sz="1200" b="1" dirty="0">
                <a:solidFill>
                  <a:srgbClr val="D4D4D4"/>
                </a:solidFill>
                <a:effectLst/>
                <a:latin typeface="Consolas" panose="020B0609020204030204" pitchFamily="49" charset="0"/>
              </a:rPr>
            </a:br>
            <a:r>
              <a:rPr lang="en-ID" sz="1200" b="1" dirty="0">
                <a:solidFill>
                  <a:srgbClr val="D4D4D4"/>
                </a:solidFill>
                <a:effectLst/>
                <a:latin typeface="Consolas" panose="020B0609020204030204" pitchFamily="49" charset="0"/>
              </a:rPr>
              <a:t>    </a:t>
            </a:r>
            <a:r>
              <a:rPr lang="en-ID" sz="1200" b="1" dirty="0">
                <a:solidFill>
                  <a:srgbClr val="569CD6"/>
                </a:solidFill>
                <a:effectLst/>
                <a:latin typeface="Consolas" panose="020B0609020204030204" pitchFamily="49" charset="0"/>
              </a:rPr>
              <a:t>def</a:t>
            </a:r>
            <a:r>
              <a:rPr lang="en-ID" sz="1200" b="1" dirty="0">
                <a:solidFill>
                  <a:srgbClr val="D4D4D4"/>
                </a:solidFill>
                <a:effectLst/>
                <a:latin typeface="Consolas" panose="020B0609020204030204" pitchFamily="49" charset="0"/>
              </a:rPr>
              <a:t> </a:t>
            </a:r>
            <a:r>
              <a:rPr lang="en-ID" sz="1200" b="1" dirty="0">
                <a:solidFill>
                  <a:srgbClr val="DCDCAA"/>
                </a:solidFill>
                <a:effectLst/>
                <a:latin typeface="Consolas" panose="020B0609020204030204" pitchFamily="49" charset="0"/>
              </a:rPr>
              <a:t>reset</a:t>
            </a:r>
            <a:r>
              <a:rPr lang="en-ID" sz="1200" b="1" dirty="0">
                <a:solidFill>
                  <a:srgbClr val="D4D4D4"/>
                </a:solidFill>
                <a:effectLst/>
                <a:latin typeface="Consolas" panose="020B0609020204030204" pitchFamily="49" charset="0"/>
              </a:rPr>
              <a:t>(</a:t>
            </a:r>
            <a:r>
              <a:rPr lang="en-ID" sz="1200" b="1" dirty="0">
                <a:solidFill>
                  <a:srgbClr val="9CDCFE"/>
                </a:solidFill>
                <a:effectLst/>
                <a:latin typeface="Consolas" panose="020B0609020204030204" pitchFamily="49" charset="0"/>
              </a:rPr>
              <a:t>self</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event</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old_x</a:t>
            </a:r>
            <a:r>
              <a:rPr lang="en-ID" sz="1200" b="1" dirty="0">
                <a:solidFill>
                  <a:srgbClr val="D4D4D4"/>
                </a:solidFill>
                <a:effectLst/>
                <a:latin typeface="Consolas" panose="020B0609020204030204" pitchFamily="49" charset="0"/>
              </a:rPr>
              <a:t>, </a:t>
            </a:r>
            <a:r>
              <a:rPr lang="en-ID" sz="1200" b="1" dirty="0" err="1">
                <a:solidFill>
                  <a:srgbClr val="9CDCFE"/>
                </a:solidFill>
                <a:effectLst/>
                <a:latin typeface="Consolas" panose="020B0609020204030204" pitchFamily="49" charset="0"/>
              </a:rPr>
              <a:t>self</a:t>
            </a:r>
            <a:r>
              <a:rPr lang="en-ID" sz="1200" b="1" dirty="0" err="1">
                <a:solidFill>
                  <a:srgbClr val="D4D4D4"/>
                </a:solidFill>
                <a:effectLst/>
                <a:latin typeface="Consolas" panose="020B0609020204030204" pitchFamily="49" charset="0"/>
              </a:rPr>
              <a:t>.</a:t>
            </a:r>
            <a:r>
              <a:rPr lang="en-ID" sz="1200" b="1" dirty="0" err="1">
                <a:solidFill>
                  <a:srgbClr val="9CDCFE"/>
                </a:solidFill>
                <a:effectLst/>
                <a:latin typeface="Consolas" panose="020B0609020204030204" pitchFamily="49" charset="0"/>
              </a:rPr>
              <a:t>old_y</a:t>
            </a:r>
            <a:r>
              <a:rPr lang="en-ID" sz="1200" b="1" dirty="0">
                <a:solidFill>
                  <a:srgbClr val="D4D4D4"/>
                </a:solidFill>
                <a:effectLst/>
                <a:latin typeface="Consolas" panose="020B0609020204030204" pitchFamily="49" charset="0"/>
              </a:rPr>
              <a:t> = </a:t>
            </a:r>
            <a:r>
              <a:rPr lang="en-ID" sz="1200" b="1" dirty="0">
                <a:solidFill>
                  <a:srgbClr val="569CD6"/>
                </a:solidFill>
                <a:effectLst/>
                <a:latin typeface="Consolas" panose="020B0609020204030204" pitchFamily="49" charset="0"/>
              </a:rPr>
              <a:t>None</a:t>
            </a:r>
            <a:r>
              <a:rPr lang="en-ID" sz="1200" b="1" dirty="0">
                <a:solidFill>
                  <a:srgbClr val="D4D4D4"/>
                </a:solidFill>
                <a:effectLst/>
                <a:latin typeface="Consolas" panose="020B0609020204030204" pitchFamily="49" charset="0"/>
              </a:rPr>
              <a:t>, </a:t>
            </a:r>
            <a:r>
              <a:rPr lang="en-ID" sz="1200" b="1" dirty="0">
                <a:solidFill>
                  <a:srgbClr val="569CD6"/>
                </a:solidFill>
                <a:effectLst/>
                <a:latin typeface="Consolas" panose="020B0609020204030204" pitchFamily="49" charset="0"/>
              </a:rPr>
              <a:t>None</a:t>
            </a:r>
            <a:endParaRPr lang="en-ID" sz="1200" b="1" dirty="0">
              <a:solidFill>
                <a:srgbClr val="D4D4D4"/>
              </a:solidFill>
              <a:effectLst/>
              <a:latin typeface="Consolas" panose="020B0609020204030204" pitchFamily="49" charset="0"/>
            </a:endParaRPr>
          </a:p>
          <a:p>
            <a:pPr algn="l"/>
            <a:br>
              <a:rPr lang="en-ID" sz="1200" b="1" dirty="0">
                <a:solidFill>
                  <a:srgbClr val="D4D4D4"/>
                </a:solidFill>
                <a:effectLst/>
                <a:latin typeface="Consolas" panose="020B0609020204030204" pitchFamily="49" charset="0"/>
              </a:rPr>
            </a:br>
            <a:br>
              <a:rPr lang="en-ID" sz="1200" b="1" dirty="0">
                <a:solidFill>
                  <a:srgbClr val="D4D4D4"/>
                </a:solidFill>
                <a:effectLst/>
                <a:latin typeface="Consolas" panose="020B0609020204030204" pitchFamily="49" charset="0"/>
              </a:rPr>
            </a:br>
            <a:r>
              <a:rPr lang="en-ID" sz="1200" b="1" dirty="0">
                <a:solidFill>
                  <a:srgbClr val="C586C0"/>
                </a:solidFill>
                <a:effectLst/>
                <a:latin typeface="Consolas" panose="020B0609020204030204" pitchFamily="49" charset="0"/>
              </a:rPr>
              <a:t>if</a:t>
            </a:r>
            <a:r>
              <a:rPr lang="en-ID" sz="1200" b="1" dirty="0">
                <a:solidFill>
                  <a:srgbClr val="D4D4D4"/>
                </a:solidFill>
                <a:effectLst/>
                <a:latin typeface="Consolas" panose="020B0609020204030204" pitchFamily="49" charset="0"/>
              </a:rPr>
              <a:t> </a:t>
            </a:r>
            <a:r>
              <a:rPr lang="en-ID" sz="1200" b="1" dirty="0">
                <a:solidFill>
                  <a:srgbClr val="9CDCFE"/>
                </a:solidFill>
                <a:effectLst/>
                <a:latin typeface="Consolas" panose="020B0609020204030204" pitchFamily="49" charset="0"/>
              </a:rPr>
              <a:t>__name__</a:t>
            </a:r>
            <a:r>
              <a:rPr lang="en-ID" sz="1200" b="1" dirty="0">
                <a:solidFill>
                  <a:srgbClr val="D4D4D4"/>
                </a:solidFill>
                <a:effectLst/>
                <a:latin typeface="Consolas" panose="020B0609020204030204" pitchFamily="49" charset="0"/>
              </a:rPr>
              <a:t> == </a:t>
            </a:r>
            <a:r>
              <a:rPr lang="en-ID" sz="1200" b="1" dirty="0">
                <a:solidFill>
                  <a:srgbClr val="CE9178"/>
                </a:solidFill>
                <a:effectLst/>
                <a:latin typeface="Consolas" panose="020B0609020204030204" pitchFamily="49" charset="0"/>
              </a:rPr>
              <a:t>'__main__'</a:t>
            </a:r>
            <a:r>
              <a:rPr lang="en-ID" sz="1200" b="1" dirty="0">
                <a:solidFill>
                  <a:srgbClr val="D4D4D4"/>
                </a:solidFill>
                <a:effectLst/>
                <a:latin typeface="Consolas" panose="020B0609020204030204" pitchFamily="49" charset="0"/>
              </a:rPr>
              <a:t>:</a:t>
            </a:r>
          </a:p>
          <a:p>
            <a:pPr algn="l"/>
            <a:r>
              <a:rPr lang="en-ID" sz="1200" b="1" dirty="0">
                <a:solidFill>
                  <a:srgbClr val="D4D4D4"/>
                </a:solidFill>
                <a:effectLst/>
                <a:latin typeface="Consolas" panose="020B0609020204030204" pitchFamily="49" charset="0"/>
              </a:rPr>
              <a:t>    </a:t>
            </a:r>
            <a:r>
              <a:rPr lang="en-ID" sz="1200" b="1" dirty="0">
                <a:solidFill>
                  <a:srgbClr val="4EC9B0"/>
                </a:solidFill>
                <a:effectLst/>
                <a:latin typeface="Consolas" panose="020B0609020204030204" pitchFamily="49" charset="0"/>
              </a:rPr>
              <a:t>Paint</a:t>
            </a:r>
            <a:r>
              <a:rPr lang="en-ID" sz="12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5607782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Result</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pic>
        <p:nvPicPr>
          <p:cNvPr id="3" name="Picture 2">
            <a:extLst>
              <a:ext uri="{FF2B5EF4-FFF2-40B4-BE49-F238E27FC236}">
                <a16:creationId xmlns:a16="http://schemas.microsoft.com/office/drawing/2014/main" id="{AF762DBD-6185-A57C-615F-E3D7B9B96B91}"/>
              </a:ext>
            </a:extLst>
          </p:cNvPr>
          <p:cNvPicPr>
            <a:picLocks noChangeAspect="1"/>
          </p:cNvPicPr>
          <p:nvPr/>
        </p:nvPicPr>
        <p:blipFill rotWithShape="1">
          <a:blip r:embed="rId6"/>
          <a:srcRect l="29026" t="22323" r="31859" b="31207"/>
          <a:stretch/>
        </p:blipFill>
        <p:spPr>
          <a:xfrm>
            <a:off x="1497025" y="1023258"/>
            <a:ext cx="5769623" cy="3862692"/>
          </a:xfrm>
          <a:prstGeom prst="rect">
            <a:avLst/>
          </a:prstGeom>
        </p:spPr>
      </p:pic>
      <p:pic>
        <p:nvPicPr>
          <p:cNvPr id="11" name="Picture 10">
            <a:extLst>
              <a:ext uri="{FF2B5EF4-FFF2-40B4-BE49-F238E27FC236}">
                <a16:creationId xmlns:a16="http://schemas.microsoft.com/office/drawing/2014/main" id="{D8C54B27-8C1F-192B-BE43-3DDD9099AD42}"/>
              </a:ext>
            </a:extLst>
          </p:cNvPr>
          <p:cNvPicPr>
            <a:picLocks noChangeAspect="1"/>
          </p:cNvPicPr>
          <p:nvPr/>
        </p:nvPicPr>
        <p:blipFill rotWithShape="1">
          <a:blip r:embed="rId7"/>
          <a:srcRect l="23628" t="25802" r="37257" b="28151"/>
          <a:stretch/>
        </p:blipFill>
        <p:spPr>
          <a:xfrm>
            <a:off x="5097981" y="1958613"/>
            <a:ext cx="3576681" cy="2368458"/>
          </a:xfrm>
          <a:prstGeom prst="rect">
            <a:avLst/>
          </a:prstGeom>
        </p:spPr>
      </p:pic>
    </p:spTree>
    <p:extLst>
      <p:ext uri="{BB962C8B-B14F-4D97-AF65-F5344CB8AC3E}">
        <p14:creationId xmlns:p14="http://schemas.microsoft.com/office/powerpoint/2010/main" val="389375391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358" t="26963" r="9143" b="34514"/>
          <a:stretch/>
        </p:blipFill>
        <p:spPr>
          <a:xfrm>
            <a:off x="7482468" y="580645"/>
            <a:ext cx="1002312" cy="463636"/>
          </a:xfrm>
          <a:prstGeom prst="rect">
            <a:avLst/>
          </a:prstGeom>
        </p:spPr>
      </p:pic>
      <p:pic>
        <p:nvPicPr>
          <p:cNvPr id="4" name="Picture 3"/>
          <p:cNvPicPr>
            <a:picLocks noChangeAspect="1"/>
          </p:cNvPicPr>
          <p:nvPr/>
        </p:nvPicPr>
        <p:blipFill>
          <a:blip r:embed="rId3"/>
          <a:stretch>
            <a:fillRect/>
          </a:stretch>
        </p:blipFill>
        <p:spPr>
          <a:xfrm>
            <a:off x="6381517" y="524890"/>
            <a:ext cx="1131384" cy="688669"/>
          </a:xfrm>
          <a:prstGeom prst="rect">
            <a:avLst/>
          </a:prstGeom>
        </p:spPr>
      </p:pic>
      <p:pic>
        <p:nvPicPr>
          <p:cNvPr id="5" name="Picture 4"/>
          <p:cNvPicPr>
            <a:picLocks noChangeAspect="1"/>
          </p:cNvPicPr>
          <p:nvPr/>
        </p:nvPicPr>
        <p:blipFill>
          <a:blip r:embed="rId4"/>
          <a:stretch>
            <a:fillRect/>
          </a:stretch>
        </p:blipFill>
        <p:spPr>
          <a:xfrm>
            <a:off x="582641" y="4230908"/>
            <a:ext cx="324526" cy="338805"/>
          </a:xfrm>
          <a:prstGeom prst="rect">
            <a:avLst/>
          </a:prstGeom>
        </p:spPr>
      </p:pic>
      <p:pic>
        <p:nvPicPr>
          <p:cNvPr id="6" name="Picture 4"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708" y="4266143"/>
            <a:ext cx="569549" cy="2929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t="28126" b="25551"/>
          <a:stretch/>
        </p:blipFill>
        <p:spPr>
          <a:xfrm>
            <a:off x="2190415" y="4259767"/>
            <a:ext cx="623190" cy="288681"/>
          </a:xfrm>
          <a:prstGeom prst="rect">
            <a:avLst/>
          </a:prstGeom>
        </p:spPr>
      </p:pic>
      <p:pic>
        <p:nvPicPr>
          <p:cNvPr id="8" name="Picture 7"/>
          <p:cNvPicPr>
            <a:picLocks noChangeAspect="1"/>
          </p:cNvPicPr>
          <p:nvPr/>
        </p:nvPicPr>
        <p:blipFill rotWithShape="1">
          <a:blip r:embed="rId7">
            <a:extLst>
              <a:ext uri="{28A0092B-C50C-407E-A947-70E740481C1C}">
                <a14:useLocalDpi xmlns:a14="http://schemas.microsoft.com/office/drawing/2010/main" val="0"/>
              </a:ext>
            </a:extLst>
          </a:blip>
          <a:srcRect t="28114" b="28682"/>
          <a:stretch/>
        </p:blipFill>
        <p:spPr>
          <a:xfrm>
            <a:off x="907371" y="4273162"/>
            <a:ext cx="694215" cy="299930"/>
          </a:xfrm>
          <a:prstGeom prst="rect">
            <a:avLst/>
          </a:prstGeom>
        </p:spPr>
      </p:pic>
      <p:sp>
        <p:nvSpPr>
          <p:cNvPr id="9" name="Google Shape;1906;p15"/>
          <p:cNvSpPr txBox="1">
            <a:spLocks/>
          </p:cNvSpPr>
          <p:nvPr/>
        </p:nvSpPr>
        <p:spPr>
          <a:xfrm>
            <a:off x="1804544" y="1577157"/>
            <a:ext cx="5713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US" sz="4000" b="1" dirty="0" err="1">
                <a:solidFill>
                  <a:srgbClr val="002060"/>
                </a:solidFill>
                <a:latin typeface="Isocpeur"/>
              </a:rPr>
              <a:t>Terima</a:t>
            </a:r>
            <a:r>
              <a:rPr lang="en-US" sz="4000" b="1" dirty="0">
                <a:solidFill>
                  <a:srgbClr val="002060"/>
                </a:solidFill>
                <a:latin typeface="Isocpeur"/>
              </a:rPr>
              <a:t> </a:t>
            </a:r>
            <a:r>
              <a:rPr lang="en-US" sz="4000" b="1" dirty="0" err="1">
                <a:solidFill>
                  <a:srgbClr val="002060"/>
                </a:solidFill>
                <a:latin typeface="Isocpeur"/>
              </a:rPr>
              <a:t>Kasih</a:t>
            </a:r>
            <a:endParaRPr lang="en-US" sz="4000" b="1" dirty="0">
              <a:solidFill>
                <a:srgbClr val="002060"/>
              </a:solidFill>
              <a:latin typeface="Isocpeur"/>
            </a:endParaRPr>
          </a:p>
        </p:txBody>
      </p:sp>
      <p:cxnSp>
        <p:nvCxnSpPr>
          <p:cNvPr id="10" name="Straight Connector 9"/>
          <p:cNvCxnSpPr/>
          <p:nvPr/>
        </p:nvCxnSpPr>
        <p:spPr>
          <a:xfrm flipV="1">
            <a:off x="1672467" y="2569813"/>
            <a:ext cx="5977653" cy="21265"/>
          </a:xfrm>
          <a:prstGeom prst="line">
            <a:avLst/>
          </a:prstGeom>
          <a:ln w="1905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Google Shape;1907;p15"/>
          <p:cNvSpPr txBox="1">
            <a:spLocks/>
          </p:cNvSpPr>
          <p:nvPr/>
        </p:nvSpPr>
        <p:spPr>
          <a:xfrm>
            <a:off x="1804544" y="2633532"/>
            <a:ext cx="5713500" cy="497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US" sz="1400" b="1" dirty="0" err="1">
                <a:solidFill>
                  <a:srgbClr val="002060"/>
                </a:solidFill>
                <a:latin typeface="Isocpeur"/>
              </a:rPr>
              <a:t>Sesi</a:t>
            </a:r>
            <a:r>
              <a:rPr lang="en-US" sz="1400" b="1" dirty="0">
                <a:solidFill>
                  <a:srgbClr val="002060"/>
                </a:solidFill>
                <a:latin typeface="Isocpeur"/>
              </a:rPr>
              <a:t> </a:t>
            </a:r>
            <a:r>
              <a:rPr lang="en-US" sz="1400" b="1" dirty="0" err="1">
                <a:solidFill>
                  <a:srgbClr val="002060"/>
                </a:solidFill>
                <a:latin typeface="Isocpeur"/>
              </a:rPr>
              <a:t>Diskusi</a:t>
            </a:r>
            <a:endParaRPr lang="en-US" sz="1400" b="1" dirty="0">
              <a:solidFill>
                <a:srgbClr val="002060"/>
              </a:solidFill>
              <a:latin typeface="Isocpeur"/>
            </a:endParaRPr>
          </a:p>
        </p:txBody>
      </p:sp>
      <p:sp>
        <p:nvSpPr>
          <p:cNvPr id="12" name="Google Shape;1907;p15"/>
          <p:cNvSpPr txBox="1">
            <a:spLocks/>
          </p:cNvSpPr>
          <p:nvPr/>
        </p:nvSpPr>
        <p:spPr>
          <a:xfrm>
            <a:off x="6381517" y="4188290"/>
            <a:ext cx="2266548" cy="687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800" dirty="0">
                <a:solidFill>
                  <a:srgbClr val="002060"/>
                </a:solidFill>
                <a:latin typeface="Isocpeur"/>
              </a:rPr>
              <a:t>Program </a:t>
            </a:r>
            <a:r>
              <a:rPr lang="en-US" sz="800" dirty="0" err="1">
                <a:solidFill>
                  <a:srgbClr val="002060"/>
                </a:solidFill>
                <a:latin typeface="Isocpeur"/>
              </a:rPr>
              <a:t>Magang</a:t>
            </a:r>
            <a:r>
              <a:rPr lang="en-US" sz="800" dirty="0">
                <a:solidFill>
                  <a:srgbClr val="002060"/>
                </a:solidFill>
                <a:latin typeface="Isocpeur"/>
              </a:rPr>
              <a:t> </a:t>
            </a:r>
            <a:r>
              <a:rPr lang="en-US" sz="800" dirty="0" err="1">
                <a:solidFill>
                  <a:srgbClr val="002060"/>
                </a:solidFill>
                <a:latin typeface="Isocpeur"/>
              </a:rPr>
              <a:t>dan</a:t>
            </a:r>
            <a:r>
              <a:rPr lang="en-US" sz="800" dirty="0">
                <a:solidFill>
                  <a:srgbClr val="002060"/>
                </a:solidFill>
                <a:latin typeface="Isocpeur"/>
              </a:rPr>
              <a:t> </a:t>
            </a:r>
            <a:r>
              <a:rPr lang="en-US" sz="800" dirty="0" err="1">
                <a:solidFill>
                  <a:srgbClr val="002060"/>
                </a:solidFill>
                <a:latin typeface="Isocpeur"/>
              </a:rPr>
              <a:t>Studi</a:t>
            </a:r>
            <a:r>
              <a:rPr lang="en-US" sz="800" dirty="0">
                <a:solidFill>
                  <a:srgbClr val="002060"/>
                </a:solidFill>
                <a:latin typeface="Isocpeur"/>
              </a:rPr>
              <a:t> </a:t>
            </a:r>
            <a:r>
              <a:rPr lang="en-US" sz="800" dirty="0" err="1">
                <a:solidFill>
                  <a:srgbClr val="002060"/>
                </a:solidFill>
                <a:latin typeface="Isocpeur"/>
              </a:rPr>
              <a:t>Independen</a:t>
            </a:r>
            <a:r>
              <a:rPr lang="en-US" sz="800" dirty="0">
                <a:solidFill>
                  <a:srgbClr val="002060"/>
                </a:solidFill>
                <a:latin typeface="Isocpeur"/>
              </a:rPr>
              <a:t> </a:t>
            </a:r>
            <a:r>
              <a:rPr lang="en-US" sz="800" dirty="0" err="1">
                <a:solidFill>
                  <a:srgbClr val="002060"/>
                </a:solidFill>
                <a:latin typeface="Isocpeur"/>
              </a:rPr>
              <a:t>Bersertifikat</a:t>
            </a:r>
            <a:r>
              <a:rPr lang="en-US" sz="800" dirty="0">
                <a:solidFill>
                  <a:srgbClr val="002060"/>
                </a:solidFill>
                <a:latin typeface="Isocpeur"/>
              </a:rPr>
              <a:t> (MSIB) </a:t>
            </a:r>
            <a:r>
              <a:rPr lang="en-US" sz="800" dirty="0" err="1">
                <a:solidFill>
                  <a:srgbClr val="002060"/>
                </a:solidFill>
                <a:latin typeface="Isocpeur"/>
              </a:rPr>
              <a:t>Bisa</a:t>
            </a:r>
            <a:r>
              <a:rPr lang="en-US" sz="800" dirty="0">
                <a:solidFill>
                  <a:srgbClr val="002060"/>
                </a:solidFill>
                <a:latin typeface="Isocpeur"/>
              </a:rPr>
              <a:t> AI Academy 2022</a:t>
            </a:r>
          </a:p>
        </p:txBody>
      </p:sp>
    </p:spTree>
    <p:extLst>
      <p:ext uri="{BB962C8B-B14F-4D97-AF65-F5344CB8AC3E}">
        <p14:creationId xmlns:p14="http://schemas.microsoft.com/office/powerpoint/2010/main" val="312070695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Overview</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Google Shape;1907;p15"/>
          <p:cNvSpPr txBox="1">
            <a:spLocks/>
          </p:cNvSpPr>
          <p:nvPr/>
        </p:nvSpPr>
        <p:spPr>
          <a:xfrm>
            <a:off x="501805" y="1276769"/>
            <a:ext cx="8140390" cy="342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just">
              <a:buNone/>
            </a:pPr>
            <a:r>
              <a:rPr lang="en-US" sz="2000" b="1" dirty="0">
                <a:solidFill>
                  <a:srgbClr val="002060"/>
                </a:solidFill>
                <a:latin typeface="Isocpeur"/>
              </a:rPr>
              <a:t>Graphical user interfaces (GUI) </a:t>
            </a:r>
            <a:r>
              <a:rPr lang="en-US" sz="2000" dirty="0">
                <a:solidFill>
                  <a:srgbClr val="002060"/>
                </a:solidFill>
                <a:latin typeface="Isocpeur"/>
              </a:rPr>
              <a:t>would become the standard of user-centered design in software application programming, providing users the capability to intuitively operate computers and other electronic devices through the direct manipulation of graphical icons such as buttons, scroll bars, windows, tabs, menus, cursors, and the mouse pointing device. Many modern graphical user interfaces feature touchscreen and voice-command interaction capabilities.</a:t>
            </a:r>
          </a:p>
        </p:txBody>
      </p:sp>
      <p:pic>
        <p:nvPicPr>
          <p:cNvPr id="15" name="Picture 2" descr="Logo Kampus Merdeka Diluncurkan | Serb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Tree>
    <p:extLst>
      <p:ext uri="{BB962C8B-B14F-4D97-AF65-F5344CB8AC3E}">
        <p14:creationId xmlns:p14="http://schemas.microsoft.com/office/powerpoint/2010/main" val="13999627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77969"/>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Step </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Google Shape;1907;p15"/>
          <p:cNvSpPr txBox="1">
            <a:spLocks/>
          </p:cNvSpPr>
          <p:nvPr/>
        </p:nvSpPr>
        <p:spPr>
          <a:xfrm>
            <a:off x="490654" y="1250890"/>
            <a:ext cx="8140390" cy="3420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marL="457200" indent="-457200">
              <a:buAutoNum type="arabicPeriod"/>
            </a:pPr>
            <a:r>
              <a:rPr lang="en-US" dirty="0"/>
              <a:t>Import the required modules</a:t>
            </a:r>
            <a:endParaRPr lang="en-US" dirty="0">
              <a:latin typeface="Consolas" panose="020B0609020204030204" pitchFamily="49" charset="0"/>
            </a:endParaRPr>
          </a:p>
          <a:p>
            <a:pPr marL="457200" indent="-457200">
              <a:buAutoNum type="arabicPeriod"/>
            </a:pPr>
            <a:r>
              <a:rPr lang="en-US" dirty="0"/>
              <a:t>Creating GUI</a:t>
            </a:r>
          </a:p>
          <a:p>
            <a:pPr marL="457200" indent="-457200">
              <a:buAutoNum type="arabicPeriod"/>
            </a:pPr>
            <a:r>
              <a:rPr lang="en-US" dirty="0"/>
              <a:t>Setting Up The Canvas And Paint Tools</a:t>
            </a:r>
          </a:p>
          <a:p>
            <a:pPr marL="457200" indent="-457200">
              <a:buAutoNum type="arabicPeriod"/>
            </a:pPr>
            <a:r>
              <a:rPr lang="en-US" dirty="0"/>
              <a:t>Run the app</a:t>
            </a:r>
          </a:p>
        </p:txBody>
      </p:sp>
      <p:pic>
        <p:nvPicPr>
          <p:cNvPr id="15" name="Picture 2" descr="Logo Kampus Merdeka Diluncurkan | Serb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Tree>
    <p:extLst>
      <p:ext uri="{BB962C8B-B14F-4D97-AF65-F5344CB8AC3E}">
        <p14:creationId xmlns:p14="http://schemas.microsoft.com/office/powerpoint/2010/main" val="15159343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42515"/>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Import modules</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7" name="Google Shape;1907;p15">
            <a:extLst>
              <a:ext uri="{FF2B5EF4-FFF2-40B4-BE49-F238E27FC236}">
                <a16:creationId xmlns:a16="http://schemas.microsoft.com/office/drawing/2014/main" id="{3C292810-18D6-8BD2-D955-9CEF9AEEF409}"/>
              </a:ext>
            </a:extLst>
          </p:cNvPr>
          <p:cNvSpPr txBox="1">
            <a:spLocks/>
          </p:cNvSpPr>
          <p:nvPr/>
        </p:nvSpPr>
        <p:spPr>
          <a:xfrm>
            <a:off x="385457" y="1145205"/>
            <a:ext cx="8140390" cy="3785640"/>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r>
              <a:rPr lang="en-ID" b="1" dirty="0">
                <a:solidFill>
                  <a:srgbClr val="C586C0"/>
                </a:solidFill>
                <a:effectLst/>
                <a:latin typeface="Consolas" panose="020B0609020204030204" pitchFamily="49" charset="0"/>
              </a:rPr>
              <a:t>from</a:t>
            </a:r>
            <a:r>
              <a:rPr lang="en-ID" b="1" dirty="0">
                <a:solidFill>
                  <a:srgbClr val="D4D4D4"/>
                </a:solidFill>
                <a:effectLst/>
                <a:latin typeface="Consolas" panose="020B0609020204030204" pitchFamily="49" charset="0"/>
              </a:rPr>
              <a:t> </a:t>
            </a:r>
            <a:r>
              <a:rPr lang="en-ID" b="1" dirty="0" err="1">
                <a:solidFill>
                  <a:srgbClr val="4EC9B0"/>
                </a:solidFill>
                <a:effectLst/>
                <a:latin typeface="Consolas" panose="020B0609020204030204" pitchFamily="49" charset="0"/>
              </a:rPr>
              <a:t>tkinter</a:t>
            </a:r>
            <a:r>
              <a:rPr lang="en-ID" b="1" dirty="0">
                <a:solidFill>
                  <a:srgbClr val="D4D4D4"/>
                </a:solidFill>
                <a:effectLst/>
                <a:latin typeface="Consolas" panose="020B0609020204030204" pitchFamily="49" charset="0"/>
              </a:rPr>
              <a:t> </a:t>
            </a:r>
            <a:r>
              <a:rPr lang="en-ID" b="1" dirty="0">
                <a:solidFill>
                  <a:srgbClr val="C586C0"/>
                </a:solidFill>
                <a:effectLst/>
                <a:latin typeface="Consolas" panose="020B0609020204030204" pitchFamily="49" charset="0"/>
              </a:rPr>
              <a:t>import</a:t>
            </a:r>
            <a:r>
              <a:rPr lang="en-ID" b="1" dirty="0">
                <a:solidFill>
                  <a:srgbClr val="D4D4D4"/>
                </a:solidFill>
                <a:effectLst/>
                <a:latin typeface="Consolas" panose="020B0609020204030204" pitchFamily="49" charset="0"/>
              </a:rPr>
              <a:t> *</a:t>
            </a:r>
          </a:p>
          <a:p>
            <a:r>
              <a:rPr lang="en-ID" b="1" dirty="0">
                <a:solidFill>
                  <a:srgbClr val="C586C0"/>
                </a:solidFill>
                <a:effectLst/>
                <a:latin typeface="Consolas" panose="020B0609020204030204" pitchFamily="49" charset="0"/>
              </a:rPr>
              <a:t>from</a:t>
            </a:r>
            <a:r>
              <a:rPr lang="en-ID" b="1" dirty="0">
                <a:solidFill>
                  <a:srgbClr val="D4D4D4"/>
                </a:solidFill>
                <a:effectLst/>
                <a:latin typeface="Consolas" panose="020B0609020204030204" pitchFamily="49" charset="0"/>
              </a:rPr>
              <a:t> </a:t>
            </a:r>
            <a:r>
              <a:rPr lang="en-ID" b="1" dirty="0" err="1">
                <a:solidFill>
                  <a:srgbClr val="4EC9B0"/>
                </a:solidFill>
                <a:effectLst/>
                <a:latin typeface="Consolas" panose="020B0609020204030204" pitchFamily="49" charset="0"/>
              </a:rPr>
              <a:t>tkinter</a:t>
            </a:r>
            <a:r>
              <a:rPr lang="en-ID" b="1" dirty="0" err="1">
                <a:solidFill>
                  <a:srgbClr val="D4D4D4"/>
                </a:solidFill>
                <a:effectLst/>
                <a:latin typeface="Consolas" panose="020B0609020204030204" pitchFamily="49" charset="0"/>
              </a:rPr>
              <a:t>.</a:t>
            </a:r>
            <a:r>
              <a:rPr lang="en-ID" b="1" dirty="0" err="1">
                <a:solidFill>
                  <a:srgbClr val="4EC9B0"/>
                </a:solidFill>
                <a:effectLst/>
                <a:latin typeface="Consolas" panose="020B0609020204030204" pitchFamily="49" charset="0"/>
              </a:rPr>
              <a:t>colorchooser</a:t>
            </a:r>
            <a:r>
              <a:rPr lang="en-ID" b="1" dirty="0">
                <a:solidFill>
                  <a:srgbClr val="D4D4D4"/>
                </a:solidFill>
                <a:effectLst/>
                <a:latin typeface="Consolas" panose="020B0609020204030204" pitchFamily="49" charset="0"/>
              </a:rPr>
              <a:t> </a:t>
            </a:r>
            <a:r>
              <a:rPr lang="en-ID" b="1" dirty="0">
                <a:solidFill>
                  <a:srgbClr val="C586C0"/>
                </a:solidFill>
                <a:effectLst/>
                <a:latin typeface="Consolas" panose="020B0609020204030204" pitchFamily="49" charset="0"/>
              </a:rPr>
              <a:t>import</a:t>
            </a:r>
            <a:r>
              <a:rPr lang="en-ID" b="1" dirty="0">
                <a:solidFill>
                  <a:srgbClr val="D4D4D4"/>
                </a:solidFill>
                <a:effectLst/>
                <a:latin typeface="Consolas" panose="020B0609020204030204" pitchFamily="49" charset="0"/>
              </a:rPr>
              <a:t> </a:t>
            </a:r>
            <a:r>
              <a:rPr lang="en-ID" b="1" dirty="0" err="1">
                <a:solidFill>
                  <a:srgbClr val="DCDCAA"/>
                </a:solidFill>
                <a:effectLst/>
                <a:latin typeface="Consolas" panose="020B0609020204030204" pitchFamily="49" charset="0"/>
              </a:rPr>
              <a:t>askcolor</a:t>
            </a:r>
            <a:endParaRPr lang="en-ID" b="1" dirty="0">
              <a:solidFill>
                <a:srgbClr val="D4D4D4"/>
              </a:solidFill>
              <a:effectLst/>
              <a:latin typeface="Consolas" panose="020B0609020204030204" pitchFamily="49" charset="0"/>
            </a:endParaRPr>
          </a:p>
          <a:p>
            <a:r>
              <a:rPr lang="en-ID" b="1" dirty="0">
                <a:solidFill>
                  <a:srgbClr val="C586C0"/>
                </a:solidFill>
                <a:effectLst/>
                <a:latin typeface="Consolas" panose="020B0609020204030204" pitchFamily="49" charset="0"/>
              </a:rPr>
              <a:t>from</a:t>
            </a:r>
            <a:r>
              <a:rPr lang="en-ID" b="1" dirty="0">
                <a:solidFill>
                  <a:srgbClr val="D4D4D4"/>
                </a:solidFill>
                <a:effectLst/>
                <a:latin typeface="Consolas" panose="020B0609020204030204" pitchFamily="49" charset="0"/>
              </a:rPr>
              <a:t> </a:t>
            </a:r>
            <a:r>
              <a:rPr lang="en-ID" b="1" dirty="0">
                <a:solidFill>
                  <a:srgbClr val="4EC9B0"/>
                </a:solidFill>
                <a:effectLst/>
                <a:latin typeface="Consolas" panose="020B0609020204030204" pitchFamily="49" charset="0"/>
              </a:rPr>
              <a:t>PIL</a:t>
            </a:r>
            <a:r>
              <a:rPr lang="en-ID" b="1" dirty="0">
                <a:solidFill>
                  <a:srgbClr val="D4D4D4"/>
                </a:solidFill>
                <a:effectLst/>
                <a:latin typeface="Consolas" panose="020B0609020204030204" pitchFamily="49" charset="0"/>
              </a:rPr>
              <a:t> </a:t>
            </a:r>
            <a:r>
              <a:rPr lang="en-ID" b="1" dirty="0">
                <a:solidFill>
                  <a:srgbClr val="C586C0"/>
                </a:solidFill>
                <a:effectLst/>
                <a:latin typeface="Consolas" panose="020B0609020204030204" pitchFamily="49" charset="0"/>
              </a:rPr>
              <a:t>import</a:t>
            </a:r>
            <a:r>
              <a:rPr lang="en-ID" b="1" dirty="0">
                <a:solidFill>
                  <a:srgbClr val="D4D4D4"/>
                </a:solidFill>
                <a:effectLst/>
                <a:latin typeface="Consolas" panose="020B0609020204030204" pitchFamily="49" charset="0"/>
              </a:rPr>
              <a:t> </a:t>
            </a:r>
            <a:r>
              <a:rPr lang="en-ID" b="1" dirty="0" err="1">
                <a:solidFill>
                  <a:srgbClr val="4EC9B0"/>
                </a:solidFill>
                <a:effectLst/>
                <a:latin typeface="Consolas" panose="020B0609020204030204" pitchFamily="49" charset="0"/>
              </a:rPr>
              <a:t>ImageTk</a:t>
            </a:r>
            <a:r>
              <a:rPr lang="en-ID" b="1" dirty="0">
                <a:solidFill>
                  <a:srgbClr val="D4D4D4"/>
                </a:solidFill>
                <a:effectLst/>
                <a:latin typeface="Consolas" panose="020B0609020204030204" pitchFamily="49" charset="0"/>
              </a:rPr>
              <a:t>, </a:t>
            </a:r>
            <a:r>
              <a:rPr lang="en-ID" b="1" dirty="0">
                <a:solidFill>
                  <a:srgbClr val="4EC9B0"/>
                </a:solidFill>
                <a:effectLst/>
                <a:latin typeface="Consolas" panose="020B0609020204030204" pitchFamily="49" charset="0"/>
              </a:rPr>
              <a:t>Image</a:t>
            </a:r>
            <a:endParaRPr lang="en-ID"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968548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42515"/>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Create GUI</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7" name="Google Shape;1907;p15">
            <a:extLst>
              <a:ext uri="{FF2B5EF4-FFF2-40B4-BE49-F238E27FC236}">
                <a16:creationId xmlns:a16="http://schemas.microsoft.com/office/drawing/2014/main" id="{3C292810-18D6-8BD2-D955-9CEF9AEEF409}"/>
              </a:ext>
            </a:extLst>
          </p:cNvPr>
          <p:cNvSpPr txBox="1">
            <a:spLocks/>
          </p:cNvSpPr>
          <p:nvPr/>
        </p:nvSpPr>
        <p:spPr>
          <a:xfrm>
            <a:off x="385457" y="1111403"/>
            <a:ext cx="3911414" cy="3819442"/>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050" b="1" dirty="0">
                <a:solidFill>
                  <a:srgbClr val="569CD6"/>
                </a:solidFill>
                <a:effectLst/>
                <a:latin typeface="Consolas" panose="020B0609020204030204" pitchFamily="49" charset="0"/>
              </a:rPr>
              <a:t>class</a:t>
            </a:r>
            <a:r>
              <a:rPr lang="en-ID" sz="1050" b="1" dirty="0">
                <a:solidFill>
                  <a:srgbClr val="D4D4D4"/>
                </a:solidFill>
                <a:effectLst/>
                <a:latin typeface="Consolas" panose="020B0609020204030204" pitchFamily="49" charset="0"/>
              </a:rPr>
              <a:t> </a:t>
            </a:r>
            <a:r>
              <a:rPr lang="en-ID" sz="1050" b="1" dirty="0">
                <a:solidFill>
                  <a:srgbClr val="4EC9B0"/>
                </a:solidFill>
                <a:effectLst/>
                <a:latin typeface="Consolas" panose="020B0609020204030204" pitchFamily="49" charset="0"/>
              </a:rPr>
              <a:t>Paint</a:t>
            </a:r>
            <a:r>
              <a:rPr lang="en-ID" sz="1050" b="1" dirty="0">
                <a:solidFill>
                  <a:srgbClr val="D4D4D4"/>
                </a:solidFill>
                <a:effectLst/>
                <a:latin typeface="Consolas" panose="020B0609020204030204" pitchFamily="49" charset="0"/>
              </a:rPr>
              <a:t>(</a:t>
            </a:r>
            <a:r>
              <a:rPr lang="en-ID" sz="1050" b="1" dirty="0">
                <a:solidFill>
                  <a:srgbClr val="4EC9B0"/>
                </a:solidFill>
                <a:effectLst/>
                <a:latin typeface="Consolas" panose="020B0609020204030204" pitchFamily="49" charset="0"/>
              </a:rPr>
              <a:t>object</a:t>
            </a:r>
            <a:r>
              <a:rPr lang="en-ID" sz="1050" b="1" dirty="0">
                <a:solidFill>
                  <a:srgbClr val="D4D4D4"/>
                </a:solidFill>
                <a:effectLst/>
                <a:latin typeface="Consolas" panose="020B0609020204030204" pitchFamily="49" charset="0"/>
              </a:rPr>
              <a:t>):</a:t>
            </a:r>
          </a:p>
          <a:p>
            <a:pPr algn="l"/>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DEFAULT_PEN_SIZE</a:t>
            </a:r>
            <a:r>
              <a:rPr lang="en-ID" sz="1050" b="1" dirty="0">
                <a:solidFill>
                  <a:srgbClr val="D4D4D4"/>
                </a:solidFill>
                <a:effectLst/>
                <a:latin typeface="Consolas" panose="020B0609020204030204" pitchFamily="49" charset="0"/>
              </a:rPr>
              <a:t> = </a:t>
            </a:r>
            <a:r>
              <a:rPr lang="en-ID" sz="1050" b="1" dirty="0">
                <a:solidFill>
                  <a:srgbClr val="B5CEA8"/>
                </a:solidFill>
                <a:effectLst/>
                <a:latin typeface="Consolas" panose="020B0609020204030204" pitchFamily="49" charset="0"/>
              </a:rPr>
              <a:t>5.0</a:t>
            </a:r>
            <a:endParaRPr lang="en-ID" sz="1050" b="1" dirty="0">
              <a:solidFill>
                <a:srgbClr val="D4D4D4"/>
              </a:solidFill>
              <a:effectLst/>
              <a:latin typeface="Consolas" panose="020B0609020204030204" pitchFamily="49" charset="0"/>
            </a:endParaRPr>
          </a:p>
          <a:p>
            <a:pPr algn="l"/>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DEFAULT_COLOR</a:t>
            </a:r>
            <a:r>
              <a:rPr lang="en-ID" sz="1050" b="1" dirty="0">
                <a:solidFill>
                  <a:srgbClr val="D4D4D4"/>
                </a:solidFill>
                <a:effectLst/>
                <a:latin typeface="Consolas" panose="020B0609020204030204" pitchFamily="49" charset="0"/>
              </a:rPr>
              <a:t> = </a:t>
            </a:r>
            <a:r>
              <a:rPr lang="en-ID" sz="1050" b="1" dirty="0">
                <a:solidFill>
                  <a:srgbClr val="CE9178"/>
                </a:solidFill>
                <a:effectLst/>
                <a:latin typeface="Consolas" panose="020B0609020204030204" pitchFamily="49" charset="0"/>
              </a:rPr>
              <a:t>'black'</a:t>
            </a:r>
            <a:endParaRPr lang="en-ID" sz="1050" b="1" dirty="0">
              <a:solidFill>
                <a:srgbClr val="D4D4D4"/>
              </a:solidFill>
              <a:effectLst/>
              <a:latin typeface="Consolas" panose="020B0609020204030204" pitchFamily="49" charset="0"/>
            </a:endParaRPr>
          </a:p>
          <a:p>
            <a:pPr algn="l"/>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a:solidFill>
                  <a:srgbClr val="DCDCAA"/>
                </a:solidFill>
                <a:effectLst/>
                <a:latin typeface="Consolas" panose="020B0609020204030204" pitchFamily="49" charset="0"/>
              </a:rPr>
              <a:t>__</a:t>
            </a:r>
            <a:r>
              <a:rPr lang="en-ID" sz="1050" b="1" dirty="0" err="1">
                <a:solidFill>
                  <a:srgbClr val="DCDCAA"/>
                </a:solidFill>
                <a:effectLst/>
                <a:latin typeface="Consolas" panose="020B0609020204030204" pitchFamily="49" charset="0"/>
              </a:rPr>
              <a:t>init</a:t>
            </a:r>
            <a:r>
              <a:rPr lang="en-ID" sz="1050" b="1" dirty="0">
                <a:solidFill>
                  <a:srgbClr val="DCDCAA"/>
                </a:solidFill>
                <a:effectLst/>
                <a:latin typeface="Consolas" panose="020B0609020204030204" pitchFamily="49" charset="0"/>
              </a:rPr>
              <a:t>__</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Tk</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title</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'Paint'</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geometry</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'500x300'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maxsize</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500</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300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minsize</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500</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300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Frame</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height</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300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relief</a:t>
            </a:r>
            <a:r>
              <a:rPr lang="en-ID" sz="1050" b="1" dirty="0">
                <a:solidFill>
                  <a:srgbClr val="D4D4D4"/>
                </a:solidFill>
                <a:effectLst/>
                <a:latin typeface="Consolas" panose="020B0609020204030204" pitchFamily="49" charset="0"/>
              </a:rPr>
              <a:t>=</a:t>
            </a:r>
            <a:r>
              <a:rPr lang="en-ID" sz="1050" b="1" dirty="0" err="1">
                <a:solidFill>
                  <a:srgbClr val="4FC1FF"/>
                </a:solidFill>
                <a:effectLst/>
                <a:latin typeface="Consolas" panose="020B0609020204030204" pitchFamily="49" charset="0"/>
              </a:rPr>
              <a:t>RIDGE</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2</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0</a:t>
            </a:r>
            <a:r>
              <a:rPr lang="en-ID" sz="1050" b="1" dirty="0">
                <a:solidFill>
                  <a:srgbClr val="D4D4D4"/>
                </a:solidFill>
                <a:effectLst/>
                <a:latin typeface="Consolas" panose="020B0609020204030204" pitchFamily="49" charset="0"/>
              </a:rPr>
              <a:t>)</a:t>
            </a:r>
          </a:p>
        </p:txBody>
      </p:sp>
      <p:sp>
        <p:nvSpPr>
          <p:cNvPr id="8" name="Google Shape;1907;p15">
            <a:extLst>
              <a:ext uri="{FF2B5EF4-FFF2-40B4-BE49-F238E27FC236}">
                <a16:creationId xmlns:a16="http://schemas.microsoft.com/office/drawing/2014/main" id="{3BEA183A-51FC-6F20-51FE-43807BB6ECB1}"/>
              </a:ext>
            </a:extLst>
          </p:cNvPr>
          <p:cNvSpPr txBox="1">
            <a:spLocks/>
          </p:cNvSpPr>
          <p:nvPr/>
        </p:nvSpPr>
        <p:spPr>
          <a:xfrm>
            <a:off x="4560850" y="1099458"/>
            <a:ext cx="4072004" cy="3819442"/>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pen_logo</a:t>
            </a:r>
            <a:r>
              <a:rPr lang="en-ID" sz="1050" b="1" dirty="0">
                <a:solidFill>
                  <a:srgbClr val="D4D4D4"/>
                </a:solidFill>
                <a:effectLst/>
                <a:latin typeface="Consolas" panose="020B0609020204030204" pitchFamily="49" charset="0"/>
              </a:rPr>
              <a:t> = </a:t>
            </a:r>
            <a:r>
              <a:rPr lang="en-ID" sz="1050" b="1" dirty="0" err="1">
                <a:solidFill>
                  <a:srgbClr val="4EC9B0"/>
                </a:solidFill>
                <a:effectLst/>
                <a:latin typeface="Consolas" panose="020B0609020204030204" pitchFamily="49" charset="0"/>
              </a:rPr>
              <a:t>ImageTk</a:t>
            </a:r>
            <a:r>
              <a:rPr lang="en-ID" sz="1050" b="1" dirty="0" err="1">
                <a:solidFill>
                  <a:srgbClr val="D4D4D4"/>
                </a:solidFill>
                <a:effectLst/>
                <a:latin typeface="Consolas" panose="020B0609020204030204" pitchFamily="49" charset="0"/>
              </a:rPr>
              <a:t>.</a:t>
            </a:r>
            <a:r>
              <a:rPr lang="en-ID" sz="1050" b="1" dirty="0" err="1">
                <a:solidFill>
                  <a:srgbClr val="4EC9B0"/>
                </a:solidFill>
                <a:effectLst/>
                <a:latin typeface="Consolas" panose="020B0609020204030204" pitchFamily="49" charset="0"/>
              </a:rPr>
              <a:t>PhotoImage</a:t>
            </a:r>
            <a:r>
              <a:rPr lang="en-ID" sz="1050" b="1" dirty="0">
                <a:solidFill>
                  <a:srgbClr val="D4D4D4"/>
                </a:solidFill>
                <a:effectLst/>
                <a:latin typeface="Consolas" panose="020B0609020204030204" pitchFamily="49" charset="0"/>
              </a:rPr>
              <a:t>(</a:t>
            </a:r>
            <a:r>
              <a:rPr lang="en-ID" sz="1050" b="1" dirty="0" err="1">
                <a:solidFill>
                  <a:srgbClr val="4EC9B0"/>
                </a:solidFill>
                <a:effectLst/>
                <a:latin typeface="Consolas" panose="020B0609020204030204" pitchFamily="49" charset="0"/>
              </a:rPr>
              <a:t>Image</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open</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'pen.png'</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Label</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text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"pen"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font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'verdana'</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'bold'</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5</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11</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pen_button</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padx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6</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image</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pen_logo</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2</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command</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use_pen</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pen_button</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60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a:t>
            </a:r>
            <a:r>
              <a:rPr lang="en-ID" sz="1050" b="1" dirty="0">
                <a:solidFill>
                  <a:srgbClr val="D4D4D4"/>
                </a:solidFill>
                <a:effectLst/>
                <a:latin typeface="Consolas" panose="020B0609020204030204" pitchFamily="49" charset="0"/>
              </a:rPr>
              <a:t>)</a:t>
            </a:r>
          </a:p>
          <a:p>
            <a:pPr algn="l"/>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brush_logo</a:t>
            </a:r>
            <a:r>
              <a:rPr lang="en-ID" sz="1050" b="1" dirty="0">
                <a:solidFill>
                  <a:srgbClr val="D4D4D4"/>
                </a:solidFill>
                <a:effectLst/>
                <a:latin typeface="Consolas" panose="020B0609020204030204" pitchFamily="49" charset="0"/>
              </a:rPr>
              <a:t> = </a:t>
            </a:r>
            <a:r>
              <a:rPr lang="en-ID" sz="1050" b="1" dirty="0" err="1">
                <a:solidFill>
                  <a:srgbClr val="4EC9B0"/>
                </a:solidFill>
                <a:effectLst/>
                <a:latin typeface="Consolas" panose="020B0609020204030204" pitchFamily="49" charset="0"/>
              </a:rPr>
              <a:t>ImageTk</a:t>
            </a:r>
            <a:r>
              <a:rPr lang="en-ID" sz="1050" b="1" dirty="0" err="1">
                <a:solidFill>
                  <a:srgbClr val="D4D4D4"/>
                </a:solidFill>
                <a:effectLst/>
                <a:latin typeface="Consolas" panose="020B0609020204030204" pitchFamily="49" charset="0"/>
              </a:rPr>
              <a:t>.</a:t>
            </a:r>
            <a:r>
              <a:rPr lang="en-ID" sz="1050" b="1" dirty="0" err="1">
                <a:solidFill>
                  <a:srgbClr val="4EC9B0"/>
                </a:solidFill>
                <a:effectLst/>
                <a:latin typeface="Consolas" panose="020B0609020204030204" pitchFamily="49" charset="0"/>
              </a:rPr>
              <a:t>PhotoImage</a:t>
            </a:r>
            <a:r>
              <a:rPr lang="en-ID" sz="1050" b="1" dirty="0">
                <a:solidFill>
                  <a:srgbClr val="D4D4D4"/>
                </a:solidFill>
                <a:effectLst/>
                <a:latin typeface="Consolas" panose="020B0609020204030204" pitchFamily="49" charset="0"/>
              </a:rPr>
              <a:t>(</a:t>
            </a:r>
            <a:r>
              <a:rPr lang="en-ID" sz="1050" b="1" dirty="0" err="1">
                <a:solidFill>
                  <a:srgbClr val="4EC9B0"/>
                </a:solidFill>
                <a:effectLst/>
                <a:latin typeface="Consolas" panose="020B0609020204030204" pitchFamily="49" charset="0"/>
              </a:rPr>
              <a:t>Image</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open</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'brush.png'</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Label</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text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a:t>
            </a:r>
            <a:r>
              <a:rPr lang="en-ID" sz="1050" b="1" dirty="0" err="1">
                <a:solidFill>
                  <a:srgbClr val="CE9178"/>
                </a:solidFill>
                <a:effectLst/>
                <a:latin typeface="Consolas" panose="020B0609020204030204" pitchFamily="49" charset="0"/>
              </a:rPr>
              <a:t>brush'</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font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'verdana'</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'bold'</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5</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40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brush_button</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image</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brush_logo</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2</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command</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use_brush</a:t>
            </a:r>
            <a:r>
              <a:rPr lang="en-ID" sz="1050" b="1" dirty="0">
                <a:solidFill>
                  <a:srgbClr val="D4D4D4"/>
                </a:solidFill>
                <a:effectLst/>
                <a:latin typeface="Consolas" panose="020B0609020204030204" pitchFamily="49" charset="0"/>
              </a:rPr>
              <a:t>) </a:t>
            </a:r>
          </a:p>
          <a:p>
            <a:pPr algn="l"/>
            <a:r>
              <a:rPr lang="en-ID" sz="1050" b="1"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6930553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42515"/>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None/>
            </a:pPr>
            <a:r>
              <a:rPr lang="en-US" sz="2800" b="1" dirty="0">
                <a:solidFill>
                  <a:srgbClr val="002060"/>
                </a:solidFill>
                <a:latin typeface="Isocpeur"/>
              </a:rPr>
              <a:t>Create GUI</a:t>
            </a:r>
          </a:p>
          <a:p>
            <a:pPr marL="0" indent="0" algn="r">
              <a:buFont typeface="Merriweather"/>
              <a:buNone/>
            </a:pPr>
            <a:endParaRPr lang="en-US" sz="2800" b="1" dirty="0">
              <a:solidFill>
                <a:srgbClr val="002060"/>
              </a:solidFill>
              <a:latin typeface="Isocpeur"/>
            </a:endParaRP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7" name="Google Shape;1907;p15">
            <a:extLst>
              <a:ext uri="{FF2B5EF4-FFF2-40B4-BE49-F238E27FC236}">
                <a16:creationId xmlns:a16="http://schemas.microsoft.com/office/drawing/2014/main" id="{3C292810-18D6-8BD2-D955-9CEF9AEEF409}"/>
              </a:ext>
            </a:extLst>
          </p:cNvPr>
          <p:cNvSpPr txBox="1">
            <a:spLocks/>
          </p:cNvSpPr>
          <p:nvPr/>
        </p:nvSpPr>
        <p:spPr>
          <a:xfrm>
            <a:off x="250372" y="1111403"/>
            <a:ext cx="4175392" cy="3819442"/>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brush_button</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image</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brush_logo</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2</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command</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use_brush</a:t>
            </a:r>
            <a:r>
              <a:rPr lang="en-ID" sz="1050" b="1" dirty="0">
                <a:solidFill>
                  <a:srgbClr val="D4D4D4"/>
                </a:solidFill>
                <a:effectLst/>
                <a:latin typeface="Consolas" panose="020B0609020204030204" pitchFamily="49" charset="0"/>
              </a:rPr>
              <a:t>) </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brush_button</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60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40</a:t>
            </a:r>
            <a:r>
              <a:rPr lang="en-ID" sz="1050" b="1" dirty="0">
                <a:solidFill>
                  <a:srgbClr val="D4D4D4"/>
                </a:solidFill>
                <a:effectLst/>
                <a:latin typeface="Consolas" panose="020B0609020204030204" pitchFamily="49" charset="0"/>
              </a:rPr>
              <a:t>)</a:t>
            </a:r>
          </a:p>
          <a:p>
            <a:pPr algn="l"/>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color_logo</a:t>
            </a:r>
            <a:r>
              <a:rPr lang="en-ID" sz="1050" b="1" dirty="0">
                <a:solidFill>
                  <a:srgbClr val="D4D4D4"/>
                </a:solidFill>
                <a:effectLst/>
                <a:latin typeface="Consolas" panose="020B0609020204030204" pitchFamily="49" charset="0"/>
              </a:rPr>
              <a:t> = </a:t>
            </a:r>
            <a:r>
              <a:rPr lang="en-ID" sz="1050" b="1" dirty="0" err="1">
                <a:solidFill>
                  <a:srgbClr val="4EC9B0"/>
                </a:solidFill>
                <a:effectLst/>
                <a:latin typeface="Consolas" panose="020B0609020204030204" pitchFamily="49" charset="0"/>
              </a:rPr>
              <a:t>ImageTk</a:t>
            </a:r>
            <a:r>
              <a:rPr lang="en-ID" sz="1050" b="1" dirty="0" err="1">
                <a:solidFill>
                  <a:srgbClr val="D4D4D4"/>
                </a:solidFill>
                <a:effectLst/>
                <a:latin typeface="Consolas" panose="020B0609020204030204" pitchFamily="49" charset="0"/>
              </a:rPr>
              <a:t>.</a:t>
            </a:r>
            <a:r>
              <a:rPr lang="en-ID" sz="1050" b="1" dirty="0" err="1">
                <a:solidFill>
                  <a:srgbClr val="4EC9B0"/>
                </a:solidFill>
                <a:effectLst/>
                <a:latin typeface="Consolas" panose="020B0609020204030204" pitchFamily="49" charset="0"/>
              </a:rPr>
              <a:t>PhotoImage</a:t>
            </a:r>
            <a:r>
              <a:rPr lang="en-ID" sz="1050" b="1" dirty="0">
                <a:solidFill>
                  <a:srgbClr val="D4D4D4"/>
                </a:solidFill>
                <a:effectLst/>
                <a:latin typeface="Consolas" panose="020B0609020204030204" pitchFamily="49" charset="0"/>
              </a:rPr>
              <a:t>(</a:t>
            </a:r>
            <a:r>
              <a:rPr lang="en-ID" sz="1050" b="1" dirty="0" err="1">
                <a:solidFill>
                  <a:srgbClr val="4EC9B0"/>
                </a:solidFill>
                <a:effectLst/>
                <a:latin typeface="Consolas" panose="020B0609020204030204" pitchFamily="49" charset="0"/>
              </a:rPr>
              <a:t>Image</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open</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'color.png'</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cl</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Label</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text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a:t>
            </a:r>
            <a:r>
              <a:rPr lang="en-ID" sz="1050" b="1" dirty="0" err="1">
                <a:solidFill>
                  <a:srgbClr val="CE9178"/>
                </a:solidFill>
                <a:effectLst/>
                <a:latin typeface="Consolas" panose="020B0609020204030204" pitchFamily="49" charset="0"/>
              </a:rPr>
              <a:t>color</a:t>
            </a:r>
            <a:r>
              <a:rPr lang="en-ID" sz="1050" b="1" dirty="0">
                <a:solidFill>
                  <a:srgbClr val="CE9178"/>
                </a:solidFill>
                <a:effectLst/>
                <a:latin typeface="Consolas" panose="020B0609020204030204" pitchFamily="49" charset="0"/>
              </a:rPr>
              <a:t>'</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font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'verdana'</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'bold'</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cl</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5</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70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color_button</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image</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color_logo</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2</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command</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choose_color</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color_button</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60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70</a:t>
            </a:r>
            <a:r>
              <a:rPr lang="en-ID" sz="1050" b="1" dirty="0">
                <a:solidFill>
                  <a:srgbClr val="D4D4D4"/>
                </a:solidFill>
                <a:effectLst/>
                <a:latin typeface="Consolas" panose="020B0609020204030204" pitchFamily="49" charset="0"/>
              </a:rPr>
              <a:t>)</a:t>
            </a:r>
          </a:p>
          <a:p>
            <a:pPr algn="l"/>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eraser_logo</a:t>
            </a:r>
            <a:r>
              <a:rPr lang="en-ID" sz="1050" b="1" dirty="0">
                <a:solidFill>
                  <a:srgbClr val="D4D4D4"/>
                </a:solidFill>
                <a:effectLst/>
                <a:latin typeface="Consolas" panose="020B0609020204030204" pitchFamily="49" charset="0"/>
              </a:rPr>
              <a:t> = </a:t>
            </a:r>
            <a:r>
              <a:rPr lang="en-ID" sz="1050" b="1" dirty="0" err="1">
                <a:solidFill>
                  <a:srgbClr val="4EC9B0"/>
                </a:solidFill>
                <a:effectLst/>
                <a:latin typeface="Consolas" panose="020B0609020204030204" pitchFamily="49" charset="0"/>
              </a:rPr>
              <a:t>ImageTk</a:t>
            </a:r>
            <a:r>
              <a:rPr lang="en-ID" sz="1050" b="1" dirty="0" err="1">
                <a:solidFill>
                  <a:srgbClr val="D4D4D4"/>
                </a:solidFill>
                <a:effectLst/>
                <a:latin typeface="Consolas" panose="020B0609020204030204" pitchFamily="49" charset="0"/>
              </a:rPr>
              <a:t>.</a:t>
            </a:r>
            <a:r>
              <a:rPr lang="en-ID" sz="1050" b="1" dirty="0" err="1">
                <a:solidFill>
                  <a:srgbClr val="4EC9B0"/>
                </a:solidFill>
                <a:effectLst/>
                <a:latin typeface="Consolas" panose="020B0609020204030204" pitchFamily="49" charset="0"/>
              </a:rPr>
              <a:t>PhotoImage</a:t>
            </a:r>
            <a:r>
              <a:rPr lang="en-ID" sz="1050" b="1" dirty="0">
                <a:solidFill>
                  <a:srgbClr val="D4D4D4"/>
                </a:solidFill>
                <a:effectLst/>
                <a:latin typeface="Consolas" panose="020B0609020204030204" pitchFamily="49" charset="0"/>
              </a:rPr>
              <a:t>(</a:t>
            </a:r>
            <a:r>
              <a:rPr lang="en-ID" sz="1050" b="1" dirty="0" err="1">
                <a:solidFill>
                  <a:srgbClr val="4EC9B0"/>
                </a:solidFill>
                <a:effectLst/>
                <a:latin typeface="Consolas" panose="020B0609020204030204" pitchFamily="49" charset="0"/>
              </a:rPr>
              <a:t>Image</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open</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'eraser.png'</a:t>
            </a:r>
            <a:r>
              <a:rPr lang="en-ID" sz="1050" b="1" dirty="0">
                <a:solidFill>
                  <a:srgbClr val="D4D4D4"/>
                </a:solidFill>
                <a:effectLst/>
                <a:latin typeface="Consolas" panose="020B0609020204030204" pitchFamily="49" charset="0"/>
              </a:rPr>
              <a:t>))</a:t>
            </a:r>
          </a:p>
        </p:txBody>
      </p:sp>
      <p:sp>
        <p:nvSpPr>
          <p:cNvPr id="8" name="Google Shape;1907;p15">
            <a:extLst>
              <a:ext uri="{FF2B5EF4-FFF2-40B4-BE49-F238E27FC236}">
                <a16:creationId xmlns:a16="http://schemas.microsoft.com/office/drawing/2014/main" id="{3BEA183A-51FC-6F20-51FE-43807BB6ECB1}"/>
              </a:ext>
            </a:extLst>
          </p:cNvPr>
          <p:cNvSpPr txBox="1">
            <a:spLocks/>
          </p:cNvSpPr>
          <p:nvPr/>
        </p:nvSpPr>
        <p:spPr>
          <a:xfrm>
            <a:off x="4560849" y="1099458"/>
            <a:ext cx="4332779" cy="3819442"/>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Label</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text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a:t>
            </a:r>
            <a:r>
              <a:rPr lang="en-ID" sz="1050" b="1" dirty="0" err="1">
                <a:solidFill>
                  <a:srgbClr val="CE9178"/>
                </a:solidFill>
                <a:effectLst/>
                <a:latin typeface="Consolas" panose="020B0609020204030204" pitchFamily="49" charset="0"/>
              </a:rPr>
              <a:t>eraser'</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font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'verdana'</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'bold'</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5</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eraser_button</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image</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eraser_logo</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2</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command</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use_eraser</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eraser_button</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60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100</a:t>
            </a:r>
            <a:r>
              <a:rPr lang="en-ID" sz="1050" b="1" dirty="0">
                <a:solidFill>
                  <a:srgbClr val="D4D4D4"/>
                </a:solidFill>
                <a:effectLst/>
                <a:latin typeface="Consolas" panose="020B0609020204030204" pitchFamily="49" charset="0"/>
              </a:rPr>
              <a:t>)</a:t>
            </a:r>
          </a:p>
          <a:p>
            <a:pPr algn="l"/>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pen_size</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Label</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text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"Pen </a:t>
            </a:r>
            <a:r>
              <a:rPr lang="en-ID" sz="1050" b="1" dirty="0" err="1">
                <a:solidFill>
                  <a:srgbClr val="CE9178"/>
                </a:solidFill>
                <a:effectLst/>
                <a:latin typeface="Consolas" panose="020B0609020204030204" pitchFamily="49" charset="0"/>
              </a:rPr>
              <a:t>Size"</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font</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'verdana'</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'bold'</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pen_size</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15</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250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choose_size_button</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Scale</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paint_tools</a:t>
            </a: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from_</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a:t>
            </a: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to</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a:t>
            </a: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orient</a:t>
            </a:r>
            <a:r>
              <a:rPr lang="en-ID" sz="1050" b="1" dirty="0">
                <a:solidFill>
                  <a:srgbClr val="D4D4D4"/>
                </a:solidFill>
                <a:effectLst/>
                <a:latin typeface="Consolas" panose="020B0609020204030204" pitchFamily="49" charset="0"/>
              </a:rPr>
              <a:t>=</a:t>
            </a:r>
            <a:r>
              <a:rPr lang="en-ID" sz="1050" b="1" dirty="0">
                <a:solidFill>
                  <a:srgbClr val="4FC1FF"/>
                </a:solidFill>
                <a:effectLst/>
                <a:latin typeface="Consolas" panose="020B0609020204030204" pitchFamily="49" charset="0"/>
              </a:rPr>
              <a:t>VERTICAL</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choose_size_button</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20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150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p>
          <a:p>
            <a:pPr algn="l"/>
            <a:br>
              <a:rPr lang="en-ID" sz="1050" b="1" dirty="0">
                <a:solidFill>
                  <a:srgbClr val="D4D4D4"/>
                </a:solidFill>
                <a:effectLst/>
                <a:latin typeface="Consolas" panose="020B0609020204030204" pitchFamily="49" charset="0"/>
              </a:rPr>
            </a:br>
            <a:endParaRPr lang="en-ID" sz="105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6356996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4560849" y="42515"/>
            <a:ext cx="433278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Font typeface="Merriweather"/>
              <a:buNone/>
            </a:pPr>
            <a:r>
              <a:rPr lang="en-US" sz="2800" b="1" dirty="0">
                <a:solidFill>
                  <a:srgbClr val="002060"/>
                </a:solidFill>
                <a:latin typeface="Isocpeur"/>
              </a:rPr>
              <a:t>Create GUI</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7" name="Google Shape;1907;p15">
            <a:extLst>
              <a:ext uri="{FF2B5EF4-FFF2-40B4-BE49-F238E27FC236}">
                <a16:creationId xmlns:a16="http://schemas.microsoft.com/office/drawing/2014/main" id="{3C292810-18D6-8BD2-D955-9CEF9AEEF409}"/>
              </a:ext>
            </a:extLst>
          </p:cNvPr>
          <p:cNvSpPr txBox="1">
            <a:spLocks/>
          </p:cNvSpPr>
          <p:nvPr/>
        </p:nvSpPr>
        <p:spPr>
          <a:xfrm>
            <a:off x="639271" y="1077398"/>
            <a:ext cx="8059667" cy="3819442"/>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a:t>
            </a:r>
            <a:r>
              <a:rPr lang="en-ID" sz="1050" b="1" dirty="0">
                <a:solidFill>
                  <a:srgbClr val="D4D4D4"/>
                </a:solidFill>
                <a:effectLst/>
                <a:latin typeface="Consolas" panose="020B0609020204030204" pitchFamily="49" charset="0"/>
              </a:rPr>
              <a:t> = </a:t>
            </a:r>
            <a:r>
              <a:rPr lang="en-ID" sz="1050" b="1" dirty="0">
                <a:solidFill>
                  <a:srgbClr val="4EC9B0"/>
                </a:solidFill>
                <a:effectLst/>
                <a:latin typeface="Consolas" panose="020B0609020204030204" pitchFamily="49" charset="0"/>
              </a:rPr>
              <a:t>Canvas</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bg</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'white'</a:t>
            </a: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600</a:t>
            </a:r>
            <a:r>
              <a:rPr lang="en-ID" sz="1050" b="1" dirty="0">
                <a:solidFill>
                  <a:srgbClr val="D4D4D4"/>
                </a:solidFill>
                <a:effectLst/>
                <a:latin typeface="Consolas" panose="020B0609020204030204" pitchFamily="49" charset="0"/>
              </a:rPr>
              <a:t>, </a:t>
            </a:r>
            <a:r>
              <a:rPr lang="en-ID" sz="1050" b="1" dirty="0">
                <a:solidFill>
                  <a:srgbClr val="9CDCFE"/>
                </a:solidFill>
                <a:effectLst/>
                <a:latin typeface="Consolas" panose="020B0609020204030204" pitchFamily="49" charset="0"/>
              </a:rPr>
              <a:t>height</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600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relief</a:t>
            </a:r>
            <a:r>
              <a:rPr lang="en-ID" sz="1050" b="1" dirty="0">
                <a:solidFill>
                  <a:srgbClr val="D4D4D4"/>
                </a:solidFill>
                <a:effectLst/>
                <a:latin typeface="Consolas" panose="020B0609020204030204" pitchFamily="49" charset="0"/>
              </a:rPr>
              <a:t>=</a:t>
            </a:r>
            <a:r>
              <a:rPr lang="en-ID" sz="1050" b="1" dirty="0" err="1">
                <a:solidFill>
                  <a:srgbClr val="4FC1FF"/>
                </a:solidFill>
                <a:effectLst/>
                <a:latin typeface="Consolas" panose="020B0609020204030204" pitchFamily="49" charset="0"/>
              </a:rPr>
              <a:t>RIDGE</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borderwidth</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place</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x</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100</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y</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0</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setup</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root</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mainloop</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a:solidFill>
                  <a:srgbClr val="DCDCAA"/>
                </a:solidFill>
                <a:effectLst/>
                <a:latin typeface="Consolas" panose="020B0609020204030204" pitchFamily="49" charset="0"/>
              </a:rPr>
              <a:t>setup</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old_x</a:t>
            </a:r>
            <a:r>
              <a:rPr lang="en-ID" sz="1050" b="1" dirty="0">
                <a:solidFill>
                  <a:srgbClr val="D4D4D4"/>
                </a:solidFill>
                <a:effectLst/>
                <a:latin typeface="Consolas" panose="020B0609020204030204" pitchFamily="49" charset="0"/>
              </a:rPr>
              <a:t> = </a:t>
            </a:r>
            <a:r>
              <a:rPr lang="en-ID" sz="1050" b="1" dirty="0">
                <a:solidFill>
                  <a:srgbClr val="569CD6"/>
                </a:solidFill>
                <a:effectLst/>
                <a:latin typeface="Consolas" panose="020B0609020204030204" pitchFamily="49" charset="0"/>
              </a:rPr>
              <a:t>None</a:t>
            </a:r>
            <a:endParaRPr lang="en-ID" sz="1050" b="1" dirty="0">
              <a:solidFill>
                <a:srgbClr val="D4D4D4"/>
              </a:solidFill>
              <a:effectLst/>
              <a:latin typeface="Consolas" panose="020B0609020204030204" pitchFamily="49" charset="0"/>
            </a:endParaRP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old_y</a:t>
            </a:r>
            <a:r>
              <a:rPr lang="en-ID" sz="1050" b="1" dirty="0">
                <a:solidFill>
                  <a:srgbClr val="D4D4D4"/>
                </a:solidFill>
                <a:effectLst/>
                <a:latin typeface="Consolas" panose="020B0609020204030204" pitchFamily="49" charset="0"/>
              </a:rPr>
              <a:t> = </a:t>
            </a:r>
            <a:r>
              <a:rPr lang="en-ID" sz="1050" b="1" dirty="0">
                <a:solidFill>
                  <a:srgbClr val="569CD6"/>
                </a:solidFill>
                <a:effectLst/>
                <a:latin typeface="Consolas" panose="020B0609020204030204" pitchFamily="49" charset="0"/>
              </a:rPr>
              <a:t>None</a:t>
            </a:r>
            <a:endParaRPr lang="en-ID" sz="1050" b="1" dirty="0">
              <a:solidFill>
                <a:srgbClr val="D4D4D4"/>
              </a:solidFill>
              <a:effectLst/>
              <a:latin typeface="Consolas" panose="020B0609020204030204" pitchFamily="49" charset="0"/>
            </a:endParaRP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line_width</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choose_size_button</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get</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DEFAULT_COLOR</a:t>
            </a:r>
            <a:endParaRPr lang="en-ID" sz="1050" b="1" dirty="0">
              <a:solidFill>
                <a:srgbClr val="D4D4D4"/>
              </a:solidFill>
              <a:effectLst/>
              <a:latin typeface="Consolas" panose="020B0609020204030204" pitchFamily="49" charset="0"/>
            </a:endParaRP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eraser_on</a:t>
            </a:r>
            <a:r>
              <a:rPr lang="en-ID" sz="1050" b="1" dirty="0">
                <a:solidFill>
                  <a:srgbClr val="D4D4D4"/>
                </a:solidFill>
                <a:effectLst/>
                <a:latin typeface="Consolas" panose="020B0609020204030204" pitchFamily="49" charset="0"/>
              </a:rPr>
              <a:t> = </a:t>
            </a:r>
            <a:r>
              <a:rPr lang="en-ID" sz="1050" b="1" dirty="0">
                <a:solidFill>
                  <a:srgbClr val="569CD6"/>
                </a:solidFill>
                <a:effectLst/>
                <a:latin typeface="Consolas" panose="020B0609020204030204" pitchFamily="49" charset="0"/>
              </a:rPr>
              <a:t>False</a:t>
            </a:r>
            <a:endParaRPr lang="en-ID" sz="1050" b="1" dirty="0">
              <a:solidFill>
                <a:srgbClr val="D4D4D4"/>
              </a:solidFill>
              <a:effectLst/>
              <a:latin typeface="Consolas" panose="020B0609020204030204" pitchFamily="49" charset="0"/>
            </a:endParaRP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active_button</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pen_button</a:t>
            </a:r>
            <a:endParaRPr lang="en-ID" sz="1050" b="1" dirty="0">
              <a:solidFill>
                <a:srgbClr val="D4D4D4"/>
              </a:solidFill>
              <a:effectLst/>
              <a:latin typeface="Consolas" panose="020B0609020204030204" pitchFamily="49" charset="0"/>
            </a:endParaRP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bind</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'&lt;B1-Motion&gt;'</a:t>
            </a: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paint</a:t>
            </a:r>
            <a:r>
              <a:rPr lang="en-ID" sz="1050" b="1" dirty="0">
                <a:solidFill>
                  <a:srgbClr val="D4D4D4"/>
                </a:solidFill>
                <a:effectLst/>
                <a:latin typeface="Consolas" panose="020B0609020204030204" pitchFamily="49" charset="0"/>
              </a:rPr>
              <a:t>)</a:t>
            </a:r>
          </a:p>
          <a:p>
            <a:pPr algn="l"/>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bind</a:t>
            </a:r>
            <a:r>
              <a:rPr lang="en-ID" sz="1050" b="1" dirty="0">
                <a:solidFill>
                  <a:srgbClr val="D4D4D4"/>
                </a:solidFill>
                <a:effectLst/>
                <a:latin typeface="Consolas" panose="020B0609020204030204" pitchFamily="49" charset="0"/>
              </a:rPr>
              <a:t>(</a:t>
            </a:r>
            <a:r>
              <a:rPr lang="en-ID" sz="1050" b="1" dirty="0">
                <a:solidFill>
                  <a:srgbClr val="CE9178"/>
                </a:solidFill>
                <a:effectLst/>
                <a:latin typeface="Consolas" panose="020B0609020204030204" pitchFamily="49" charset="0"/>
              </a:rPr>
              <a:t>'&lt;ButtonRelease-1&gt;'</a:t>
            </a: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reset</a:t>
            </a:r>
            <a:r>
              <a:rPr lang="en-ID" sz="105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17330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33"/>
        <p:cNvGrpSpPr/>
        <p:nvPr/>
      </p:nvGrpSpPr>
      <p:grpSpPr>
        <a:xfrm>
          <a:off x="0" y="0"/>
          <a:ext cx="0" cy="0"/>
          <a:chOff x="0" y="0"/>
          <a:chExt cx="0" cy="0"/>
        </a:xfrm>
      </p:grpSpPr>
      <p:sp>
        <p:nvSpPr>
          <p:cNvPr id="16" name="Google Shape;1906;p15"/>
          <p:cNvSpPr txBox="1">
            <a:spLocks/>
          </p:cNvSpPr>
          <p:nvPr/>
        </p:nvSpPr>
        <p:spPr>
          <a:xfrm>
            <a:off x="2791752" y="42515"/>
            <a:ext cx="6101877"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buNone/>
            </a:pPr>
            <a:r>
              <a:rPr lang="en-US" sz="2800" b="1" dirty="0">
                <a:solidFill>
                  <a:srgbClr val="002060"/>
                </a:solidFill>
                <a:latin typeface="Isocpeur"/>
              </a:rPr>
              <a:t>Setting Canvas and Paint Tools</a:t>
            </a:r>
          </a:p>
        </p:txBody>
      </p:sp>
      <p:cxnSp>
        <p:nvCxnSpPr>
          <p:cNvPr id="9" name="Straight Connector 8"/>
          <p:cNvCxnSpPr/>
          <p:nvPr/>
        </p:nvCxnSpPr>
        <p:spPr>
          <a:xfrm flipV="1">
            <a:off x="228600" y="816429"/>
            <a:ext cx="8665029" cy="10886"/>
          </a:xfrm>
          <a:prstGeom prst="line">
            <a:avLst/>
          </a:prstGeom>
          <a:ln w="22225"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Logo Kampus Merdeka Diluncurkan | Serb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12655"/>
            <a:ext cx="846775" cy="5154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7358" t="26963" r="9143" b="34514"/>
          <a:stretch/>
        </p:blipFill>
        <p:spPr>
          <a:xfrm>
            <a:off x="1056858" y="285390"/>
            <a:ext cx="724428" cy="335096"/>
          </a:xfrm>
          <a:prstGeom prst="rect">
            <a:avLst/>
          </a:prstGeom>
        </p:spPr>
      </p:pic>
      <p:sp>
        <p:nvSpPr>
          <p:cNvPr id="7" name="Google Shape;1907;p15">
            <a:extLst>
              <a:ext uri="{FF2B5EF4-FFF2-40B4-BE49-F238E27FC236}">
                <a16:creationId xmlns:a16="http://schemas.microsoft.com/office/drawing/2014/main" id="{3C292810-18D6-8BD2-D955-9CEF9AEEF409}"/>
              </a:ext>
            </a:extLst>
          </p:cNvPr>
          <p:cNvSpPr txBox="1">
            <a:spLocks/>
          </p:cNvSpPr>
          <p:nvPr/>
        </p:nvSpPr>
        <p:spPr>
          <a:xfrm>
            <a:off x="1508084" y="909970"/>
            <a:ext cx="5910147" cy="4112390"/>
          </a:xfrm>
          <a:prstGeom prst="rect">
            <a:avLst/>
          </a:prstGeom>
          <a:solidFill>
            <a:schemeClr val="accent1">
              <a:lumMod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just">
              <a:spcBef>
                <a:spcPts val="600"/>
              </a:spcBef>
              <a:buClr>
                <a:schemeClr val="accent1"/>
              </a:buClr>
              <a:buSzPts val="2400"/>
              <a:buFont typeface="Merriweather"/>
              <a:buNone/>
              <a:defRPr sz="2000">
                <a:solidFill>
                  <a:srgbClr val="002060"/>
                </a:solidFill>
                <a:latin typeface="Isocpeur"/>
                <a:ea typeface="Merriweather"/>
                <a:cs typeface="Merriweather"/>
              </a:defRPr>
            </a:lvl1pPr>
            <a:lvl2pPr marL="914400" indent="-381000">
              <a:buClr>
                <a:schemeClr val="accent1"/>
              </a:buClr>
              <a:buSzPts val="2400"/>
              <a:buFont typeface="Merriweather"/>
              <a:buChar char="○"/>
              <a:defRPr sz="2400">
                <a:solidFill>
                  <a:schemeClr val="dk1"/>
                </a:solidFill>
                <a:latin typeface="Merriweather"/>
                <a:ea typeface="Merriweather"/>
                <a:cs typeface="Merriweather"/>
              </a:defRPr>
            </a:lvl2pPr>
            <a:lvl3pPr marL="1371600" indent="-381000">
              <a:buClr>
                <a:schemeClr val="accent1"/>
              </a:buClr>
              <a:buSzPts val="2400"/>
              <a:buFont typeface="Merriweather"/>
              <a:buChar char="■"/>
              <a:defRPr sz="2400">
                <a:solidFill>
                  <a:schemeClr val="dk1"/>
                </a:solidFill>
                <a:latin typeface="Merriweather"/>
                <a:ea typeface="Merriweather"/>
                <a:cs typeface="Merriweather"/>
              </a:defRPr>
            </a:lvl3pPr>
            <a:lvl4pPr marL="1828800" indent="-381000">
              <a:buClr>
                <a:schemeClr val="dk1"/>
              </a:buClr>
              <a:buSzPts val="2400"/>
              <a:buFont typeface="Merriweather"/>
              <a:buChar char="●"/>
              <a:defRPr sz="2400">
                <a:solidFill>
                  <a:schemeClr val="dk1"/>
                </a:solidFill>
                <a:latin typeface="Merriweather"/>
                <a:ea typeface="Merriweather"/>
                <a:cs typeface="Merriweather"/>
              </a:defRPr>
            </a:lvl4pPr>
            <a:lvl5pPr marL="2286000" indent="-381000">
              <a:buClr>
                <a:schemeClr val="dk1"/>
              </a:buClr>
              <a:buSzPts val="2400"/>
              <a:buFont typeface="Merriweather"/>
              <a:buChar char="○"/>
              <a:defRPr sz="2400">
                <a:solidFill>
                  <a:schemeClr val="dk1"/>
                </a:solidFill>
                <a:latin typeface="Merriweather"/>
                <a:ea typeface="Merriweather"/>
                <a:cs typeface="Merriweather"/>
              </a:defRPr>
            </a:lvl5pPr>
            <a:lvl6pPr marL="2743200" indent="-381000">
              <a:buClr>
                <a:schemeClr val="dk1"/>
              </a:buClr>
              <a:buSzPts val="2400"/>
              <a:buFont typeface="Merriweather"/>
              <a:buChar char="■"/>
              <a:defRPr sz="2400">
                <a:solidFill>
                  <a:schemeClr val="dk1"/>
                </a:solidFill>
                <a:latin typeface="Merriweather"/>
                <a:ea typeface="Merriweather"/>
                <a:cs typeface="Merriweather"/>
              </a:defRPr>
            </a:lvl6pPr>
            <a:lvl7pPr marL="3200400" indent="-381000">
              <a:buClr>
                <a:schemeClr val="dk1"/>
              </a:buClr>
              <a:buSzPts val="2400"/>
              <a:buFont typeface="Merriweather"/>
              <a:buChar char="●"/>
              <a:defRPr sz="2400">
                <a:solidFill>
                  <a:schemeClr val="dk1"/>
                </a:solidFill>
                <a:latin typeface="Merriweather"/>
                <a:ea typeface="Merriweather"/>
                <a:cs typeface="Merriweather"/>
              </a:defRPr>
            </a:lvl7pPr>
            <a:lvl8pPr marL="3657600" indent="-381000">
              <a:buClr>
                <a:schemeClr val="dk1"/>
              </a:buClr>
              <a:buSzPts val="2400"/>
              <a:buFont typeface="Merriweather"/>
              <a:buChar char="○"/>
              <a:defRPr sz="2400">
                <a:solidFill>
                  <a:schemeClr val="dk1"/>
                </a:solidFill>
                <a:latin typeface="Merriweather"/>
                <a:ea typeface="Merriweather"/>
                <a:cs typeface="Merriweather"/>
              </a:defRPr>
            </a:lvl8pPr>
            <a:lvl9pPr marL="4114800" indent="-381000">
              <a:buClr>
                <a:schemeClr val="dk1"/>
              </a:buClr>
              <a:buSzPts val="2400"/>
              <a:buFont typeface="Merriweather"/>
              <a:buChar char="■"/>
              <a:defRPr sz="2400">
                <a:solidFill>
                  <a:schemeClr val="dk1"/>
                </a:solidFill>
                <a:latin typeface="Merriweather"/>
                <a:ea typeface="Merriweather"/>
                <a:cs typeface="Merriweather"/>
              </a:defRPr>
            </a:lvl9pPr>
          </a:lstStyle>
          <a:p>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use_pen</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activate_button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pen_button</a:t>
            </a:r>
            <a:r>
              <a:rPr lang="en-ID" sz="1050" b="1" dirty="0">
                <a:solidFill>
                  <a:srgbClr val="D4D4D4"/>
                </a:solidFill>
                <a:effectLst/>
                <a:latin typeface="Consolas" panose="020B0609020204030204" pitchFamily="49" charset="0"/>
              </a:rPr>
              <a:t>)</a:t>
            </a:r>
          </a:p>
          <a:p>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use_brush</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activate_button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brush_button</a:t>
            </a:r>
            <a:r>
              <a:rPr lang="en-ID" sz="1050" b="1" dirty="0">
                <a:solidFill>
                  <a:srgbClr val="D4D4D4"/>
                </a:solidFill>
                <a:effectLst/>
                <a:latin typeface="Consolas" panose="020B0609020204030204" pitchFamily="49" charset="0"/>
              </a:rPr>
              <a:t>)</a:t>
            </a:r>
          </a:p>
          <a:p>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choose_color</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eraser_on</a:t>
            </a:r>
            <a:r>
              <a:rPr lang="en-ID" sz="1050" b="1" dirty="0">
                <a:solidFill>
                  <a:srgbClr val="D4D4D4"/>
                </a:solidFill>
                <a:effectLst/>
                <a:latin typeface="Consolas" panose="020B0609020204030204" pitchFamily="49" charset="0"/>
              </a:rPr>
              <a:t> = </a:t>
            </a:r>
            <a:r>
              <a:rPr lang="en-ID" sz="1050" b="1" dirty="0">
                <a:solidFill>
                  <a:srgbClr val="569CD6"/>
                </a:solidFill>
                <a:effectLst/>
                <a:latin typeface="Consolas" panose="020B0609020204030204" pitchFamily="49" charset="0"/>
              </a:rPr>
              <a:t>False</a:t>
            </a:r>
            <a:endParaRPr lang="en-ID" sz="1050" b="1" dirty="0">
              <a:solidFill>
                <a:srgbClr val="D4D4D4"/>
              </a:solidFill>
              <a:effectLst/>
              <a:latin typeface="Consolas" panose="020B0609020204030204" pitchFamily="49" charset="0"/>
            </a:endParaRP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a:t>
            </a:r>
            <a:r>
              <a:rPr lang="en-ID" sz="1050" b="1" dirty="0">
                <a:solidFill>
                  <a:srgbClr val="D4D4D4"/>
                </a:solidFill>
                <a:effectLst/>
                <a:latin typeface="Consolas" panose="020B0609020204030204" pitchFamily="49" charset="0"/>
              </a:rPr>
              <a:t> = </a:t>
            </a:r>
            <a:r>
              <a:rPr lang="en-ID" sz="1050" b="1" dirty="0" err="1">
                <a:solidFill>
                  <a:srgbClr val="DCDCAA"/>
                </a:solidFill>
                <a:effectLst/>
                <a:latin typeface="Consolas" panose="020B0609020204030204" pitchFamily="49" charset="0"/>
              </a:rPr>
              <a:t>askcolor</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color</a:t>
            </a:r>
            <a:r>
              <a:rPr lang="en-ID" sz="1050" b="1" dirty="0">
                <a:solidFill>
                  <a:srgbClr val="D4D4D4"/>
                </a:solidFill>
                <a:effectLst/>
                <a:latin typeface="Consolas" panose="020B0609020204030204" pitchFamily="49" charset="0"/>
              </a:rPr>
              <a:t>)[</a:t>
            </a:r>
            <a:r>
              <a:rPr lang="en-ID" sz="1050" b="1" dirty="0">
                <a:solidFill>
                  <a:srgbClr val="B5CEA8"/>
                </a:solidFill>
                <a:effectLst/>
                <a:latin typeface="Consolas" panose="020B0609020204030204" pitchFamily="49" charset="0"/>
              </a:rPr>
              <a:t>1</a:t>
            </a:r>
            <a:r>
              <a:rPr lang="en-ID" sz="1050" b="1" dirty="0">
                <a:solidFill>
                  <a:srgbClr val="D4D4D4"/>
                </a:solidFill>
                <a:effectLst/>
                <a:latin typeface="Consolas" panose="020B0609020204030204" pitchFamily="49" charset="0"/>
              </a:rPr>
              <a:t>]</a:t>
            </a:r>
          </a:p>
          <a:p>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use_eraser</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DCDCAA"/>
                </a:solidFill>
                <a:effectLst/>
                <a:latin typeface="Consolas" panose="020B0609020204030204" pitchFamily="49" charset="0"/>
              </a:rPr>
              <a:t>activate_button</a:t>
            </a:r>
            <a:r>
              <a:rPr lang="en-ID" sz="1050" b="1" dirty="0">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eraser_button</a:t>
            </a: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eraser_mode</a:t>
            </a:r>
            <a:r>
              <a:rPr lang="en-ID" sz="1050" b="1" dirty="0">
                <a:solidFill>
                  <a:srgbClr val="D4D4D4"/>
                </a:solidFill>
                <a:effectLst/>
                <a:latin typeface="Consolas" panose="020B0609020204030204" pitchFamily="49" charset="0"/>
              </a:rPr>
              <a:t>=</a:t>
            </a:r>
            <a:r>
              <a:rPr lang="en-ID" sz="1050" b="1" dirty="0">
                <a:solidFill>
                  <a:srgbClr val="569CD6"/>
                </a:solidFill>
                <a:effectLst/>
                <a:latin typeface="Consolas" panose="020B0609020204030204" pitchFamily="49" charset="0"/>
              </a:rPr>
              <a:t>True</a:t>
            </a:r>
            <a:r>
              <a:rPr lang="en-ID" sz="1050" b="1" dirty="0">
                <a:solidFill>
                  <a:srgbClr val="D4D4D4"/>
                </a:solidFill>
                <a:effectLst/>
                <a:latin typeface="Consolas" panose="020B0609020204030204" pitchFamily="49" charset="0"/>
              </a:rPr>
              <a:t>)</a:t>
            </a:r>
          </a:p>
          <a:p>
            <a:br>
              <a:rPr lang="en-ID" sz="1050" b="1" dirty="0">
                <a:solidFill>
                  <a:srgbClr val="D4D4D4"/>
                </a:solidFill>
                <a:effectLst/>
                <a:latin typeface="Consolas" panose="020B0609020204030204" pitchFamily="49" charset="0"/>
              </a:rPr>
            </a:br>
            <a:r>
              <a:rPr lang="en-ID" sz="1050" b="1" dirty="0">
                <a:solidFill>
                  <a:srgbClr val="D4D4D4"/>
                </a:solidFill>
                <a:effectLst/>
                <a:latin typeface="Consolas" panose="020B0609020204030204" pitchFamily="49" charset="0"/>
              </a:rPr>
              <a:t>    </a:t>
            </a:r>
            <a:r>
              <a:rPr lang="en-ID" sz="1050" b="1" dirty="0">
                <a:solidFill>
                  <a:srgbClr val="569CD6"/>
                </a:solidFill>
                <a:effectLst/>
                <a:latin typeface="Consolas" panose="020B0609020204030204" pitchFamily="49" charset="0"/>
              </a:rPr>
              <a:t>def</a:t>
            </a:r>
            <a:r>
              <a:rPr lang="en-ID" sz="1050" b="1" dirty="0">
                <a:solidFill>
                  <a:srgbClr val="D4D4D4"/>
                </a:solidFill>
                <a:effectLst/>
                <a:latin typeface="Consolas" panose="020B0609020204030204" pitchFamily="49" charset="0"/>
              </a:rPr>
              <a:t> </a:t>
            </a:r>
            <a:r>
              <a:rPr lang="en-ID" sz="1050" b="1" dirty="0" err="1">
                <a:solidFill>
                  <a:srgbClr val="DCDCAA"/>
                </a:solidFill>
                <a:effectLst/>
                <a:latin typeface="Consolas" panose="020B0609020204030204" pitchFamily="49" charset="0"/>
              </a:rPr>
              <a:t>activate_button</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self</a:t>
            </a: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some_button</a:t>
            </a:r>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eraser_mode</a:t>
            </a:r>
            <a:r>
              <a:rPr lang="en-ID" sz="1050" b="1" dirty="0">
                <a:solidFill>
                  <a:srgbClr val="D4D4D4"/>
                </a:solidFill>
                <a:effectLst/>
                <a:latin typeface="Consolas" panose="020B0609020204030204" pitchFamily="49" charset="0"/>
              </a:rPr>
              <a:t>=</a:t>
            </a:r>
            <a:r>
              <a:rPr lang="en-ID" sz="1050" b="1" dirty="0">
                <a:solidFill>
                  <a:srgbClr val="569CD6"/>
                </a:solidFill>
                <a:effectLst/>
                <a:latin typeface="Consolas" panose="020B0609020204030204" pitchFamily="49" charset="0"/>
              </a:rPr>
              <a:t>False</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active_button</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config</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relief</a:t>
            </a:r>
            <a:r>
              <a:rPr lang="en-ID" sz="1050" b="1" dirty="0">
                <a:solidFill>
                  <a:srgbClr val="D4D4D4"/>
                </a:solidFill>
                <a:effectLst/>
                <a:latin typeface="Consolas" panose="020B0609020204030204" pitchFamily="49" charset="0"/>
              </a:rPr>
              <a:t>=</a:t>
            </a:r>
            <a:r>
              <a:rPr lang="en-ID" sz="1050" b="1" dirty="0">
                <a:solidFill>
                  <a:srgbClr val="4FC1FF"/>
                </a:solidFill>
                <a:effectLst/>
                <a:latin typeface="Consolas" panose="020B0609020204030204" pitchFamily="49" charset="0"/>
              </a:rPr>
              <a:t>RAISED</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some_button</a:t>
            </a:r>
            <a:r>
              <a:rPr lang="en-ID" sz="1050" b="1" dirty="0" err="1">
                <a:solidFill>
                  <a:srgbClr val="D4D4D4"/>
                </a:solidFill>
                <a:effectLst/>
                <a:latin typeface="Consolas" panose="020B0609020204030204" pitchFamily="49" charset="0"/>
              </a:rPr>
              <a:t>.config</a:t>
            </a:r>
            <a:r>
              <a:rPr lang="en-ID" sz="1050" b="1" dirty="0">
                <a:solidFill>
                  <a:srgbClr val="D4D4D4"/>
                </a:solidFill>
                <a:effectLst/>
                <a:latin typeface="Consolas" panose="020B0609020204030204" pitchFamily="49" charset="0"/>
              </a:rPr>
              <a:t>(</a:t>
            </a:r>
            <a:r>
              <a:rPr lang="en-ID" sz="1050" b="1" dirty="0">
                <a:solidFill>
                  <a:srgbClr val="9CDCFE"/>
                </a:solidFill>
                <a:effectLst/>
                <a:latin typeface="Consolas" panose="020B0609020204030204" pitchFamily="49" charset="0"/>
              </a:rPr>
              <a:t>relief</a:t>
            </a:r>
            <a:r>
              <a:rPr lang="en-ID" sz="1050" b="1" dirty="0">
                <a:solidFill>
                  <a:srgbClr val="D4D4D4"/>
                </a:solidFill>
                <a:effectLst/>
                <a:latin typeface="Consolas" panose="020B0609020204030204" pitchFamily="49" charset="0"/>
              </a:rPr>
              <a:t>=</a:t>
            </a:r>
            <a:r>
              <a:rPr lang="en-ID" sz="1050" b="1" dirty="0">
                <a:solidFill>
                  <a:srgbClr val="4FC1FF"/>
                </a:solidFill>
                <a:effectLst/>
                <a:latin typeface="Consolas" panose="020B0609020204030204" pitchFamily="49" charset="0"/>
              </a:rPr>
              <a:t>SUNKEN</a:t>
            </a:r>
            <a:r>
              <a:rPr lang="en-ID" sz="1050" b="1" dirty="0">
                <a:solidFill>
                  <a:srgbClr val="D4D4D4"/>
                </a:solidFill>
                <a:effectLst/>
                <a:latin typeface="Consolas" panose="020B0609020204030204" pitchFamily="49" charset="0"/>
              </a:rPr>
              <a:t>)</a:t>
            </a: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active_button</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some_button</a:t>
            </a:r>
            <a:endParaRPr lang="en-ID" sz="1050" b="1" dirty="0">
              <a:solidFill>
                <a:srgbClr val="D4D4D4"/>
              </a:solidFill>
              <a:effectLst/>
              <a:latin typeface="Consolas" panose="020B0609020204030204" pitchFamily="49" charset="0"/>
            </a:endParaRPr>
          </a:p>
          <a:p>
            <a:r>
              <a:rPr lang="en-ID" sz="1050" b="1" dirty="0">
                <a:solidFill>
                  <a:srgbClr val="D4D4D4"/>
                </a:solidFill>
                <a:effectLst/>
                <a:latin typeface="Consolas" panose="020B0609020204030204" pitchFamily="49" charset="0"/>
              </a:rPr>
              <a:t>        </a:t>
            </a:r>
            <a:r>
              <a:rPr lang="en-ID" sz="1050" b="1" dirty="0" err="1">
                <a:solidFill>
                  <a:srgbClr val="9CDCFE"/>
                </a:solidFill>
                <a:effectLst/>
                <a:latin typeface="Consolas" panose="020B0609020204030204" pitchFamily="49" charset="0"/>
              </a:rPr>
              <a:t>self</a:t>
            </a:r>
            <a:r>
              <a:rPr lang="en-ID" sz="1050" b="1" dirty="0" err="1">
                <a:solidFill>
                  <a:srgbClr val="D4D4D4"/>
                </a:solidFill>
                <a:effectLst/>
                <a:latin typeface="Consolas" panose="020B0609020204030204" pitchFamily="49" charset="0"/>
              </a:rPr>
              <a:t>.</a:t>
            </a:r>
            <a:r>
              <a:rPr lang="en-ID" sz="1050" b="1" dirty="0" err="1">
                <a:solidFill>
                  <a:srgbClr val="9CDCFE"/>
                </a:solidFill>
                <a:effectLst/>
                <a:latin typeface="Consolas" panose="020B0609020204030204" pitchFamily="49" charset="0"/>
              </a:rPr>
              <a:t>eraser_on</a:t>
            </a:r>
            <a:r>
              <a:rPr lang="en-ID" sz="1050" b="1" dirty="0">
                <a:solidFill>
                  <a:srgbClr val="D4D4D4"/>
                </a:solidFill>
                <a:effectLst/>
                <a:latin typeface="Consolas" panose="020B0609020204030204" pitchFamily="49" charset="0"/>
              </a:rPr>
              <a:t> = </a:t>
            </a:r>
            <a:r>
              <a:rPr lang="en-ID" sz="1050" b="1" dirty="0" err="1">
                <a:solidFill>
                  <a:srgbClr val="9CDCFE"/>
                </a:solidFill>
                <a:effectLst/>
                <a:latin typeface="Consolas" panose="020B0609020204030204" pitchFamily="49" charset="0"/>
              </a:rPr>
              <a:t>eraser_mode</a:t>
            </a:r>
            <a:endParaRPr lang="en-ID" sz="1050" b="1" dirty="0">
              <a:solidFill>
                <a:srgbClr val="D4D4D4"/>
              </a:solidFill>
              <a:effectLst/>
              <a:latin typeface="Consolas" panose="020B0609020204030204" pitchFamily="49" charset="0"/>
            </a:endParaRPr>
          </a:p>
          <a:p>
            <a:br>
              <a:rPr lang="en-ID" sz="1050" b="1" dirty="0">
                <a:solidFill>
                  <a:srgbClr val="D4D4D4"/>
                </a:solidFill>
                <a:effectLst/>
                <a:latin typeface="Consolas" panose="020B0609020204030204" pitchFamily="49" charset="0"/>
              </a:rPr>
            </a:br>
            <a:endParaRPr lang="en-ID" sz="105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40602203"/>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803</TotalTime>
  <Words>3826</Words>
  <Application>Microsoft Office PowerPoint</Application>
  <PresentationFormat>On-screen Show (16:9)</PresentationFormat>
  <Paragraphs>239</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Isocpeur</vt:lpstr>
      <vt:lpstr>Consolas</vt:lpstr>
      <vt:lpstr>Merriweather</vt:lpstr>
      <vt:lpstr>Segoe UI</vt: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BISA AI Academy</dc:creator>
  <cp:lastModifiedBy>Bff 8551</cp:lastModifiedBy>
  <cp:revision>25</cp:revision>
  <dcterms:modified xsi:type="dcterms:W3CDTF">2022-06-29T13:13:43Z</dcterms:modified>
</cp:coreProperties>
</file>