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91" r:id="rId3"/>
    <p:sldId id="292" r:id="rId4"/>
    <p:sldId id="293" r:id="rId5"/>
    <p:sldId id="294" r:id="rId6"/>
    <p:sldId id="257" r:id="rId7"/>
    <p:sldId id="295" r:id="rId8"/>
    <p:sldId id="296" r:id="rId9"/>
    <p:sldId id="297" r:id="rId10"/>
    <p:sldId id="298" r:id="rId11"/>
    <p:sldId id="300" r:id="rId12"/>
    <p:sldId id="299" r:id="rId13"/>
    <p:sldId id="301" r:id="rId14"/>
  </p:sldIdLst>
  <p:sldSz cx="9144000" cy="5143500" type="screen16x9"/>
  <p:notesSz cx="6858000" cy="9144000"/>
  <p:embeddedFontLst>
    <p:embeddedFont>
      <p:font typeface="Akatab" panose="020B0604020202020204" charset="0"/>
      <p:regular r:id="rId16"/>
      <p:bold r:id="rId17"/>
    </p:embeddedFont>
    <p:embeddedFont>
      <p:font typeface="Noto Serif Ethiopic" panose="020B0604020202020204" charset="0"/>
      <p:regular r:id="rId18"/>
      <p:bold r:id="rId19"/>
    </p:embeddedFont>
    <p:embeddedFont>
      <p:font typeface="Roboto Condensed Light" panose="02000000000000000000" pitchFamily="2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F7311F-D0ED-44EF-8B41-2ED93C58DE2E}">
  <a:tblStyle styleId="{05F7311F-D0ED-44EF-8B41-2ED93C58DE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a5b4480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a5b4480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9dc3832df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9dc3832df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72675" y="1450325"/>
            <a:ext cx="5619000" cy="19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472625" y="3434100"/>
            <a:ext cx="561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393550" y="2502950"/>
            <a:ext cx="4360200" cy="12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393550" y="1713902"/>
            <a:ext cx="120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393550" y="3743512"/>
            <a:ext cx="4360200" cy="4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976700"/>
            <a:ext cx="7419300" cy="21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21" name="Google Shape;21;p4"/>
          <p:cNvGrpSpPr/>
          <p:nvPr/>
        </p:nvGrpSpPr>
        <p:grpSpPr>
          <a:xfrm>
            <a:off x="435875" y="97275"/>
            <a:ext cx="8272250" cy="4900925"/>
            <a:chOff x="435875" y="97275"/>
            <a:chExt cx="8272250" cy="4900925"/>
          </a:xfrm>
        </p:grpSpPr>
        <p:grpSp>
          <p:nvGrpSpPr>
            <p:cNvPr id="22" name="Google Shape;22;p4"/>
            <p:cNvGrpSpPr/>
            <p:nvPr/>
          </p:nvGrpSpPr>
          <p:grpSpPr>
            <a:xfrm flipH="1">
              <a:off x="435875" y="1292300"/>
              <a:ext cx="90900" cy="3705900"/>
              <a:chOff x="7952125" y="1292300"/>
              <a:chExt cx="90900" cy="3705900"/>
            </a:xfrm>
          </p:grpSpPr>
          <p:sp>
            <p:nvSpPr>
              <p:cNvPr id="23" name="Google Shape;23;p4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4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" name="Google Shape;25;p4"/>
            <p:cNvGrpSpPr/>
            <p:nvPr/>
          </p:nvGrpSpPr>
          <p:grpSpPr>
            <a:xfrm rot="10800000">
              <a:off x="8617225" y="97275"/>
              <a:ext cx="90900" cy="3705900"/>
              <a:chOff x="7952125" y="1292300"/>
              <a:chExt cx="90900" cy="3705900"/>
            </a:xfrm>
          </p:grpSpPr>
          <p:sp>
            <p:nvSpPr>
              <p:cNvPr id="26" name="Google Shape;26;p4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" name="Google Shape;27;p4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Noto Serif Ethiopic"/>
              <a:buNone/>
              <a:defRPr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 rot="10800000">
            <a:off x="165700" y="4608500"/>
            <a:ext cx="7941000" cy="90900"/>
            <a:chOff x="1239825" y="571500"/>
            <a:chExt cx="7941000" cy="90900"/>
          </a:xfrm>
        </p:grpSpPr>
        <p:cxnSp>
          <p:nvCxnSpPr>
            <p:cNvPr id="44" name="Google Shape;44;p6"/>
            <p:cNvCxnSpPr/>
            <p:nvPr/>
          </p:nvCxnSpPr>
          <p:spPr>
            <a:xfrm>
              <a:off x="1239825" y="571500"/>
              <a:ext cx="7941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" name="Google Shape;45;p6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19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50" name="Google Shape;50;p7"/>
          <p:cNvGrpSpPr/>
          <p:nvPr/>
        </p:nvGrpSpPr>
        <p:grpSpPr>
          <a:xfrm rot="10800000" flipH="1">
            <a:off x="2502023" y="4741850"/>
            <a:ext cx="6506400" cy="90900"/>
            <a:chOff x="1239825" y="571500"/>
            <a:chExt cx="6506400" cy="90900"/>
          </a:xfrm>
        </p:grpSpPr>
        <p:cxnSp>
          <p:nvCxnSpPr>
            <p:cNvPr id="51" name="Google Shape;51;p7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" name="Google Shape;52;p7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496300" y="1417500"/>
            <a:ext cx="4151400" cy="23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165548" y="298450"/>
            <a:ext cx="8808723" cy="4534300"/>
            <a:chOff x="165548" y="298450"/>
            <a:chExt cx="8808723" cy="4534300"/>
          </a:xfrm>
        </p:grpSpPr>
        <p:grpSp>
          <p:nvGrpSpPr>
            <p:cNvPr id="57" name="Google Shape;57;p8"/>
            <p:cNvGrpSpPr/>
            <p:nvPr/>
          </p:nvGrpSpPr>
          <p:grpSpPr>
            <a:xfrm rot="10800000">
              <a:off x="165548" y="4741850"/>
              <a:ext cx="6506400" cy="90900"/>
              <a:chOff x="1239825" y="571500"/>
              <a:chExt cx="6506400" cy="90900"/>
            </a:xfrm>
          </p:grpSpPr>
          <p:cxnSp>
            <p:nvCxnSpPr>
              <p:cNvPr id="58" name="Google Shape;58;p8"/>
              <p:cNvCxnSpPr/>
              <p:nvPr/>
            </p:nvCxnSpPr>
            <p:spPr>
              <a:xfrm>
                <a:off x="1239825" y="571500"/>
                <a:ext cx="6506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9" name="Google Shape;59;p8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8"/>
            <p:cNvGrpSpPr/>
            <p:nvPr/>
          </p:nvGrpSpPr>
          <p:grpSpPr>
            <a:xfrm rot="10800000" flipH="1">
              <a:off x="2467871" y="298450"/>
              <a:ext cx="6506400" cy="90900"/>
              <a:chOff x="1239825" y="571500"/>
              <a:chExt cx="6506400" cy="90900"/>
            </a:xfrm>
          </p:grpSpPr>
          <p:cxnSp>
            <p:nvCxnSpPr>
              <p:cNvPr id="61" name="Google Shape;61;p8"/>
              <p:cNvCxnSpPr/>
              <p:nvPr/>
            </p:nvCxnSpPr>
            <p:spPr>
              <a:xfrm>
                <a:off x="1239825" y="571500"/>
                <a:ext cx="6506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" name="Google Shape;62;p8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-11825" y="-11825"/>
            <a:ext cx="9155700" cy="51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522200" y="3961375"/>
            <a:ext cx="60996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1740000" y="1788150"/>
            <a:ext cx="5664000" cy="11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1740000" y="2957550"/>
            <a:ext cx="5664000" cy="3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4" name="Google Shape;74;p11"/>
          <p:cNvGrpSpPr/>
          <p:nvPr/>
        </p:nvGrpSpPr>
        <p:grpSpPr>
          <a:xfrm>
            <a:off x="165548" y="298450"/>
            <a:ext cx="8808723" cy="4534300"/>
            <a:chOff x="165548" y="298450"/>
            <a:chExt cx="8808723" cy="4534300"/>
          </a:xfrm>
        </p:grpSpPr>
        <p:grpSp>
          <p:nvGrpSpPr>
            <p:cNvPr id="75" name="Google Shape;75;p11"/>
            <p:cNvGrpSpPr/>
            <p:nvPr/>
          </p:nvGrpSpPr>
          <p:grpSpPr>
            <a:xfrm rot="10800000">
              <a:off x="165548" y="4741850"/>
              <a:ext cx="6506400" cy="90900"/>
              <a:chOff x="1239825" y="571500"/>
              <a:chExt cx="6506400" cy="90900"/>
            </a:xfrm>
          </p:grpSpPr>
          <p:cxnSp>
            <p:nvCxnSpPr>
              <p:cNvPr id="76" name="Google Shape;76;p11"/>
              <p:cNvCxnSpPr/>
              <p:nvPr/>
            </p:nvCxnSpPr>
            <p:spPr>
              <a:xfrm>
                <a:off x="1239825" y="571500"/>
                <a:ext cx="6506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" name="Google Shape;77;p11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11"/>
            <p:cNvGrpSpPr/>
            <p:nvPr/>
          </p:nvGrpSpPr>
          <p:grpSpPr>
            <a:xfrm rot="10800000" flipH="1">
              <a:off x="2467871" y="298450"/>
              <a:ext cx="6506400" cy="90900"/>
              <a:chOff x="1239825" y="571500"/>
              <a:chExt cx="6506400" cy="90900"/>
            </a:xfrm>
          </p:grpSpPr>
          <p:cxnSp>
            <p:nvCxnSpPr>
              <p:cNvPr id="79" name="Google Shape;79;p11"/>
              <p:cNvCxnSpPr/>
              <p:nvPr/>
            </p:nvCxnSpPr>
            <p:spPr>
              <a:xfrm>
                <a:off x="1239825" y="571500"/>
                <a:ext cx="6506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0" name="Google Shape;80;p11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■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■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katab"/>
              <a:buChar char="■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Ethiopic"/>
              <a:buNone/>
              <a:defRPr sz="35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Ethiopic"/>
              <a:buNone/>
              <a:defRPr sz="35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Ethiopic"/>
              <a:buNone/>
              <a:defRPr sz="35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Ethiopic"/>
              <a:buNone/>
              <a:defRPr sz="35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Ethiopic"/>
              <a:buNone/>
              <a:defRPr sz="35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Ethiopic"/>
              <a:buNone/>
              <a:defRPr sz="35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Ethiopic"/>
              <a:buNone/>
              <a:defRPr sz="35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Ethiopic"/>
              <a:buNone/>
              <a:defRPr sz="35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Ethiopic"/>
              <a:buNone/>
              <a:defRPr sz="35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olistbr/brazilian-ecommerce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ctrTitle"/>
          </p:nvPr>
        </p:nvSpPr>
        <p:spPr>
          <a:xfrm>
            <a:off x="2472675" y="1450325"/>
            <a:ext cx="5619000" cy="19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and Prediction of Customer Rating</a:t>
            </a:r>
            <a:endParaRPr dirty="0"/>
          </a:p>
        </p:txBody>
      </p:sp>
      <p:grpSp>
        <p:nvGrpSpPr>
          <p:cNvPr id="92" name="Google Shape;92;p15"/>
          <p:cNvGrpSpPr/>
          <p:nvPr/>
        </p:nvGrpSpPr>
        <p:grpSpPr>
          <a:xfrm>
            <a:off x="169260" y="498723"/>
            <a:ext cx="8385900" cy="90900"/>
            <a:chOff x="160950" y="480600"/>
            <a:chExt cx="8385900" cy="90900"/>
          </a:xfrm>
        </p:grpSpPr>
        <p:cxnSp>
          <p:nvCxnSpPr>
            <p:cNvPr id="93" name="Google Shape;93;p15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4" name="Google Shape;94;p15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15"/>
          <p:cNvGrpSpPr/>
          <p:nvPr/>
        </p:nvGrpSpPr>
        <p:grpSpPr>
          <a:xfrm>
            <a:off x="1101620" y="146398"/>
            <a:ext cx="90900" cy="3697200"/>
            <a:chOff x="1113520" y="156298"/>
            <a:chExt cx="90900" cy="3697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906370" y="3555448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7" name="Google Shape;97;p15"/>
            <p:cNvCxnSpPr/>
            <p:nvPr/>
          </p:nvCxnSpPr>
          <p:spPr>
            <a:xfrm rot="10800000">
              <a:off x="1121185" y="156298"/>
              <a:ext cx="0" cy="343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D1BDD-AE0A-692C-57D5-C04DC05E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608875"/>
          </a:xfrm>
        </p:spPr>
        <p:txBody>
          <a:bodyPr/>
          <a:lstStyle/>
          <a:p>
            <a:r>
              <a:rPr lang="en-IN" sz="2800" dirty="0"/>
              <a:t>Machine Learning – Predicting Feedback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6756B-61A2-59A6-9DBB-9A629FF83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328738"/>
            <a:ext cx="7419300" cy="2760862"/>
          </a:xfrm>
        </p:spPr>
        <p:txBody>
          <a:bodyPr/>
          <a:lstStyle/>
          <a:p>
            <a:r>
              <a:rPr lang="en-IN" sz="1600" dirty="0"/>
              <a:t>2 models used – XGBoost and Random Forest Classifier </a:t>
            </a:r>
          </a:p>
          <a:p>
            <a:endParaRPr lang="en-IN" sz="1600" dirty="0"/>
          </a:p>
          <a:p>
            <a:r>
              <a:rPr lang="en-IN" sz="1600" dirty="0"/>
              <a:t>Evaluation of both the models are given below</a:t>
            </a:r>
          </a:p>
          <a:p>
            <a:pPr marL="139700" indent="0">
              <a:buNone/>
            </a:pPr>
            <a:endParaRPr lang="en-IN" sz="1600" dirty="0"/>
          </a:p>
          <a:p>
            <a:pPr marL="139700" indent="0">
              <a:buNone/>
            </a:pPr>
            <a:endParaRPr lang="en-IN" sz="1600" dirty="0"/>
          </a:p>
          <a:p>
            <a:pPr marL="139700" indent="0">
              <a:buNone/>
            </a:pP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CE790-A294-B4F0-1742-EE7CC82EB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70" y="2427099"/>
            <a:ext cx="3632449" cy="195370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E6B843-07BC-3553-FD88-579E09F7D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283" y="2427099"/>
            <a:ext cx="3718581" cy="195370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093968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0236-A82C-1D2A-DDED-1C20CA1E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Key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7B7B8-D644-7B58-78D7-B510A971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52475"/>
            <a:ext cx="7704000" cy="3326656"/>
          </a:xfrm>
        </p:spPr>
        <p:txBody>
          <a:bodyPr/>
          <a:lstStyle/>
          <a:p>
            <a:r>
              <a:rPr lang="en-US" sz="1600" dirty="0"/>
              <a:t>Delivery Time &amp; Feedback: Longer delivery times were generally associated with lower feedback scores</a:t>
            </a:r>
          </a:p>
          <a:p>
            <a:r>
              <a:rPr lang="en-US" sz="1600" dirty="0"/>
              <a:t>Freight Value Impact: Higher shipping costs did not strongly correlate with negative feedback, suggesting customers might prioritize delivery reliability over cost</a:t>
            </a:r>
          </a:p>
          <a:p>
            <a:r>
              <a:rPr lang="en-US" sz="1600" dirty="0"/>
              <a:t>Items Ordered: Orders with a greater number of items showed lower ratings, possibly due to missing or damaged products </a:t>
            </a:r>
          </a:p>
          <a:p>
            <a:r>
              <a:rPr lang="en-US" sz="1600" dirty="0"/>
              <a:t>Regional Variations: Certain states showed consistently lower ratings, possibly due to regional delivery challenges.</a:t>
            </a:r>
          </a:p>
          <a:p>
            <a:r>
              <a:rPr lang="en-US" sz="1600" dirty="0"/>
              <a:t>Feature Importance: Delivery time and delay were the most significant features influencing customer feedback classification.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21925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FCFA-A685-F86F-6956-B556F4A3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608875"/>
          </a:xfrm>
        </p:spPr>
        <p:txBody>
          <a:bodyPr/>
          <a:lstStyle/>
          <a:p>
            <a:r>
              <a:rPr lang="en-IN" sz="2800" dirty="0"/>
              <a:t>Learnings and Future 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0A3EC-C9EE-BB19-40C6-E2A366083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85863"/>
            <a:ext cx="7419300" cy="2903737"/>
          </a:xfrm>
        </p:spPr>
        <p:txBody>
          <a:bodyPr/>
          <a:lstStyle/>
          <a:p>
            <a:r>
              <a:rPr lang="en-IN" sz="1600" dirty="0"/>
              <a:t>Limitations:</a:t>
            </a:r>
          </a:p>
          <a:p>
            <a:pPr lvl="1"/>
            <a:r>
              <a:rPr lang="en-IN" sz="1600" dirty="0"/>
              <a:t>Text based reviews were not analysed – sentiment analysis could provide deeper insights </a:t>
            </a:r>
          </a:p>
          <a:p>
            <a:pPr lvl="1"/>
            <a:r>
              <a:rPr lang="en-IN" sz="1600" dirty="0"/>
              <a:t>Some categories had low data representation, affecting reliability </a:t>
            </a:r>
          </a:p>
          <a:p>
            <a:pPr marL="139700" indent="0">
              <a:buNone/>
            </a:pPr>
            <a:endParaRPr lang="en-IN" sz="1600" dirty="0"/>
          </a:p>
          <a:p>
            <a:r>
              <a:rPr lang="en-IN" sz="1600" dirty="0"/>
              <a:t>Next Steps:</a:t>
            </a:r>
          </a:p>
          <a:p>
            <a:pPr lvl="1"/>
            <a:r>
              <a:rPr lang="en-IN" sz="1600" dirty="0"/>
              <a:t>NLP techniques to analyse customer comments to find sentiment pattern </a:t>
            </a:r>
          </a:p>
          <a:p>
            <a:pPr lvl="1"/>
            <a:r>
              <a:rPr lang="en-IN" sz="1600" dirty="0"/>
              <a:t>Apply SMOTE or other resampling techniques for better balance in the dataset</a:t>
            </a:r>
          </a:p>
          <a:p>
            <a:pPr lvl="1"/>
            <a:endParaRPr lang="en-IN" sz="1600" dirty="0"/>
          </a:p>
          <a:p>
            <a:pPr lvl="1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13088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02742-7C1A-E5BC-2324-698D62A6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1057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8835-EF27-E6A2-5B15-8E4FDFE2F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608875"/>
          </a:xfrm>
        </p:spPr>
        <p:txBody>
          <a:bodyPr/>
          <a:lstStyle/>
          <a:p>
            <a:r>
              <a:rPr lang="en-IN" sz="2800" dirty="0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55FEE-80B8-001C-753A-38E1203D0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21569"/>
            <a:ext cx="7419300" cy="2968031"/>
          </a:xfrm>
        </p:spPr>
        <p:txBody>
          <a:bodyPr/>
          <a:lstStyle/>
          <a:p>
            <a:r>
              <a:rPr lang="en-IN" sz="1600" dirty="0"/>
              <a:t>Goal: Analyse and categorise customer feedback to derive insights for business improvement</a:t>
            </a:r>
          </a:p>
          <a:p>
            <a:pPr>
              <a:lnSpc>
                <a:spcPct val="200000"/>
              </a:lnSpc>
            </a:pPr>
            <a:r>
              <a:rPr lang="en-IN" sz="1600" b="1" dirty="0"/>
              <a:t>Why this project?</a:t>
            </a:r>
          </a:p>
          <a:p>
            <a:pPr lvl="1"/>
            <a:r>
              <a:rPr lang="en-IN" sz="1600" dirty="0"/>
              <a:t>Businesses require structured and analysed customer feedback to improve </a:t>
            </a:r>
          </a:p>
          <a:p>
            <a:pPr lvl="1"/>
            <a:r>
              <a:rPr lang="en-IN" sz="1600" dirty="0"/>
              <a:t>To increase customer retention, targeted marketing and quality improvements</a:t>
            </a:r>
          </a:p>
          <a:p>
            <a:pPr>
              <a:lnSpc>
                <a:spcPct val="200000"/>
              </a:lnSpc>
            </a:pPr>
            <a:r>
              <a:rPr lang="en-IN" sz="1600" dirty="0"/>
              <a:t>Project Work Flow</a:t>
            </a:r>
          </a:p>
          <a:p>
            <a:pPr marL="139700" indent="0">
              <a:lnSpc>
                <a:spcPct val="200000"/>
              </a:lnSpc>
              <a:buNone/>
            </a:pPr>
            <a:endParaRPr lang="en-IN" sz="1600" dirty="0"/>
          </a:p>
          <a:p>
            <a:endParaRPr lang="en-IN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0B981F-FD8F-0829-0E68-D6D73BA1D51C}"/>
              </a:ext>
            </a:extLst>
          </p:cNvPr>
          <p:cNvSpPr/>
          <p:nvPr/>
        </p:nvSpPr>
        <p:spPr>
          <a:xfrm>
            <a:off x="556455" y="3968157"/>
            <a:ext cx="1037362" cy="521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Prepare </a:t>
            </a:r>
            <a:r>
              <a:rPr lang="en-IN" dirty="0" err="1"/>
              <a:t>Dataframe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7B1B0A-0A14-B698-C171-7B12C5AFD08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593817" y="4228901"/>
            <a:ext cx="292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0BCE59E-A713-CD02-26C8-1C037D1C0BA9}"/>
              </a:ext>
            </a:extLst>
          </p:cNvPr>
          <p:cNvSpPr/>
          <p:nvPr/>
        </p:nvSpPr>
        <p:spPr>
          <a:xfrm>
            <a:off x="1889697" y="3968157"/>
            <a:ext cx="1175374" cy="521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Feature Engineering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2F2473-91AA-8615-CFDE-4FB8FC8DEA9C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3065071" y="4228902"/>
            <a:ext cx="295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594F19A-9405-5189-8762-0D4E12D89612}"/>
              </a:ext>
            </a:extLst>
          </p:cNvPr>
          <p:cNvSpPr/>
          <p:nvPr/>
        </p:nvSpPr>
        <p:spPr>
          <a:xfrm>
            <a:off x="3360952" y="3968157"/>
            <a:ext cx="622892" cy="521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EDA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E55D61-9220-951E-C6EE-C6FF39A775F5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3983844" y="4228900"/>
            <a:ext cx="2958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F080027-C179-CCFA-A5E9-8810FED925CD}"/>
              </a:ext>
            </a:extLst>
          </p:cNvPr>
          <p:cNvSpPr/>
          <p:nvPr/>
        </p:nvSpPr>
        <p:spPr>
          <a:xfrm>
            <a:off x="4279726" y="3968155"/>
            <a:ext cx="1335262" cy="521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Preprocessing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13C5616-CA2F-4954-208A-A42BE2A5DF3D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 flipV="1">
            <a:off x="5614988" y="4228899"/>
            <a:ext cx="2958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388AC7F-9F89-5390-55AB-51CEB7BAA5E7}"/>
              </a:ext>
            </a:extLst>
          </p:cNvPr>
          <p:cNvSpPr/>
          <p:nvPr/>
        </p:nvSpPr>
        <p:spPr>
          <a:xfrm>
            <a:off x="5910870" y="3846709"/>
            <a:ext cx="1335262" cy="764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 Selection and Training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EB3C7A5-9A98-34E3-361E-527A43E1C534}"/>
              </a:ext>
            </a:extLst>
          </p:cNvPr>
          <p:cNvCxnSpPr>
            <a:cxnSpLocks/>
            <a:stCxn id="26" idx="3"/>
            <a:endCxn id="60" idx="1"/>
          </p:cNvCxnSpPr>
          <p:nvPr/>
        </p:nvCxnSpPr>
        <p:spPr>
          <a:xfrm>
            <a:off x="7246132" y="4228899"/>
            <a:ext cx="3760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5013147-EE27-E056-C62A-4CECF568B44C}"/>
              </a:ext>
            </a:extLst>
          </p:cNvPr>
          <p:cNvSpPr/>
          <p:nvPr/>
        </p:nvSpPr>
        <p:spPr>
          <a:xfrm>
            <a:off x="7622151" y="3968155"/>
            <a:ext cx="1061460" cy="521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142625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1C79-1A05-C995-A550-736D4455E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Dataset – What and Where?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D4A92-4C33-8CBA-A315-468FE2145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607343"/>
            <a:ext cx="7704000" cy="1456431"/>
          </a:xfrm>
        </p:spPr>
        <p:txBody>
          <a:bodyPr/>
          <a:lstStyle/>
          <a:p>
            <a:r>
              <a:rPr lang="en-IN" sz="1600" dirty="0"/>
              <a:t>Dataset: </a:t>
            </a:r>
            <a:r>
              <a:rPr lang="en-IN" sz="1600" dirty="0">
                <a:hlinkClick r:id="rId2"/>
              </a:rPr>
              <a:t>Brazilian E-Commerce Public Dataset by Olist</a:t>
            </a:r>
            <a:r>
              <a:rPr lang="en-IN" sz="1600" dirty="0"/>
              <a:t> (Kaggle)</a:t>
            </a:r>
          </a:p>
          <a:p>
            <a:endParaRPr lang="en-IN" sz="1600" dirty="0"/>
          </a:p>
          <a:p>
            <a:r>
              <a:rPr lang="en-IN" sz="1600" dirty="0"/>
              <a:t>Chosen datasets: </a:t>
            </a:r>
          </a:p>
          <a:p>
            <a:endParaRPr lang="en-IN" sz="1600" dirty="0"/>
          </a:p>
          <a:p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3CB07-6EEE-5BC9-FBA2-2E0417D53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656" y="2288128"/>
            <a:ext cx="2600688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6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9885-2CB2-F9D2-AADC-602AB6DF4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608875"/>
          </a:xfrm>
        </p:spPr>
        <p:txBody>
          <a:bodyPr/>
          <a:lstStyle/>
          <a:p>
            <a:r>
              <a:rPr lang="en-IN" sz="2800" dirty="0"/>
              <a:t>Data Cleaning and Feature Engineering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7CA1E-224A-6150-F94F-60607B2E6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35906"/>
            <a:ext cx="7419300" cy="2553694"/>
          </a:xfrm>
        </p:spPr>
        <p:txBody>
          <a:bodyPr/>
          <a:lstStyle/>
          <a:p>
            <a:r>
              <a:rPr lang="en-IN" sz="1600" dirty="0"/>
              <a:t>Merged all the datasets and kept only necessary columns </a:t>
            </a:r>
          </a:p>
          <a:p>
            <a:endParaRPr lang="en-IN" sz="1600" dirty="0"/>
          </a:p>
          <a:p>
            <a:r>
              <a:rPr lang="en-IN" sz="1600" dirty="0"/>
              <a:t>Created features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Handled missing values: since very less, deleted the rows</a:t>
            </a:r>
          </a:p>
          <a:p>
            <a:endParaRPr lang="en-IN" sz="1600" dirty="0"/>
          </a:p>
          <a:p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CB8A2-3EC9-0B99-597A-57DBF6A4B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431" y="2436019"/>
            <a:ext cx="6950869" cy="10209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186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280C-8E26-CDB7-5FEA-35E65174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Dataset for 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02DE64-3130-6DB0-B5F4-035DD3637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19" y="1410631"/>
            <a:ext cx="2276538" cy="3039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D1CC88-FD83-1F89-1EB1-6DAB9EFC4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381" y="1696761"/>
            <a:ext cx="5897594" cy="1749977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87685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08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Exploratory Data Analysis</a:t>
            </a:r>
            <a:endParaRPr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781A4-4303-B05F-2869-4C8360526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02022"/>
            <a:ext cx="3720932" cy="279320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5654D-6B4C-B531-BECE-0FEC4C88D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070" y="1102022"/>
            <a:ext cx="3664258" cy="279320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2FE02F-B110-622F-EA4E-E89BCD63ABEB}"/>
              </a:ext>
            </a:extLst>
          </p:cNvPr>
          <p:cNvSpPr txBox="1"/>
          <p:nvPr/>
        </p:nvSpPr>
        <p:spPr>
          <a:xfrm>
            <a:off x="4857420" y="4041478"/>
            <a:ext cx="3355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2"/>
                </a:solidFill>
                <a:latin typeface="Akatab" panose="020B0604020202020204" charset="0"/>
                <a:ea typeface="Akatab" panose="020B0604020202020204" charset="0"/>
                <a:cs typeface="Akatab" panose="020B0604020202020204" charset="0"/>
              </a:rPr>
              <a:t>Box plot to understand the relation between Delivery time and review score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FA383E-9FA0-F7BC-C5FF-E8322E32FFCA}"/>
              </a:ext>
            </a:extLst>
          </p:cNvPr>
          <p:cNvSpPr txBox="1"/>
          <p:nvPr/>
        </p:nvSpPr>
        <p:spPr>
          <a:xfrm>
            <a:off x="982892" y="4041478"/>
            <a:ext cx="319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2"/>
                </a:solidFill>
                <a:latin typeface="Akatab" panose="020B0604020202020204" charset="0"/>
                <a:ea typeface="Akatab" panose="020B0604020202020204" charset="0"/>
                <a:cs typeface="Akatab" panose="020B0604020202020204" charset="0"/>
              </a:rPr>
              <a:t>Bar graph to show distribution of review scores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12A1F-70FD-A323-B4F1-F164789B6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Exploratory Data Analysis</a:t>
            </a:r>
            <a:br>
              <a:rPr lang="en-IN" sz="2800" dirty="0"/>
            </a:b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F0BD8D-98E6-3E80-5991-9ACA778D3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43" y="1100137"/>
            <a:ext cx="3724724" cy="277177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9DF4DD-C81F-DE22-7D4E-032786D79BEE}"/>
              </a:ext>
            </a:extLst>
          </p:cNvPr>
          <p:cNvSpPr txBox="1"/>
          <p:nvPr/>
        </p:nvSpPr>
        <p:spPr>
          <a:xfrm>
            <a:off x="861333" y="3954324"/>
            <a:ext cx="3207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2"/>
                </a:solidFill>
                <a:latin typeface="Akatab" panose="020B0604020202020204" charset="0"/>
                <a:ea typeface="Akatab" panose="020B0604020202020204" charset="0"/>
                <a:cs typeface="Akatab" panose="020B0604020202020204" charset="0"/>
              </a:rPr>
              <a:t>Histogram to show the impact of delivery delays on review score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1B42A3-ABC0-CBF6-E9A4-FD4AB60F5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535" y="1095660"/>
            <a:ext cx="3724722" cy="277625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A58077-26DA-73E6-EAA7-B4AAF0F4C82F}"/>
              </a:ext>
            </a:extLst>
          </p:cNvPr>
          <p:cNvSpPr txBox="1"/>
          <p:nvPr/>
        </p:nvSpPr>
        <p:spPr>
          <a:xfrm>
            <a:off x="5075123" y="3949847"/>
            <a:ext cx="3207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2"/>
                </a:solidFill>
                <a:latin typeface="Akatab" panose="020B0604020202020204" charset="0"/>
                <a:ea typeface="Akatab" panose="020B0604020202020204" charset="0"/>
                <a:cs typeface="Akatab" panose="020B0604020202020204" charset="0"/>
              </a:rPr>
              <a:t>Box plot to show the relationship between price and review score</a:t>
            </a:r>
          </a:p>
        </p:txBody>
      </p:sp>
    </p:spTree>
    <p:extLst>
      <p:ext uri="{BB962C8B-B14F-4D97-AF65-F5344CB8AC3E}">
        <p14:creationId xmlns:p14="http://schemas.microsoft.com/office/powerpoint/2010/main" val="118462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47BD-C658-A597-4FA2-87526D9D0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608875"/>
          </a:xfrm>
        </p:spPr>
        <p:txBody>
          <a:bodyPr/>
          <a:lstStyle/>
          <a:p>
            <a:r>
              <a:rPr lang="en-IN" sz="2800" dirty="0"/>
              <a:t>Exploratory Data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60365-F922-C824-73F7-BAE2863F0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46" y="1135856"/>
            <a:ext cx="3499667" cy="271004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0EB2D3-5279-951E-61DC-9B97525D7B86}"/>
              </a:ext>
            </a:extLst>
          </p:cNvPr>
          <p:cNvSpPr txBox="1"/>
          <p:nvPr/>
        </p:nvSpPr>
        <p:spPr>
          <a:xfrm>
            <a:off x="944144" y="3970723"/>
            <a:ext cx="3259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2"/>
                </a:solidFill>
                <a:latin typeface="Akatab" panose="020B0604020202020204" charset="0"/>
                <a:ea typeface="Akatab" panose="020B0604020202020204" charset="0"/>
                <a:cs typeface="Akatab" panose="020B0604020202020204" charset="0"/>
              </a:rPr>
              <a:t>Box plot to show the relationship between number of items in order and review score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208246-4C49-7681-1698-CCD42DE0A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489" y="1135856"/>
            <a:ext cx="3571681" cy="271004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188FA0-EB3E-A349-C437-3A2E7A06965A}"/>
              </a:ext>
            </a:extLst>
          </p:cNvPr>
          <p:cNvSpPr txBox="1"/>
          <p:nvPr/>
        </p:nvSpPr>
        <p:spPr>
          <a:xfrm>
            <a:off x="4976794" y="3927860"/>
            <a:ext cx="3259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2"/>
                </a:solidFill>
                <a:latin typeface="Akatab" panose="020B0604020202020204" charset="0"/>
                <a:ea typeface="Akatab" panose="020B0604020202020204" charset="0"/>
                <a:cs typeface="Akatab" panose="020B0604020202020204" charset="0"/>
              </a:rPr>
              <a:t>Box plot to show the relationship between shipping costs and review score</a:t>
            </a:r>
          </a:p>
        </p:txBody>
      </p:sp>
    </p:spTree>
    <p:extLst>
      <p:ext uri="{BB962C8B-B14F-4D97-AF65-F5344CB8AC3E}">
        <p14:creationId xmlns:p14="http://schemas.microsoft.com/office/powerpoint/2010/main" val="256936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A7CE-B2EF-1925-9710-7E73609B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Data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C435D-0ACD-5CBF-2884-FCC129457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52474"/>
            <a:ext cx="7388156" cy="2840881"/>
          </a:xfrm>
        </p:spPr>
        <p:txBody>
          <a:bodyPr/>
          <a:lstStyle/>
          <a:p>
            <a:r>
              <a:rPr lang="en-IN" sz="1600" dirty="0"/>
              <a:t>Created feedback categories (1-2: Bad, 3: Neutral, 4-5: Good)</a:t>
            </a:r>
          </a:p>
          <a:p>
            <a:r>
              <a:rPr lang="en-IN" sz="1600" dirty="0"/>
              <a:t>Dropped columns like </a:t>
            </a:r>
            <a:r>
              <a:rPr lang="en-IN" sz="1600" dirty="0" err="1"/>
              <a:t>order_id</a:t>
            </a:r>
            <a:r>
              <a:rPr lang="en-IN" sz="1600" dirty="0"/>
              <a:t>, timestamps and review score</a:t>
            </a:r>
          </a:p>
          <a:p>
            <a:r>
              <a:rPr lang="en-IN" sz="1600" dirty="0"/>
              <a:t>Label encoded Categorical columns as well as the target column (feedback category)</a:t>
            </a:r>
          </a:p>
          <a:p>
            <a:r>
              <a:rPr lang="en-IN" sz="1600" dirty="0"/>
              <a:t>Used Standard Scaler to scale columns like price, freight value, delivery time and delay</a:t>
            </a:r>
          </a:p>
          <a:p>
            <a:pPr marL="139700" indent="0">
              <a:buNone/>
            </a:pPr>
            <a:endParaRPr lang="en-IN" sz="1600" dirty="0"/>
          </a:p>
          <a:p>
            <a:endParaRPr lang="en-IN" sz="1600" dirty="0"/>
          </a:p>
          <a:p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BC6FF9-0ED6-5D62-9237-8DAD3E1DF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3040571"/>
            <a:ext cx="8001000" cy="1504854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7752884"/>
      </p:ext>
    </p:extLst>
  </p:cSld>
  <p:clrMapOvr>
    <a:masterClrMapping/>
  </p:clrMapOvr>
</p:sld>
</file>

<file path=ppt/theme/theme1.xml><?xml version="1.0" encoding="utf-8"?>
<a:theme xmlns:a="http://schemas.openxmlformats.org/drawingml/2006/main" name="Executive Summary of Marketing Plan Infographics by Slidesgo">
  <a:themeElements>
    <a:clrScheme name="Simple Light">
      <a:dk1>
        <a:srgbClr val="586847"/>
      </a:dk1>
      <a:lt1>
        <a:srgbClr val="FCFCFC"/>
      </a:lt1>
      <a:dk2>
        <a:srgbClr val="F3ECE6"/>
      </a:dk2>
      <a:lt2>
        <a:srgbClr val="B4ACA2"/>
      </a:lt2>
      <a:accent1>
        <a:srgbClr val="475735"/>
      </a:accent1>
      <a:accent2>
        <a:srgbClr val="303A2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868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Office PowerPoint</Application>
  <PresentationFormat>On-screen Show (16:9)</PresentationFormat>
  <Paragraphs>63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Noto Serif Ethiopic</vt:lpstr>
      <vt:lpstr>Roboto Condensed Light</vt:lpstr>
      <vt:lpstr>Anaheim</vt:lpstr>
      <vt:lpstr>Akatab</vt:lpstr>
      <vt:lpstr>Executive Summary of Marketing Plan Infographics by Slidesgo</vt:lpstr>
      <vt:lpstr>Analysis and Prediction of Customer Rating</vt:lpstr>
      <vt:lpstr>Project Overview</vt:lpstr>
      <vt:lpstr>Dataset – What and Where?</vt:lpstr>
      <vt:lpstr>Data Cleaning and Feature Engineering </vt:lpstr>
      <vt:lpstr>Dataset for EDA</vt:lpstr>
      <vt:lpstr>Exploratory Data Analysis</vt:lpstr>
      <vt:lpstr>Exploratory Data Analysis </vt:lpstr>
      <vt:lpstr>Exploratory Data Analysis</vt:lpstr>
      <vt:lpstr>Data Preprocessing</vt:lpstr>
      <vt:lpstr>Machine Learning – Predicting Feedback</vt:lpstr>
      <vt:lpstr>Key Findings</vt:lpstr>
      <vt:lpstr>Learnings and Future Improvements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Vijhisha Bhandary</dc:creator>
  <cp:lastModifiedBy>Vijhisha Bhandary</cp:lastModifiedBy>
  <cp:revision>1</cp:revision>
  <dcterms:modified xsi:type="dcterms:W3CDTF">2025-03-04T07:52:44Z</dcterms:modified>
</cp:coreProperties>
</file>