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www.kaggle.com/code/yasserhessein/thyroid-disease-detection-using-deep-learning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yasserhessein/thyroid-disease-detection-using-deep-learnin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48CD1C-1E12-4380-94C7-28F70AC0F5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36314-AD22-406C-84B6-48723804A4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Hypothyroidism is a condition where the thyroid gland does not produce enough thyroid hormones, leading to various health issues.</a:t>
          </a:r>
        </a:p>
      </dgm:t>
    </dgm:pt>
    <dgm:pt modelId="{B4DEC046-BEC7-4674-B449-5D3D4D764015}" type="parTrans" cxnId="{60D47EFE-0451-4477-85D4-A6E9BB60B672}">
      <dgm:prSet/>
      <dgm:spPr/>
      <dgm:t>
        <a:bodyPr/>
        <a:lstStyle/>
        <a:p>
          <a:endParaRPr lang="en-US"/>
        </a:p>
      </dgm:t>
    </dgm:pt>
    <dgm:pt modelId="{E6FC9AEE-4B47-491A-BCA5-CB7B3349D5B1}" type="sibTrans" cxnId="{60D47EFE-0451-4477-85D4-A6E9BB60B672}">
      <dgm:prSet/>
      <dgm:spPr/>
      <dgm:t>
        <a:bodyPr/>
        <a:lstStyle/>
        <a:p>
          <a:endParaRPr lang="en-US"/>
        </a:p>
      </dgm:t>
    </dgm:pt>
    <dgm:pt modelId="{19491E22-C54A-4383-AAAD-1662C3FFAA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Understanding the patterns and factors associated with hypothyroidism is crucial for early diagnosis and effective treatment. </a:t>
          </a:r>
        </a:p>
      </dgm:t>
    </dgm:pt>
    <dgm:pt modelId="{E9585584-48F2-4D47-A5D0-37D7F4641B02}" type="parTrans" cxnId="{50AEED40-AA1E-4142-B708-A8E8BE67A820}">
      <dgm:prSet/>
      <dgm:spPr/>
      <dgm:t>
        <a:bodyPr/>
        <a:lstStyle/>
        <a:p>
          <a:endParaRPr lang="en-US"/>
        </a:p>
      </dgm:t>
    </dgm:pt>
    <dgm:pt modelId="{9163F759-D760-4366-A1CB-082B7DAEABF5}" type="sibTrans" cxnId="{50AEED40-AA1E-4142-B708-A8E8BE67A820}">
      <dgm:prSet/>
      <dgm:spPr/>
      <dgm:t>
        <a:bodyPr/>
        <a:lstStyle/>
        <a:p>
          <a:endParaRPr lang="en-US"/>
        </a:p>
      </dgm:t>
    </dgm:pt>
    <dgm:pt modelId="{9D00740F-892C-45C6-8A04-4DFAEE4248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objective of this project is to analyze the dataset on thyroid disease and provide insights that can help healthcare professionals better manage and predict hypothyroidism cases.</a:t>
          </a:r>
        </a:p>
      </dgm:t>
    </dgm:pt>
    <dgm:pt modelId="{773B0E8E-B685-42E9-9BE2-51CB932C671F}" type="parTrans" cxnId="{F61A2BBC-39F8-4C5F-AE31-D00DC086379A}">
      <dgm:prSet/>
      <dgm:spPr/>
      <dgm:t>
        <a:bodyPr/>
        <a:lstStyle/>
        <a:p>
          <a:endParaRPr lang="en-US"/>
        </a:p>
      </dgm:t>
    </dgm:pt>
    <dgm:pt modelId="{4F824B06-4126-4572-B23F-F694662BF13F}" type="sibTrans" cxnId="{F61A2BBC-39F8-4C5F-AE31-D00DC086379A}">
      <dgm:prSet/>
      <dgm:spPr/>
      <dgm:t>
        <a:bodyPr/>
        <a:lstStyle/>
        <a:p>
          <a:endParaRPr lang="en-US"/>
        </a:p>
      </dgm:t>
    </dgm:pt>
    <dgm:pt modelId="{BA21D2ED-C590-4CDF-ABAB-13E5CD3C89E0}" type="pres">
      <dgm:prSet presAssocID="{0F48CD1C-1E12-4380-94C7-28F70AC0F5F2}" presName="root" presStyleCnt="0">
        <dgm:presLayoutVars>
          <dgm:dir/>
          <dgm:resizeHandles val="exact"/>
        </dgm:presLayoutVars>
      </dgm:prSet>
      <dgm:spPr/>
    </dgm:pt>
    <dgm:pt modelId="{8C897733-81FE-4528-9E7C-A1C90BD93CA5}" type="pres">
      <dgm:prSet presAssocID="{77736314-AD22-406C-84B6-48723804A416}" presName="compNode" presStyleCnt="0"/>
      <dgm:spPr/>
    </dgm:pt>
    <dgm:pt modelId="{CF85FCD8-9624-4103-8006-E8DEE5A8DF79}" type="pres">
      <dgm:prSet presAssocID="{77736314-AD22-406C-84B6-48723804A416}" presName="bgRect" presStyleLbl="bgShp" presStyleIdx="0" presStyleCnt="3"/>
      <dgm:spPr/>
    </dgm:pt>
    <dgm:pt modelId="{8B5265C8-0F1E-4496-BE16-F4ADD5341A4A}" type="pres">
      <dgm:prSet presAssocID="{77736314-AD22-406C-84B6-48723804A4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6A3BB70-7D46-46FE-8CCC-9B1EB2F3A8D0}" type="pres">
      <dgm:prSet presAssocID="{77736314-AD22-406C-84B6-48723804A416}" presName="spaceRect" presStyleCnt="0"/>
      <dgm:spPr/>
    </dgm:pt>
    <dgm:pt modelId="{D49E0CA5-D94D-4397-A13F-EF6343364195}" type="pres">
      <dgm:prSet presAssocID="{77736314-AD22-406C-84B6-48723804A416}" presName="parTx" presStyleLbl="revTx" presStyleIdx="0" presStyleCnt="3">
        <dgm:presLayoutVars>
          <dgm:chMax val="0"/>
          <dgm:chPref val="0"/>
        </dgm:presLayoutVars>
      </dgm:prSet>
      <dgm:spPr/>
    </dgm:pt>
    <dgm:pt modelId="{2F88AC7B-B2C2-4BE1-B3A9-F803D3568F13}" type="pres">
      <dgm:prSet presAssocID="{E6FC9AEE-4B47-491A-BCA5-CB7B3349D5B1}" presName="sibTrans" presStyleCnt="0"/>
      <dgm:spPr/>
    </dgm:pt>
    <dgm:pt modelId="{963F579F-0808-49FB-A0A3-5CBE3E6CBE77}" type="pres">
      <dgm:prSet presAssocID="{19491E22-C54A-4383-AAAD-1662C3FFAA96}" presName="compNode" presStyleCnt="0"/>
      <dgm:spPr/>
    </dgm:pt>
    <dgm:pt modelId="{6362117C-AC3D-472F-9F91-786C6BF5D9D6}" type="pres">
      <dgm:prSet presAssocID="{19491E22-C54A-4383-AAAD-1662C3FFAA96}" presName="bgRect" presStyleLbl="bgShp" presStyleIdx="1" presStyleCnt="3"/>
      <dgm:spPr/>
    </dgm:pt>
    <dgm:pt modelId="{38B10887-521A-47AB-9FAD-BF57DC4CB2B5}" type="pres">
      <dgm:prSet presAssocID="{19491E22-C54A-4383-AAAD-1662C3FFAA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F2BDEB7-F1FD-46D7-96C9-09FBE4B00565}" type="pres">
      <dgm:prSet presAssocID="{19491E22-C54A-4383-AAAD-1662C3FFAA96}" presName="spaceRect" presStyleCnt="0"/>
      <dgm:spPr/>
    </dgm:pt>
    <dgm:pt modelId="{ABBF9567-0C67-4986-B728-4EBCC1E646F4}" type="pres">
      <dgm:prSet presAssocID="{19491E22-C54A-4383-AAAD-1662C3FFAA96}" presName="parTx" presStyleLbl="revTx" presStyleIdx="1" presStyleCnt="3">
        <dgm:presLayoutVars>
          <dgm:chMax val="0"/>
          <dgm:chPref val="0"/>
        </dgm:presLayoutVars>
      </dgm:prSet>
      <dgm:spPr/>
    </dgm:pt>
    <dgm:pt modelId="{991BFF39-8432-4C9C-8436-950C7663B1FC}" type="pres">
      <dgm:prSet presAssocID="{9163F759-D760-4366-A1CB-082B7DAEABF5}" presName="sibTrans" presStyleCnt="0"/>
      <dgm:spPr/>
    </dgm:pt>
    <dgm:pt modelId="{A159462E-8F01-41D7-983C-E01B6A98D70D}" type="pres">
      <dgm:prSet presAssocID="{9D00740F-892C-45C6-8A04-4DFAEE424821}" presName="compNode" presStyleCnt="0"/>
      <dgm:spPr/>
    </dgm:pt>
    <dgm:pt modelId="{0207DA9C-B467-429D-B367-81A2340F7EFA}" type="pres">
      <dgm:prSet presAssocID="{9D00740F-892C-45C6-8A04-4DFAEE424821}" presName="bgRect" presStyleLbl="bgShp" presStyleIdx="2" presStyleCnt="3"/>
      <dgm:spPr/>
    </dgm:pt>
    <dgm:pt modelId="{B5F175D6-1B38-441E-8A00-FC33DCFCBFBB}" type="pres">
      <dgm:prSet presAssocID="{9D00740F-892C-45C6-8A04-4DFAEE4248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C015C68-F989-4372-A834-E823146773A4}" type="pres">
      <dgm:prSet presAssocID="{9D00740F-892C-45C6-8A04-4DFAEE424821}" presName="spaceRect" presStyleCnt="0"/>
      <dgm:spPr/>
    </dgm:pt>
    <dgm:pt modelId="{473840A1-8ABB-4CF6-9CB7-12CCD78C6173}" type="pres">
      <dgm:prSet presAssocID="{9D00740F-892C-45C6-8A04-4DFAEE4248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B76D34-8B65-4217-8730-48F5EC71DF03}" type="presOf" srcId="{19491E22-C54A-4383-AAAD-1662C3FFAA96}" destId="{ABBF9567-0C67-4986-B728-4EBCC1E646F4}" srcOrd="0" destOrd="0" presId="urn:microsoft.com/office/officeart/2018/2/layout/IconVerticalSolidList"/>
    <dgm:cxn modelId="{50AEED40-AA1E-4142-B708-A8E8BE67A820}" srcId="{0F48CD1C-1E12-4380-94C7-28F70AC0F5F2}" destId="{19491E22-C54A-4383-AAAD-1662C3FFAA96}" srcOrd="1" destOrd="0" parTransId="{E9585584-48F2-4D47-A5D0-37D7F4641B02}" sibTransId="{9163F759-D760-4366-A1CB-082B7DAEABF5}"/>
    <dgm:cxn modelId="{B6E3F544-4F07-4590-9963-2ECF07438A24}" type="presOf" srcId="{0F48CD1C-1E12-4380-94C7-28F70AC0F5F2}" destId="{BA21D2ED-C590-4CDF-ABAB-13E5CD3C89E0}" srcOrd="0" destOrd="0" presId="urn:microsoft.com/office/officeart/2018/2/layout/IconVerticalSolidList"/>
    <dgm:cxn modelId="{F61A2BBC-39F8-4C5F-AE31-D00DC086379A}" srcId="{0F48CD1C-1E12-4380-94C7-28F70AC0F5F2}" destId="{9D00740F-892C-45C6-8A04-4DFAEE424821}" srcOrd="2" destOrd="0" parTransId="{773B0E8E-B685-42E9-9BE2-51CB932C671F}" sibTransId="{4F824B06-4126-4572-B23F-F694662BF13F}"/>
    <dgm:cxn modelId="{5AAE01E0-B8FC-4A58-8916-0BE8513E506E}" type="presOf" srcId="{77736314-AD22-406C-84B6-48723804A416}" destId="{D49E0CA5-D94D-4397-A13F-EF6343364195}" srcOrd="0" destOrd="0" presId="urn:microsoft.com/office/officeart/2018/2/layout/IconVerticalSolidList"/>
    <dgm:cxn modelId="{FF4935ED-290E-4BCA-9DF9-7F9F1CAEF9B6}" type="presOf" srcId="{9D00740F-892C-45C6-8A04-4DFAEE424821}" destId="{473840A1-8ABB-4CF6-9CB7-12CCD78C6173}" srcOrd="0" destOrd="0" presId="urn:microsoft.com/office/officeart/2018/2/layout/IconVerticalSolidList"/>
    <dgm:cxn modelId="{60D47EFE-0451-4477-85D4-A6E9BB60B672}" srcId="{0F48CD1C-1E12-4380-94C7-28F70AC0F5F2}" destId="{77736314-AD22-406C-84B6-48723804A416}" srcOrd="0" destOrd="0" parTransId="{B4DEC046-BEC7-4674-B449-5D3D4D764015}" sibTransId="{E6FC9AEE-4B47-491A-BCA5-CB7B3349D5B1}"/>
    <dgm:cxn modelId="{36BE1627-54FF-42F5-8958-C153E7264296}" type="presParOf" srcId="{BA21D2ED-C590-4CDF-ABAB-13E5CD3C89E0}" destId="{8C897733-81FE-4528-9E7C-A1C90BD93CA5}" srcOrd="0" destOrd="0" presId="urn:microsoft.com/office/officeart/2018/2/layout/IconVerticalSolidList"/>
    <dgm:cxn modelId="{54923CB1-78BC-4B05-92E8-71136D3FB929}" type="presParOf" srcId="{8C897733-81FE-4528-9E7C-A1C90BD93CA5}" destId="{CF85FCD8-9624-4103-8006-E8DEE5A8DF79}" srcOrd="0" destOrd="0" presId="urn:microsoft.com/office/officeart/2018/2/layout/IconVerticalSolidList"/>
    <dgm:cxn modelId="{EE6C4A96-E371-4F44-9296-13D32F12CB13}" type="presParOf" srcId="{8C897733-81FE-4528-9E7C-A1C90BD93CA5}" destId="{8B5265C8-0F1E-4496-BE16-F4ADD5341A4A}" srcOrd="1" destOrd="0" presId="urn:microsoft.com/office/officeart/2018/2/layout/IconVerticalSolidList"/>
    <dgm:cxn modelId="{7FA10775-7F30-43EE-AB41-0F3A6152FA8F}" type="presParOf" srcId="{8C897733-81FE-4528-9E7C-A1C90BD93CA5}" destId="{26A3BB70-7D46-46FE-8CCC-9B1EB2F3A8D0}" srcOrd="2" destOrd="0" presId="urn:microsoft.com/office/officeart/2018/2/layout/IconVerticalSolidList"/>
    <dgm:cxn modelId="{F68B8E8C-EB4C-4D3E-9BA8-F4CCA42D864E}" type="presParOf" srcId="{8C897733-81FE-4528-9E7C-A1C90BD93CA5}" destId="{D49E0CA5-D94D-4397-A13F-EF6343364195}" srcOrd="3" destOrd="0" presId="urn:microsoft.com/office/officeart/2018/2/layout/IconVerticalSolidList"/>
    <dgm:cxn modelId="{C248AE53-B011-40CA-A1EC-B2734F76999E}" type="presParOf" srcId="{BA21D2ED-C590-4CDF-ABAB-13E5CD3C89E0}" destId="{2F88AC7B-B2C2-4BE1-B3A9-F803D3568F13}" srcOrd="1" destOrd="0" presId="urn:microsoft.com/office/officeart/2018/2/layout/IconVerticalSolidList"/>
    <dgm:cxn modelId="{13A8E1F5-38C6-4B87-98C5-00F0E01422E8}" type="presParOf" srcId="{BA21D2ED-C590-4CDF-ABAB-13E5CD3C89E0}" destId="{963F579F-0808-49FB-A0A3-5CBE3E6CBE77}" srcOrd="2" destOrd="0" presId="urn:microsoft.com/office/officeart/2018/2/layout/IconVerticalSolidList"/>
    <dgm:cxn modelId="{0E1D2D3E-F62A-4DAF-9260-19D7320DA34E}" type="presParOf" srcId="{963F579F-0808-49FB-A0A3-5CBE3E6CBE77}" destId="{6362117C-AC3D-472F-9F91-786C6BF5D9D6}" srcOrd="0" destOrd="0" presId="urn:microsoft.com/office/officeart/2018/2/layout/IconVerticalSolidList"/>
    <dgm:cxn modelId="{0B852BE0-5B68-4EB6-B44C-867EF9FD1658}" type="presParOf" srcId="{963F579F-0808-49FB-A0A3-5CBE3E6CBE77}" destId="{38B10887-521A-47AB-9FAD-BF57DC4CB2B5}" srcOrd="1" destOrd="0" presId="urn:microsoft.com/office/officeart/2018/2/layout/IconVerticalSolidList"/>
    <dgm:cxn modelId="{DC865434-85C1-490B-8430-60AAC949E598}" type="presParOf" srcId="{963F579F-0808-49FB-A0A3-5CBE3E6CBE77}" destId="{8F2BDEB7-F1FD-46D7-96C9-09FBE4B00565}" srcOrd="2" destOrd="0" presId="urn:microsoft.com/office/officeart/2018/2/layout/IconVerticalSolidList"/>
    <dgm:cxn modelId="{A8BEC626-4329-4643-8459-8B67435FD18D}" type="presParOf" srcId="{963F579F-0808-49FB-A0A3-5CBE3E6CBE77}" destId="{ABBF9567-0C67-4986-B728-4EBCC1E646F4}" srcOrd="3" destOrd="0" presId="urn:microsoft.com/office/officeart/2018/2/layout/IconVerticalSolidList"/>
    <dgm:cxn modelId="{1A05BB02-4DE1-41D4-BD13-CBE3FCDE32E1}" type="presParOf" srcId="{BA21D2ED-C590-4CDF-ABAB-13E5CD3C89E0}" destId="{991BFF39-8432-4C9C-8436-950C7663B1FC}" srcOrd="3" destOrd="0" presId="urn:microsoft.com/office/officeart/2018/2/layout/IconVerticalSolidList"/>
    <dgm:cxn modelId="{8153A4AF-40F0-4D86-9541-94C6C3C7816D}" type="presParOf" srcId="{BA21D2ED-C590-4CDF-ABAB-13E5CD3C89E0}" destId="{A159462E-8F01-41D7-983C-E01B6A98D70D}" srcOrd="4" destOrd="0" presId="urn:microsoft.com/office/officeart/2018/2/layout/IconVerticalSolidList"/>
    <dgm:cxn modelId="{5A6512B5-2435-4221-BFAE-09F17427BB86}" type="presParOf" srcId="{A159462E-8F01-41D7-983C-E01B6A98D70D}" destId="{0207DA9C-B467-429D-B367-81A2340F7EFA}" srcOrd="0" destOrd="0" presId="urn:microsoft.com/office/officeart/2018/2/layout/IconVerticalSolidList"/>
    <dgm:cxn modelId="{AB614CA3-4392-4393-B0D1-E18B6E261A0C}" type="presParOf" srcId="{A159462E-8F01-41D7-983C-E01B6A98D70D}" destId="{B5F175D6-1B38-441E-8A00-FC33DCFCBFBB}" srcOrd="1" destOrd="0" presId="urn:microsoft.com/office/officeart/2018/2/layout/IconVerticalSolidList"/>
    <dgm:cxn modelId="{A3969A7C-3028-4A49-A18A-928BF34B3247}" type="presParOf" srcId="{A159462E-8F01-41D7-983C-E01B6A98D70D}" destId="{CC015C68-F989-4372-A834-E823146773A4}" srcOrd="2" destOrd="0" presId="urn:microsoft.com/office/officeart/2018/2/layout/IconVerticalSolidList"/>
    <dgm:cxn modelId="{7ED601F0-F99D-46C6-AA2C-CE98C25C5B54}" type="presParOf" srcId="{A159462E-8F01-41D7-983C-E01B6A98D70D}" destId="{473840A1-8ABB-4CF6-9CB7-12CCD78C61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43F934-6C16-4B59-9E29-201430C16B4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F549E9-1C1A-46A0-A42A-0395057EC835}">
      <dgm:prSet/>
      <dgm:spPr/>
      <dgm:t>
        <a:bodyPr/>
        <a:lstStyle/>
        <a:p>
          <a:pPr>
            <a:defRPr cap="all"/>
          </a:pPr>
          <a:r>
            <a:rPr lang="en-US"/>
            <a:t>Data sourced from </a:t>
          </a:r>
          <a:r>
            <a:rPr lang="en-US">
              <a:hlinkClick xmlns:r="http://schemas.openxmlformats.org/officeDocument/2006/relationships" r:id="rId1"/>
            </a:rPr>
            <a:t>Kaggle</a:t>
          </a:r>
          <a:endParaRPr lang="en-US"/>
        </a:p>
      </dgm:t>
    </dgm:pt>
    <dgm:pt modelId="{2A00C348-9A56-4B9B-9222-824A04F396BE}" type="parTrans" cxnId="{AAE627B5-8FCE-4F0E-9378-189B94C8837B}">
      <dgm:prSet/>
      <dgm:spPr/>
      <dgm:t>
        <a:bodyPr/>
        <a:lstStyle/>
        <a:p>
          <a:endParaRPr lang="en-US"/>
        </a:p>
      </dgm:t>
    </dgm:pt>
    <dgm:pt modelId="{512F7C11-46D1-466C-8F26-FE3505A5638E}" type="sibTrans" cxnId="{AAE627B5-8FCE-4F0E-9378-189B94C8837B}">
      <dgm:prSet/>
      <dgm:spPr/>
      <dgm:t>
        <a:bodyPr/>
        <a:lstStyle/>
        <a:p>
          <a:endParaRPr lang="en-US"/>
        </a:p>
      </dgm:t>
    </dgm:pt>
    <dgm:pt modelId="{117A5122-E8B9-4099-A0FD-B922D21F557F}">
      <dgm:prSet/>
      <dgm:spPr/>
      <dgm:t>
        <a:bodyPr/>
        <a:lstStyle/>
        <a:p>
          <a:pPr>
            <a:defRPr cap="all"/>
          </a:pPr>
          <a:r>
            <a:rPr lang="en-US"/>
            <a:t>Data Cleaning and Preprocessing using SQL </a:t>
          </a:r>
        </a:p>
      </dgm:t>
    </dgm:pt>
    <dgm:pt modelId="{2FAE1333-E59C-496F-A424-D13956C7738C}" type="parTrans" cxnId="{ACA097BC-26C5-4B12-830A-71EBACF40073}">
      <dgm:prSet/>
      <dgm:spPr/>
      <dgm:t>
        <a:bodyPr/>
        <a:lstStyle/>
        <a:p>
          <a:endParaRPr lang="en-US"/>
        </a:p>
      </dgm:t>
    </dgm:pt>
    <dgm:pt modelId="{07A8F8B5-D2F3-4D49-97E1-E4C0475124B5}" type="sibTrans" cxnId="{ACA097BC-26C5-4B12-830A-71EBACF40073}">
      <dgm:prSet/>
      <dgm:spPr/>
      <dgm:t>
        <a:bodyPr/>
        <a:lstStyle/>
        <a:p>
          <a:endParaRPr lang="en-US"/>
        </a:p>
      </dgm:t>
    </dgm:pt>
    <dgm:pt modelId="{FB996B93-86DC-492B-B382-855820EEADE1}">
      <dgm:prSet/>
      <dgm:spPr/>
      <dgm:t>
        <a:bodyPr/>
        <a:lstStyle/>
        <a:p>
          <a:pPr>
            <a:defRPr cap="all"/>
          </a:pPr>
          <a:r>
            <a:rPr lang="en-US"/>
            <a:t>The cleaned data was then exported for further analysis in Python.</a:t>
          </a:r>
        </a:p>
      </dgm:t>
    </dgm:pt>
    <dgm:pt modelId="{03544660-7064-49D6-A761-9AD7D9C088AA}" type="parTrans" cxnId="{8D7E0683-8EDD-46A8-BEC3-2CCE7B87C319}">
      <dgm:prSet/>
      <dgm:spPr/>
      <dgm:t>
        <a:bodyPr/>
        <a:lstStyle/>
        <a:p>
          <a:endParaRPr lang="en-US"/>
        </a:p>
      </dgm:t>
    </dgm:pt>
    <dgm:pt modelId="{7FA75DF6-AA0E-4EEF-9EE9-7E69F88AD995}" type="sibTrans" cxnId="{8D7E0683-8EDD-46A8-BEC3-2CCE7B87C319}">
      <dgm:prSet/>
      <dgm:spPr/>
      <dgm:t>
        <a:bodyPr/>
        <a:lstStyle/>
        <a:p>
          <a:endParaRPr lang="en-US"/>
        </a:p>
      </dgm:t>
    </dgm:pt>
    <dgm:pt modelId="{A427FB30-7AE2-4F07-880C-B60C397E4A13}" type="pres">
      <dgm:prSet presAssocID="{0443F934-6C16-4B59-9E29-201430C16B4B}" presName="root" presStyleCnt="0">
        <dgm:presLayoutVars>
          <dgm:dir/>
          <dgm:resizeHandles val="exact"/>
        </dgm:presLayoutVars>
      </dgm:prSet>
      <dgm:spPr/>
    </dgm:pt>
    <dgm:pt modelId="{23450A7C-F3A6-49C5-A0F6-DC8039685D28}" type="pres">
      <dgm:prSet presAssocID="{6DF549E9-1C1A-46A0-A42A-0395057EC835}" presName="compNode" presStyleCnt="0"/>
      <dgm:spPr/>
    </dgm:pt>
    <dgm:pt modelId="{8B557E82-03BE-49FC-83ED-30EC32145EED}" type="pres">
      <dgm:prSet presAssocID="{6DF549E9-1C1A-46A0-A42A-0395057EC83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8277B72-A008-4FFA-86FB-51CE03F7CF8D}" type="pres">
      <dgm:prSet presAssocID="{6DF549E9-1C1A-46A0-A42A-0395057EC835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6D650A-2BBA-43CE-9CA0-64BCCA93F755}" type="pres">
      <dgm:prSet presAssocID="{6DF549E9-1C1A-46A0-A42A-0395057EC835}" presName="spaceRect" presStyleCnt="0"/>
      <dgm:spPr/>
    </dgm:pt>
    <dgm:pt modelId="{0150D944-C6DC-4DDA-B7AF-7CD485D9C1A9}" type="pres">
      <dgm:prSet presAssocID="{6DF549E9-1C1A-46A0-A42A-0395057EC835}" presName="textRect" presStyleLbl="revTx" presStyleIdx="0" presStyleCnt="3">
        <dgm:presLayoutVars>
          <dgm:chMax val="1"/>
          <dgm:chPref val="1"/>
        </dgm:presLayoutVars>
      </dgm:prSet>
      <dgm:spPr/>
    </dgm:pt>
    <dgm:pt modelId="{C8FFB066-BE3E-47FE-B1A4-ED2B42B92193}" type="pres">
      <dgm:prSet presAssocID="{512F7C11-46D1-466C-8F26-FE3505A5638E}" presName="sibTrans" presStyleCnt="0"/>
      <dgm:spPr/>
    </dgm:pt>
    <dgm:pt modelId="{478F1E4C-D3B7-4634-910A-94CEFAFD75D3}" type="pres">
      <dgm:prSet presAssocID="{117A5122-E8B9-4099-A0FD-B922D21F557F}" presName="compNode" presStyleCnt="0"/>
      <dgm:spPr/>
    </dgm:pt>
    <dgm:pt modelId="{34FA0C1D-FBA4-480E-B3C6-7FE9BC5987C3}" type="pres">
      <dgm:prSet presAssocID="{117A5122-E8B9-4099-A0FD-B922D21F55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AA3862C-642F-49FF-AA7D-25EEABB4870D}" type="pres">
      <dgm:prSet presAssocID="{117A5122-E8B9-4099-A0FD-B922D21F557F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2731FC0-757C-4DFD-9F51-D39C588C3A7D}" type="pres">
      <dgm:prSet presAssocID="{117A5122-E8B9-4099-A0FD-B922D21F557F}" presName="spaceRect" presStyleCnt="0"/>
      <dgm:spPr/>
    </dgm:pt>
    <dgm:pt modelId="{AD754B73-3E1A-4B2F-82F3-408248C5584D}" type="pres">
      <dgm:prSet presAssocID="{117A5122-E8B9-4099-A0FD-B922D21F557F}" presName="textRect" presStyleLbl="revTx" presStyleIdx="1" presStyleCnt="3">
        <dgm:presLayoutVars>
          <dgm:chMax val="1"/>
          <dgm:chPref val="1"/>
        </dgm:presLayoutVars>
      </dgm:prSet>
      <dgm:spPr/>
    </dgm:pt>
    <dgm:pt modelId="{298706BD-30E6-41C5-B1EC-ACE3E441C948}" type="pres">
      <dgm:prSet presAssocID="{07A8F8B5-D2F3-4D49-97E1-E4C0475124B5}" presName="sibTrans" presStyleCnt="0"/>
      <dgm:spPr/>
    </dgm:pt>
    <dgm:pt modelId="{F5D295E6-7266-4C13-8F91-65258E0BE564}" type="pres">
      <dgm:prSet presAssocID="{FB996B93-86DC-492B-B382-855820EEADE1}" presName="compNode" presStyleCnt="0"/>
      <dgm:spPr/>
    </dgm:pt>
    <dgm:pt modelId="{8F10F628-A320-40BE-8B9A-9637915D74D9}" type="pres">
      <dgm:prSet presAssocID="{FB996B93-86DC-492B-B382-855820EEADE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75A4742-B4CF-4EC3-B292-F1D74991F8FA}" type="pres">
      <dgm:prSet presAssocID="{FB996B93-86DC-492B-B382-855820EEADE1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4819FD4-0B88-4C26-932E-66361BE1F6DA}" type="pres">
      <dgm:prSet presAssocID="{FB996B93-86DC-492B-B382-855820EEADE1}" presName="spaceRect" presStyleCnt="0"/>
      <dgm:spPr/>
    </dgm:pt>
    <dgm:pt modelId="{86333F73-CB47-4875-8B6A-5237151D1A69}" type="pres">
      <dgm:prSet presAssocID="{FB996B93-86DC-492B-B382-855820EEAD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35D624-A360-412C-8121-182827F3F348}" type="presOf" srcId="{117A5122-E8B9-4099-A0FD-B922D21F557F}" destId="{AD754B73-3E1A-4B2F-82F3-408248C5584D}" srcOrd="0" destOrd="0" presId="urn:microsoft.com/office/officeart/2018/5/layout/IconLeafLabelList"/>
    <dgm:cxn modelId="{8D7E0683-8EDD-46A8-BEC3-2CCE7B87C319}" srcId="{0443F934-6C16-4B59-9E29-201430C16B4B}" destId="{FB996B93-86DC-492B-B382-855820EEADE1}" srcOrd="2" destOrd="0" parTransId="{03544660-7064-49D6-A761-9AD7D9C088AA}" sibTransId="{7FA75DF6-AA0E-4EEF-9EE9-7E69F88AD995}"/>
    <dgm:cxn modelId="{96E8D399-86CF-44D1-959A-D68E8815CF98}" type="presOf" srcId="{FB996B93-86DC-492B-B382-855820EEADE1}" destId="{86333F73-CB47-4875-8B6A-5237151D1A69}" srcOrd="0" destOrd="0" presId="urn:microsoft.com/office/officeart/2018/5/layout/IconLeafLabelList"/>
    <dgm:cxn modelId="{24CB0FAC-3AAE-4300-8B73-CBAF78D78C57}" type="presOf" srcId="{0443F934-6C16-4B59-9E29-201430C16B4B}" destId="{A427FB30-7AE2-4F07-880C-B60C397E4A13}" srcOrd="0" destOrd="0" presId="urn:microsoft.com/office/officeart/2018/5/layout/IconLeafLabelList"/>
    <dgm:cxn modelId="{AAE627B5-8FCE-4F0E-9378-189B94C8837B}" srcId="{0443F934-6C16-4B59-9E29-201430C16B4B}" destId="{6DF549E9-1C1A-46A0-A42A-0395057EC835}" srcOrd="0" destOrd="0" parTransId="{2A00C348-9A56-4B9B-9222-824A04F396BE}" sibTransId="{512F7C11-46D1-466C-8F26-FE3505A5638E}"/>
    <dgm:cxn modelId="{ACA097BC-26C5-4B12-830A-71EBACF40073}" srcId="{0443F934-6C16-4B59-9E29-201430C16B4B}" destId="{117A5122-E8B9-4099-A0FD-B922D21F557F}" srcOrd="1" destOrd="0" parTransId="{2FAE1333-E59C-496F-A424-D13956C7738C}" sibTransId="{07A8F8B5-D2F3-4D49-97E1-E4C0475124B5}"/>
    <dgm:cxn modelId="{A7ED8BCB-7DBF-4B04-9EE9-565E133E97F4}" type="presOf" srcId="{6DF549E9-1C1A-46A0-A42A-0395057EC835}" destId="{0150D944-C6DC-4DDA-B7AF-7CD485D9C1A9}" srcOrd="0" destOrd="0" presId="urn:microsoft.com/office/officeart/2018/5/layout/IconLeafLabelList"/>
    <dgm:cxn modelId="{983A02C1-E98D-45F6-AE01-EA809932D7F4}" type="presParOf" srcId="{A427FB30-7AE2-4F07-880C-B60C397E4A13}" destId="{23450A7C-F3A6-49C5-A0F6-DC8039685D28}" srcOrd="0" destOrd="0" presId="urn:microsoft.com/office/officeart/2018/5/layout/IconLeafLabelList"/>
    <dgm:cxn modelId="{43CF0CA5-2637-4F0F-834A-CBE042D7F865}" type="presParOf" srcId="{23450A7C-F3A6-49C5-A0F6-DC8039685D28}" destId="{8B557E82-03BE-49FC-83ED-30EC32145EED}" srcOrd="0" destOrd="0" presId="urn:microsoft.com/office/officeart/2018/5/layout/IconLeafLabelList"/>
    <dgm:cxn modelId="{614A7A0E-7D0F-4678-8623-46A9443D46EB}" type="presParOf" srcId="{23450A7C-F3A6-49C5-A0F6-DC8039685D28}" destId="{E8277B72-A008-4FFA-86FB-51CE03F7CF8D}" srcOrd="1" destOrd="0" presId="urn:microsoft.com/office/officeart/2018/5/layout/IconLeafLabelList"/>
    <dgm:cxn modelId="{C8D7EA4D-989C-41AE-8CAB-120D073363F1}" type="presParOf" srcId="{23450A7C-F3A6-49C5-A0F6-DC8039685D28}" destId="{B36D650A-2BBA-43CE-9CA0-64BCCA93F755}" srcOrd="2" destOrd="0" presId="urn:microsoft.com/office/officeart/2018/5/layout/IconLeafLabelList"/>
    <dgm:cxn modelId="{FED5ACFE-CD73-46AA-8028-80E38ADDEF40}" type="presParOf" srcId="{23450A7C-F3A6-49C5-A0F6-DC8039685D28}" destId="{0150D944-C6DC-4DDA-B7AF-7CD485D9C1A9}" srcOrd="3" destOrd="0" presId="urn:microsoft.com/office/officeart/2018/5/layout/IconLeafLabelList"/>
    <dgm:cxn modelId="{79EAAC08-9006-4E28-9C08-EDC15AF16A0C}" type="presParOf" srcId="{A427FB30-7AE2-4F07-880C-B60C397E4A13}" destId="{C8FFB066-BE3E-47FE-B1A4-ED2B42B92193}" srcOrd="1" destOrd="0" presId="urn:microsoft.com/office/officeart/2018/5/layout/IconLeafLabelList"/>
    <dgm:cxn modelId="{36A7F0D5-8F2D-417E-85AA-A8C8F6EB18EB}" type="presParOf" srcId="{A427FB30-7AE2-4F07-880C-B60C397E4A13}" destId="{478F1E4C-D3B7-4634-910A-94CEFAFD75D3}" srcOrd="2" destOrd="0" presId="urn:microsoft.com/office/officeart/2018/5/layout/IconLeafLabelList"/>
    <dgm:cxn modelId="{C9B8465D-D39F-4CAF-933A-16B7C1C8B887}" type="presParOf" srcId="{478F1E4C-D3B7-4634-910A-94CEFAFD75D3}" destId="{34FA0C1D-FBA4-480E-B3C6-7FE9BC5987C3}" srcOrd="0" destOrd="0" presId="urn:microsoft.com/office/officeart/2018/5/layout/IconLeafLabelList"/>
    <dgm:cxn modelId="{5EFD6534-36A6-42FA-9BA0-38DBA5DE7996}" type="presParOf" srcId="{478F1E4C-D3B7-4634-910A-94CEFAFD75D3}" destId="{8AA3862C-642F-49FF-AA7D-25EEABB4870D}" srcOrd="1" destOrd="0" presId="urn:microsoft.com/office/officeart/2018/5/layout/IconLeafLabelList"/>
    <dgm:cxn modelId="{F393C9E1-71C0-445F-BEC2-790043956CF5}" type="presParOf" srcId="{478F1E4C-D3B7-4634-910A-94CEFAFD75D3}" destId="{92731FC0-757C-4DFD-9F51-D39C588C3A7D}" srcOrd="2" destOrd="0" presId="urn:microsoft.com/office/officeart/2018/5/layout/IconLeafLabelList"/>
    <dgm:cxn modelId="{D8A805B9-0028-4C73-A4E3-B6CA084F3040}" type="presParOf" srcId="{478F1E4C-D3B7-4634-910A-94CEFAFD75D3}" destId="{AD754B73-3E1A-4B2F-82F3-408248C5584D}" srcOrd="3" destOrd="0" presId="urn:microsoft.com/office/officeart/2018/5/layout/IconLeafLabelList"/>
    <dgm:cxn modelId="{E5A6BA9B-A6D6-40DF-8561-6C4BC5318C7D}" type="presParOf" srcId="{A427FB30-7AE2-4F07-880C-B60C397E4A13}" destId="{298706BD-30E6-41C5-B1EC-ACE3E441C948}" srcOrd="3" destOrd="0" presId="urn:microsoft.com/office/officeart/2018/5/layout/IconLeafLabelList"/>
    <dgm:cxn modelId="{A6153906-E790-4C6F-A1CF-96C6F74D9766}" type="presParOf" srcId="{A427FB30-7AE2-4F07-880C-B60C397E4A13}" destId="{F5D295E6-7266-4C13-8F91-65258E0BE564}" srcOrd="4" destOrd="0" presId="urn:microsoft.com/office/officeart/2018/5/layout/IconLeafLabelList"/>
    <dgm:cxn modelId="{74DE892D-A0E6-43FE-840B-CDDED17DB9FE}" type="presParOf" srcId="{F5D295E6-7266-4C13-8F91-65258E0BE564}" destId="{8F10F628-A320-40BE-8B9A-9637915D74D9}" srcOrd="0" destOrd="0" presId="urn:microsoft.com/office/officeart/2018/5/layout/IconLeafLabelList"/>
    <dgm:cxn modelId="{6C84DB87-48D7-4054-90BA-77C1BBCF0E5D}" type="presParOf" srcId="{F5D295E6-7266-4C13-8F91-65258E0BE564}" destId="{D75A4742-B4CF-4EC3-B292-F1D74991F8FA}" srcOrd="1" destOrd="0" presId="urn:microsoft.com/office/officeart/2018/5/layout/IconLeafLabelList"/>
    <dgm:cxn modelId="{75F5813C-ECED-4A11-B0C6-71094696B3DF}" type="presParOf" srcId="{F5D295E6-7266-4C13-8F91-65258E0BE564}" destId="{A4819FD4-0B88-4C26-932E-66361BE1F6DA}" srcOrd="2" destOrd="0" presId="urn:microsoft.com/office/officeart/2018/5/layout/IconLeafLabelList"/>
    <dgm:cxn modelId="{7903B7DB-763D-40CF-B591-B95424507DD3}" type="presParOf" srcId="{F5D295E6-7266-4C13-8F91-65258E0BE564}" destId="{86333F73-CB47-4875-8B6A-5237151D1A6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5FCD8-9624-4103-8006-E8DEE5A8DF79}">
      <dsp:nvSpPr>
        <dsp:cNvPr id="0" name=""/>
        <dsp:cNvSpPr/>
      </dsp:nvSpPr>
      <dsp:spPr>
        <a:xfrm>
          <a:off x="0" y="483"/>
          <a:ext cx="7410669" cy="1131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265C8-0F1E-4496-BE16-F4ADD5341A4A}">
      <dsp:nvSpPr>
        <dsp:cNvPr id="0" name=""/>
        <dsp:cNvSpPr/>
      </dsp:nvSpPr>
      <dsp:spPr>
        <a:xfrm>
          <a:off x="342140" y="254968"/>
          <a:ext cx="622073" cy="622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E0CA5-D94D-4397-A13F-EF6343364195}">
      <dsp:nvSpPr>
        <dsp:cNvPr id="0" name=""/>
        <dsp:cNvSpPr/>
      </dsp:nvSpPr>
      <dsp:spPr>
        <a:xfrm>
          <a:off x="1306355" y="483"/>
          <a:ext cx="6104313" cy="1131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02" tIns="119702" rIns="119702" bIns="11970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Hypothyroidism is a condition where the thyroid gland does not produce enough thyroid hormones, leading to various health issues.</a:t>
          </a:r>
        </a:p>
      </dsp:txBody>
      <dsp:txXfrm>
        <a:off x="1306355" y="483"/>
        <a:ext cx="6104313" cy="1131043"/>
      </dsp:txXfrm>
    </dsp:sp>
    <dsp:sp modelId="{6362117C-AC3D-472F-9F91-786C6BF5D9D6}">
      <dsp:nvSpPr>
        <dsp:cNvPr id="0" name=""/>
        <dsp:cNvSpPr/>
      </dsp:nvSpPr>
      <dsp:spPr>
        <a:xfrm>
          <a:off x="0" y="1414287"/>
          <a:ext cx="7410669" cy="1131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10887-521A-47AB-9FAD-BF57DC4CB2B5}">
      <dsp:nvSpPr>
        <dsp:cNvPr id="0" name=""/>
        <dsp:cNvSpPr/>
      </dsp:nvSpPr>
      <dsp:spPr>
        <a:xfrm>
          <a:off x="342140" y="1668772"/>
          <a:ext cx="622073" cy="622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F9567-0C67-4986-B728-4EBCC1E646F4}">
      <dsp:nvSpPr>
        <dsp:cNvPr id="0" name=""/>
        <dsp:cNvSpPr/>
      </dsp:nvSpPr>
      <dsp:spPr>
        <a:xfrm>
          <a:off x="1306355" y="1414287"/>
          <a:ext cx="6104313" cy="1131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02" tIns="119702" rIns="119702" bIns="11970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Understanding the patterns and factors associated with hypothyroidism is crucial for early diagnosis and effective treatment. </a:t>
          </a:r>
        </a:p>
      </dsp:txBody>
      <dsp:txXfrm>
        <a:off x="1306355" y="1414287"/>
        <a:ext cx="6104313" cy="1131043"/>
      </dsp:txXfrm>
    </dsp:sp>
    <dsp:sp modelId="{0207DA9C-B467-429D-B367-81A2340F7EFA}">
      <dsp:nvSpPr>
        <dsp:cNvPr id="0" name=""/>
        <dsp:cNvSpPr/>
      </dsp:nvSpPr>
      <dsp:spPr>
        <a:xfrm>
          <a:off x="0" y="2828092"/>
          <a:ext cx="7410669" cy="1131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175D6-1B38-441E-8A00-FC33DCFCBFBB}">
      <dsp:nvSpPr>
        <dsp:cNvPr id="0" name=""/>
        <dsp:cNvSpPr/>
      </dsp:nvSpPr>
      <dsp:spPr>
        <a:xfrm>
          <a:off x="342140" y="3082576"/>
          <a:ext cx="622073" cy="622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840A1-8ABB-4CF6-9CB7-12CCD78C6173}">
      <dsp:nvSpPr>
        <dsp:cNvPr id="0" name=""/>
        <dsp:cNvSpPr/>
      </dsp:nvSpPr>
      <dsp:spPr>
        <a:xfrm>
          <a:off x="1306355" y="2828092"/>
          <a:ext cx="6104313" cy="1131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02" tIns="119702" rIns="119702" bIns="11970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objective of this project is to analyze the dataset on thyroid disease and provide insights that can help healthcare professionals better manage and predict hypothyroidism cases.</a:t>
          </a:r>
        </a:p>
      </dsp:txBody>
      <dsp:txXfrm>
        <a:off x="1306355" y="2828092"/>
        <a:ext cx="6104313" cy="1131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57E82-03BE-49FC-83ED-30EC32145EED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77B72-A008-4FFA-86FB-51CE03F7CF8D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0D944-C6DC-4DDA-B7AF-7CD485D9C1A9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sourced from </a:t>
          </a:r>
          <a:r>
            <a:rPr lang="en-US" sz="1500" kern="1200">
              <a:hlinkClick xmlns:r="http://schemas.openxmlformats.org/officeDocument/2006/relationships" r:id="rId3"/>
            </a:rPr>
            <a:t>Kaggle</a:t>
          </a:r>
          <a:endParaRPr lang="en-US" sz="1500" kern="1200"/>
        </a:p>
      </dsp:txBody>
      <dsp:txXfrm>
        <a:off x="46529" y="2703902"/>
        <a:ext cx="2418750" cy="720000"/>
      </dsp:txXfrm>
    </dsp:sp>
    <dsp:sp modelId="{34FA0C1D-FBA4-480E-B3C6-7FE9BC5987C3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3862C-642F-49FF-AA7D-25EEABB4870D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54B73-3E1A-4B2F-82F3-408248C5584D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Cleaning and Preprocessing using SQL </a:t>
          </a:r>
        </a:p>
      </dsp:txBody>
      <dsp:txXfrm>
        <a:off x="2888560" y="2703902"/>
        <a:ext cx="2418750" cy="720000"/>
      </dsp:txXfrm>
    </dsp:sp>
    <dsp:sp modelId="{8F10F628-A320-40BE-8B9A-9637915D74D9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A4742-B4CF-4EC3-B292-F1D74991F8FA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33F73-CB47-4875-8B6A-5237151D1A69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 cleaned data was then exported for further analysis in Python.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en-US" sz="6300"/>
              <a:t>Hypothyroidism Analysis and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Kairavi Dave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91CE480-EC50-C655-0797-929D11EE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07841"/>
            <a:ext cx="8458200" cy="48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4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/>
              <a:t>Key Findings:</a:t>
            </a:r>
          </a:p>
          <a:p>
            <a:pPr>
              <a:lnSpc>
                <a:spcPct val="90000"/>
              </a:lnSpc>
            </a:pPr>
            <a:r>
              <a:rPr lang="en-US" sz="1600"/>
              <a:t>  1. Thyroid diseases vary by gender, age, and medical history</a:t>
            </a:r>
          </a:p>
          <a:p>
            <a:pPr>
              <a:lnSpc>
                <a:spcPct val="90000"/>
              </a:lnSpc>
            </a:pPr>
            <a:r>
              <a:rPr lang="en-US" sz="1600"/>
              <a:t>  2. Hypothyroidism is more common in females, with a significant number of cases in the 41-60 age group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Implications: </a:t>
            </a:r>
          </a:p>
          <a:p>
            <a:pPr>
              <a:lnSpc>
                <a:spcPct val="90000"/>
              </a:lnSpc>
            </a:pPr>
            <a:r>
              <a:rPr lang="en-US" sz="1600"/>
              <a:t>The insights from this analysis can help healthcare professionals better understand the patterns and risk factors associated with hypothyroidism.</a:t>
            </a:r>
          </a:p>
          <a:p>
            <a:pPr>
              <a:lnSpc>
                <a:spcPct val="90000"/>
              </a:lnSpc>
            </a:pPr>
            <a:r>
              <a:rPr lang="en-US" sz="1600"/>
              <a:t>Early screening and targeted interventions for high-risk groups (e.g., females, middle-aged individuals, pregnant women) can lead to earlier diagnosis and improved management of hypothyroidism.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Future Scope:</a:t>
            </a:r>
          </a:p>
          <a:p>
            <a:pPr>
              <a:lnSpc>
                <a:spcPct val="90000"/>
              </a:lnSpc>
            </a:pPr>
            <a:r>
              <a:rPr lang="en-US" sz="1600"/>
              <a:t>  1. Extend analysis with machine learning models</a:t>
            </a:r>
          </a:p>
          <a:p>
            <a:pPr>
              <a:lnSpc>
                <a:spcPct val="90000"/>
              </a:lnSpc>
            </a:pPr>
            <a:r>
              <a:rPr lang="en-US" sz="1600"/>
              <a:t>  2. Incorporate external datasets for broader insights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0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4582814"/>
            <a:ext cx="5349252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 and 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35E3E124-28C7-E58F-80F4-A0B0575224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6661" y="2217343"/>
          <a:ext cx="7410669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Data Preparation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1B92370-A51D-EF08-3FCD-BFE81398F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393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US" sz="4200"/>
              <a:t>Exploratory Data Analysis (EDA)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distribution of hypothyroid&#10;&#10;Description automatically generated">
            <a:extLst>
              <a:ext uri="{FF2B5EF4-FFF2-40B4-BE49-F238E27FC236}">
                <a16:creationId xmlns:a16="http://schemas.microsoft.com/office/drawing/2014/main" id="{3D5D575C-80AE-6E07-E5EC-BC8C0553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1" y="3111972"/>
            <a:ext cx="3862708" cy="2539730"/>
          </a:xfrm>
          <a:prstGeom prst="rect">
            <a:avLst/>
          </a:prstGeom>
        </p:spPr>
      </p:pic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804821" y="2599509"/>
            <a:ext cx="3398174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Distribution of Hypothyroid vs. Non-Hypothyroid : 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/>
              <a:t>The data shows a significant number of hypothyroid cases (3480) compared to non-hypothyroid cases (526).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434CF-C43C-F03E-49CD-BEB22B80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BABBC-E3EF-E9EA-BCD4-D4973D3D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US" sz="4200"/>
              <a:t>Exploratory Data Analysis (EDA)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number of blue and orange rectangular bars&#10;&#10;Description automatically generated">
            <a:extLst>
              <a:ext uri="{FF2B5EF4-FFF2-40B4-BE49-F238E27FC236}">
                <a16:creationId xmlns:a16="http://schemas.microsoft.com/office/drawing/2014/main" id="{7F27BDB3-75C5-7C45-2EE8-A5F64369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1" y="2984778"/>
            <a:ext cx="3862708" cy="2792462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DDC2F7B-FD11-89C3-F660-81DB09C8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341" y="2599509"/>
            <a:ext cx="2976654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Gender-wise Distribution of Hypothyroid Cases: 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/>
              <a:t>The majority of hypothyroid cases are in females (2,008) compared to males (990).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AE8450-595A-99AE-3971-45D0C3C48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92666-4FCF-956C-00AC-9C2F0E5A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US" sz="4200"/>
              <a:t>Exploratory Data Analysis (EDA)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C073B5C5-4D5A-1B7B-CF74-EA104AA8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1" y="3073345"/>
            <a:ext cx="3862708" cy="2616984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D92AE92-D8E2-4ACA-CBD0-1CDA1C367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21" y="2599509"/>
            <a:ext cx="3398174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Age-Group Distribution of Hypothyroid and Non-Hypothyroid Cases: 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/>
              <a:t>The age group with the highest number of hypothyroid cases is 61-80 years old.</a:t>
            </a:r>
          </a:p>
          <a:p>
            <a:pPr marL="0" indent="0">
              <a:buNone/>
            </a:pPr>
            <a:r>
              <a:rPr lang="en-US" sz="1700" dirty="0"/>
              <a:t>The non-hypothyroid cases are more evenly distributed across age groups.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7EE07-4F7A-2F05-7510-C338893EE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6704659-D0DF-A216-ECCA-F4D12BC23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681B2-D6FC-5FF4-E4F0-B15D9F94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US" sz="4200"/>
              <a:t>Exploratory Data Analysis (EDA)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DC6423-11DD-E015-577E-78A931A64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A1714C-8B41-4CEB-B30A-EB30C5C7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EA79062-797E-833A-E406-7D38239F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1" y="3073345"/>
            <a:ext cx="3862708" cy="2616984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DE6ED7F-25CC-C616-2EB4-BDF1DFDCA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21" y="2599509"/>
            <a:ext cx="3398174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Age-Group Distribution of Hypothyroid and Non-Hypothyroid Cases: 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/>
              <a:t>The age group with the highest number of hypothyroid cases is 61-80 years old.</a:t>
            </a:r>
          </a:p>
          <a:p>
            <a:pPr marL="0" indent="0">
              <a:buNone/>
            </a:pPr>
            <a:r>
              <a:rPr lang="en-US" sz="1700" dirty="0"/>
              <a:t>The non-hypothyroid cases are more evenly distributed across age groups.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69ABCE9-0FA7-0209-171D-A8116AF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6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4F87F68-B412-F800-0EF9-60102A00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80" y="457200"/>
            <a:ext cx="444284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8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distribution by diagnosis&#10;&#10;Description automatically generated">
            <a:extLst>
              <a:ext uri="{FF2B5EF4-FFF2-40B4-BE49-F238E27FC236}">
                <a16:creationId xmlns:a16="http://schemas.microsoft.com/office/drawing/2014/main" id="{BABDAE2C-3192-7544-3039-88C3215D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15" y="650147"/>
            <a:ext cx="7275868" cy="52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0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366</Words>
  <Application>Microsoft Macintosh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Hypothyroidism Analysis and Prediction</vt:lpstr>
      <vt:lpstr>Introduction</vt:lpstr>
      <vt:lpstr>Data Preparation</vt:lpstr>
      <vt:lpstr>Exploratory Data Analysis (EDA)</vt:lpstr>
      <vt:lpstr>Exploratory Data Analysis (EDA)</vt:lpstr>
      <vt:lpstr>Exploratory Data Analysis (EDA)</vt:lpstr>
      <vt:lpstr>Exploratory Data Analysis (EDA)</vt:lpstr>
      <vt:lpstr>PowerPoint Presentation</vt:lpstr>
      <vt:lpstr>PowerPoint Presentation</vt:lpstr>
      <vt:lpstr>PowerPoint Presentation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Kairavi Dave</cp:lastModifiedBy>
  <cp:revision>2</cp:revision>
  <dcterms:created xsi:type="dcterms:W3CDTF">2013-01-27T09:14:16Z</dcterms:created>
  <dcterms:modified xsi:type="dcterms:W3CDTF">2024-12-18T05:58:21Z</dcterms:modified>
  <cp:category/>
</cp:coreProperties>
</file>