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</p:sldIdLst>
  <p:sldSz cx="15122525" cy="10693400"/>
  <p:notesSz cx="20929600" cy="29819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69900" indent="-127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39800" indent="-25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409700" indent="-381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81188" indent="-52388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1D42"/>
    <a:srgbClr val="660033"/>
    <a:srgbClr val="00FFFF"/>
    <a:srgbClr val="0033CC"/>
    <a:srgbClr val="046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52" d="100"/>
          <a:sy n="52" d="100"/>
        </p:scale>
        <p:origin x="13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04" y="6598796"/>
            <a:ext cx="25706456" cy="455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08" y="12037544"/>
            <a:ext cx="21169448" cy="5428890"/>
          </a:xfrm>
        </p:spPr>
        <p:txBody>
          <a:bodyPr/>
          <a:lstStyle>
            <a:lvl1pPr marL="0" indent="0" algn="ctr">
              <a:buNone/>
              <a:defRPr/>
            </a:lvl1pPr>
            <a:lvl2pPr marL="470322" indent="0" algn="ctr">
              <a:buNone/>
              <a:defRPr/>
            </a:lvl2pPr>
            <a:lvl3pPr marL="940643" indent="0" algn="ctr">
              <a:buNone/>
              <a:defRPr/>
            </a:lvl3pPr>
            <a:lvl4pPr marL="1410965" indent="0" algn="ctr">
              <a:buNone/>
              <a:defRPr/>
            </a:lvl4pPr>
            <a:lvl5pPr marL="1881287" indent="0" algn="ctr">
              <a:buNone/>
              <a:defRPr/>
            </a:lvl5pPr>
            <a:lvl6pPr marL="2351608" indent="0" algn="ctr">
              <a:buNone/>
              <a:defRPr/>
            </a:lvl6pPr>
            <a:lvl7pPr marL="2821930" indent="0" algn="ctr">
              <a:buNone/>
              <a:defRPr/>
            </a:lvl7pPr>
            <a:lvl8pPr marL="3292251" indent="0" algn="ctr">
              <a:buNone/>
              <a:defRPr/>
            </a:lvl8pPr>
            <a:lvl9pPr marL="376257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235E1-9EE5-9B4E-A378-1602839816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27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F710A-7EB4-8248-AD16-1A5A614CA6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96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7242" y="851140"/>
            <a:ext cx="6803885" cy="18123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336" y="851140"/>
            <a:ext cx="20258795" cy="181236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BF9AA-33CA-734A-9E34-8DEFA349FDE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3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0172C-9007-214A-B59E-92CD2D2A6BA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925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40" y="13649451"/>
            <a:ext cx="25706456" cy="421954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40" y="9002690"/>
            <a:ext cx="25706456" cy="4646761"/>
          </a:xfrm>
        </p:spPr>
        <p:txBody>
          <a:bodyPr anchor="b"/>
          <a:lstStyle>
            <a:lvl1pPr marL="0" indent="0">
              <a:buNone/>
              <a:defRPr sz="2100"/>
            </a:lvl1pPr>
            <a:lvl2pPr marL="470322" indent="0">
              <a:buNone/>
              <a:defRPr sz="1900"/>
            </a:lvl2pPr>
            <a:lvl3pPr marL="940643" indent="0">
              <a:buNone/>
              <a:defRPr sz="1600"/>
            </a:lvl3pPr>
            <a:lvl4pPr marL="1410965" indent="0">
              <a:buNone/>
              <a:defRPr sz="1400"/>
            </a:lvl4pPr>
            <a:lvl5pPr marL="1881287" indent="0">
              <a:buNone/>
              <a:defRPr sz="1400"/>
            </a:lvl5pPr>
            <a:lvl6pPr marL="2351608" indent="0">
              <a:buNone/>
              <a:defRPr sz="1400"/>
            </a:lvl6pPr>
            <a:lvl7pPr marL="2821930" indent="0">
              <a:buNone/>
              <a:defRPr sz="1400"/>
            </a:lvl7pPr>
            <a:lvl8pPr marL="3292251" indent="0">
              <a:buNone/>
              <a:defRPr sz="1400"/>
            </a:lvl8pPr>
            <a:lvl9pPr marL="376257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7F13A-C50D-2947-AB70-F7A900AB46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6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36" y="4957313"/>
            <a:ext cx="13531340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9789" y="4957313"/>
            <a:ext cx="13531339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9E48-7AF0-F147-8625-1E9BBEDE6E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41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336" y="4755209"/>
            <a:ext cx="13362219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336" y="6736818"/>
            <a:ext cx="13362219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4030" y="4755209"/>
            <a:ext cx="13367097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4030" y="6736818"/>
            <a:ext cx="13367097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E0976-4050-8849-B93D-C9974A7BE4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489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2A00D-80C1-5E42-9731-05E9BE2843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004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B8E08-0882-4045-8039-B54BFF0D5BD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45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6" y="846211"/>
            <a:ext cx="9950519" cy="359844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65" y="846211"/>
            <a:ext cx="16907263" cy="181286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336" y="4444657"/>
            <a:ext cx="9950519" cy="14530166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FF174-7C35-1A4B-A6AA-113DC76610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75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81" y="14870294"/>
            <a:ext cx="18146403" cy="175485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81" y="1897812"/>
            <a:ext cx="18146403" cy="12745731"/>
          </a:xfrm>
        </p:spPr>
        <p:txBody>
          <a:bodyPr lIns="294019" tIns="147016" rIns="294019" bIns="147016"/>
          <a:lstStyle>
            <a:lvl1pPr marL="0" indent="0">
              <a:buNone/>
              <a:defRPr sz="3300"/>
            </a:lvl1pPr>
            <a:lvl2pPr marL="470322" indent="0">
              <a:buNone/>
              <a:defRPr sz="2900"/>
            </a:lvl2pPr>
            <a:lvl3pPr marL="940643" indent="0">
              <a:buNone/>
              <a:defRPr sz="2500"/>
            </a:lvl3pPr>
            <a:lvl4pPr marL="1410965" indent="0">
              <a:buNone/>
              <a:defRPr sz="2100"/>
            </a:lvl4pPr>
            <a:lvl5pPr marL="1881287" indent="0">
              <a:buNone/>
              <a:defRPr sz="2100"/>
            </a:lvl5pPr>
            <a:lvl6pPr marL="2351608" indent="0">
              <a:buNone/>
              <a:defRPr sz="2100"/>
            </a:lvl6pPr>
            <a:lvl7pPr marL="2821930" indent="0">
              <a:buNone/>
              <a:defRPr sz="2100"/>
            </a:lvl7pPr>
            <a:lvl8pPr marL="3292251" indent="0">
              <a:buNone/>
              <a:defRPr sz="2100"/>
            </a:lvl8pPr>
            <a:lvl9pPr marL="3762573" indent="0">
              <a:buNone/>
              <a:defRPr sz="21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81" y="16625153"/>
            <a:ext cx="18146403" cy="2492623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CDCD6-9923-B144-AE4C-F2786CB306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04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8625"/>
            <a:ext cx="13611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7408" tIns="73708" rIns="147408" bIns="73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495550"/>
            <a:ext cx="13611225" cy="70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9737725"/>
            <a:ext cx="35290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>
              <a:defRPr sz="2300"/>
            </a:lvl1pPr>
          </a:lstStyle>
          <a:p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7313" y="9737725"/>
            <a:ext cx="4787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ctr">
              <a:defRPr sz="2300"/>
            </a:lvl1pPr>
          </a:lstStyle>
          <a:p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863" y="9737725"/>
            <a:ext cx="35290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r">
              <a:defRPr sz="2300"/>
            </a:lvl1pPr>
          </a:lstStyle>
          <a:p>
            <a:fld id="{C65CAD8A-68BD-6243-838A-3DD119E815E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2pPr>
      <a:lvl3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3pPr>
      <a:lvl4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4pPr>
      <a:lvl5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5pPr>
      <a:lvl6pPr marL="470322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40643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410965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81287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554038" indent="-554038" algn="l" defTabSz="1473200" rtl="0" eaLnBrk="1" fontAlgn="base" hangingPunct="1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0375" algn="l" defTabSz="1473200" rtl="0" eaLnBrk="1" fontAlgn="base" hangingPunct="1">
        <a:spcBef>
          <a:spcPct val="20000"/>
        </a:spcBef>
        <a:spcAft>
          <a:spcPct val="0"/>
        </a:spcAft>
        <a:buChar char="–"/>
        <a:defRPr sz="4500">
          <a:solidFill>
            <a:schemeClr val="tx1"/>
          </a:solidFill>
          <a:latin typeface="+mn-lt"/>
        </a:defRPr>
      </a:lvl2pPr>
      <a:lvl3pPr marL="1843088" indent="-368300" algn="l" defTabSz="1473200" rtl="0" eaLnBrk="1" fontAlgn="base" hangingPunct="1">
        <a:spcBef>
          <a:spcPct val="20000"/>
        </a:spcBef>
        <a:spcAft>
          <a:spcPct val="0"/>
        </a:spcAft>
        <a:buChar char="•"/>
        <a:defRPr sz="3900">
          <a:solidFill>
            <a:schemeClr val="tx1"/>
          </a:solidFill>
          <a:latin typeface="+mn-lt"/>
        </a:defRPr>
      </a:lvl3pPr>
      <a:lvl4pPr marL="2581275" indent="-368300" algn="l" defTabSz="1473200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317875" indent="-368300" algn="l" defTabSz="1473200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7089119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441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29763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500084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322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64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965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287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608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93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257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5"/>
          <p:cNvSpPr>
            <a:spLocks noChangeShapeType="1"/>
          </p:cNvSpPr>
          <p:nvPr/>
        </p:nvSpPr>
        <p:spPr bwMode="auto">
          <a:xfrm>
            <a:off x="0" y="1406525"/>
            <a:ext cx="15122525" cy="0"/>
          </a:xfrm>
          <a:prstGeom prst="line">
            <a:avLst/>
          </a:prstGeom>
          <a:noFill/>
          <a:ln w="1143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064" tIns="47032" rIns="94064" bIns="47032"/>
          <a:lstStyle/>
          <a:p>
            <a:endParaRPr lang="en-US"/>
          </a:p>
        </p:txBody>
      </p:sp>
      <p:pic>
        <p:nvPicPr>
          <p:cNvPr id="2051" name="Picture 17" descr="logo 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4652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0" y="1425575"/>
            <a:ext cx="15122525" cy="9267825"/>
          </a:xfrm>
          <a:prstGeom prst="rect">
            <a:avLst/>
          </a:prstGeom>
          <a:solidFill>
            <a:srgbClr val="0463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165" tIns="23582" rIns="47165" bIns="23582" anchor="ctr"/>
          <a:lstStyle>
            <a:lvl1pPr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x-none"/>
          </a:p>
        </p:txBody>
      </p:sp>
      <p:pic>
        <p:nvPicPr>
          <p:cNvPr id="2053" name="Picture 5" descr="use RH modifi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913" y="0"/>
            <a:ext cx="5662612" cy="1347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2448694" y="1638999"/>
            <a:ext cx="9675292" cy="49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dirty="0">
                <a:solidFill>
                  <a:schemeClr val="bg1"/>
                </a:solidFill>
              </a:rPr>
              <a:t>Kai Roper-Blackman supervised by Sebastian Halder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0728520" y="3651883"/>
            <a:ext cx="4089077" cy="44762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2000" b="1" dirty="0">
                <a:latin typeface="Calibri" panose="020F0502020204030204" pitchFamily="34" charset="0"/>
                <a:cs typeface="Calibri" panose="020F0502020204030204" pitchFamily="34" charset="0"/>
              </a:rPr>
              <a:t>Methods:</a:t>
            </a:r>
          </a:p>
          <a:p>
            <a:pPr eaLnBrk="1" hangingPunct="1"/>
            <a:r>
              <a:rPr lang="en-US" altLang="x-none" sz="2000" dirty="0">
                <a:latin typeface="Calibri" panose="020F0502020204030204" pitchFamily="34" charset="0"/>
                <a:cs typeface="Calibri" panose="020F0502020204030204" pitchFamily="34" charset="0"/>
              </a:rPr>
              <a:t>Histogram of Oriented Gradients used to obtain feature descriptor.</a:t>
            </a:r>
          </a:p>
          <a:p>
            <a:pPr eaLnBrk="1" hangingPunct="1"/>
            <a:r>
              <a:rPr lang="en-US" altLang="x-none" sz="2000" dirty="0">
                <a:latin typeface="Calibri" panose="020F0502020204030204" pitchFamily="34" charset="0"/>
                <a:cs typeface="Calibri" panose="020F0502020204030204" pitchFamily="34" charset="0"/>
              </a:rPr>
              <a:t>Support Vector Machine passed feature descriptor to differentiate between aircraft and ground.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20663" y="2136824"/>
            <a:ext cx="6692527" cy="14200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x-none" sz="2000" b="1" dirty="0"/>
              <a:t>Objectives: </a:t>
            </a:r>
          </a:p>
          <a:p>
            <a:pPr eaLnBrk="1" hangingPunct="1"/>
            <a:r>
              <a:rPr lang="en-GB" altLang="x-none" sz="2000" dirty="0"/>
              <a:t>To differentiate between </a:t>
            </a:r>
            <a:r>
              <a:rPr lang="en-GB" altLang="x-none" sz="2000" b="1" dirty="0"/>
              <a:t>aircraft</a:t>
            </a:r>
            <a:r>
              <a:rPr lang="en-GB" altLang="x-none" sz="2000" dirty="0"/>
              <a:t> and </a:t>
            </a:r>
            <a:r>
              <a:rPr lang="en-GB" altLang="x-none" sz="2000" b="1" dirty="0"/>
              <a:t>ground</a:t>
            </a:r>
            <a:r>
              <a:rPr lang="en-GB" altLang="x-none" sz="2000" dirty="0"/>
              <a:t> images</a:t>
            </a:r>
          </a:p>
          <a:p>
            <a:pPr eaLnBrk="1" hangingPunct="1"/>
            <a:r>
              <a:rPr lang="en-GB" altLang="x-none" sz="2000" dirty="0"/>
              <a:t>To identify aircraft of various sizes and orientations in an image specified by the user</a:t>
            </a:r>
            <a:endParaRPr lang="x-none" altLang="x-none" sz="2000" b="1" dirty="0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187643" y="8350418"/>
            <a:ext cx="10369774" cy="21808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x-none" sz="2000" b="1" dirty="0"/>
              <a:t>Testing: </a:t>
            </a:r>
          </a:p>
          <a:p>
            <a:pPr eaLnBrk="1" hangingPunct="1"/>
            <a:r>
              <a:rPr lang="en-GB" altLang="x-none" sz="2000" dirty="0"/>
              <a:t>Cross validation score of standalone images reached 100%</a:t>
            </a:r>
          </a:p>
          <a:p>
            <a:pPr eaLnBrk="1" hangingPunct="1"/>
            <a:endParaRPr lang="en-GB" altLang="x-none" sz="2000" b="1" dirty="0"/>
          </a:p>
          <a:p>
            <a:pPr eaLnBrk="1" hangingPunct="1"/>
            <a:r>
              <a:rPr lang="en-GB" altLang="x-none" sz="2000" b="1" dirty="0"/>
              <a:t>Results:</a:t>
            </a:r>
          </a:p>
          <a:p>
            <a:pPr eaLnBrk="1" hangingPunct="1"/>
            <a:r>
              <a:rPr lang="en-GB" altLang="x-none" sz="2000" dirty="0"/>
              <a:t>Ground images have a low variance in gradient whereas Aircraft have a large variance</a:t>
            </a:r>
          </a:p>
          <a:p>
            <a:pPr eaLnBrk="1" hangingPunct="1"/>
            <a:r>
              <a:rPr lang="en-GB" altLang="x-none" sz="2000" dirty="0"/>
              <a:t>Detection of aircraft in larger images results in accuracy of 50%-60%</a:t>
            </a:r>
          </a:p>
        </p:txBody>
      </p:sp>
      <p:sp>
        <p:nvSpPr>
          <p:cNvPr id="2059" name="TextBox 11"/>
          <p:cNvSpPr txBox="1">
            <a:spLocks noChangeArrowheads="1"/>
          </p:cNvSpPr>
          <p:nvPr/>
        </p:nvSpPr>
        <p:spPr bwMode="auto">
          <a:xfrm>
            <a:off x="4989513" y="346075"/>
            <a:ext cx="5286375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dirty="0"/>
              <a:t>Identifying Aircraft from Above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03" y="3673088"/>
            <a:ext cx="4931646" cy="45611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046" y="3648588"/>
            <a:ext cx="5220370" cy="45524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6" t="14174" r="2007" b="62201"/>
          <a:stretch/>
        </p:blipFill>
        <p:spPr>
          <a:xfrm>
            <a:off x="7093596" y="2142405"/>
            <a:ext cx="7724001" cy="1420079"/>
          </a:xfrm>
          <a:prstGeom prst="rect">
            <a:avLst/>
          </a:prstGeom>
        </p:spPr>
      </p:pic>
      <p:pic>
        <p:nvPicPr>
          <p:cNvPr id="6" name="Picture 5" descr="A picture containing photo&#10;&#10;Description automatically generated">
            <a:extLst>
              <a:ext uri="{FF2B5EF4-FFF2-40B4-BE49-F238E27FC236}">
                <a16:creationId xmlns:a16="http://schemas.microsoft.com/office/drawing/2014/main" id="{844841BB-1074-408B-96B6-A28905A479D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5" t="12012" r="12574" b="12012"/>
          <a:stretch/>
        </p:blipFill>
        <p:spPr>
          <a:xfrm>
            <a:off x="10724873" y="8299792"/>
            <a:ext cx="1801580" cy="2221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49B04F-DAE1-4A72-B0AD-6046725676C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14" t="21253" r="10010" b="20225"/>
          <a:stretch/>
        </p:blipFill>
        <p:spPr>
          <a:xfrm rot="5400000">
            <a:off x="12502299" y="8468111"/>
            <a:ext cx="2245460" cy="18549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D40E6585C8784EB4F7A91A219ECB38" ma:contentTypeVersion="0" ma:contentTypeDescription="Create a new document." ma:contentTypeScope="" ma:versionID="225f1df7c0d1d866e72199d38b9177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9E428E-B4E8-4A06-9EB6-04820EC0F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4D0D3C5-34E4-4C50-AEF0-1975AC22AD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CE301 Poster Template</Template>
  <TotalTime>1245</TotalTime>
  <Words>100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Vickers, Anthony J</dc:creator>
  <cp:lastModifiedBy>Kai Roper-Blackman</cp:lastModifiedBy>
  <cp:revision>16</cp:revision>
  <dcterms:created xsi:type="dcterms:W3CDTF">2017-01-16T10:10:48Z</dcterms:created>
  <dcterms:modified xsi:type="dcterms:W3CDTF">2019-03-11T13:47:12Z</dcterms:modified>
</cp:coreProperties>
</file>