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
  </p:notes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848" autoAdjust="0"/>
  </p:normalViewPr>
  <p:slideViewPr>
    <p:cSldViewPr>
      <p:cViewPr varScale="1">
        <p:scale>
          <a:sx n="51" d="100"/>
          <a:sy n="51" d="100"/>
        </p:scale>
        <p:origin x="14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9388" cy="1495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1855450" y="0"/>
            <a:ext cx="9069388" cy="1495425"/>
          </a:xfrm>
          <a:prstGeom prst="rect">
            <a:avLst/>
          </a:prstGeom>
        </p:spPr>
        <p:txBody>
          <a:bodyPr vert="horz" lIns="91440" tIns="45720" rIns="91440" bIns="45720" rtlCol="0"/>
          <a:lstStyle>
            <a:lvl1pPr algn="r">
              <a:defRPr sz="1200"/>
            </a:lvl1pPr>
          </a:lstStyle>
          <a:p>
            <a:fld id="{C6D9073A-9445-400A-A87E-241FA725AAFD}" type="datetimeFigureOut">
              <a:rPr lang="en-GB" smtClean="0"/>
              <a:t>12/03/2019</a:t>
            </a:fld>
            <a:endParaRPr lang="en-GB"/>
          </a:p>
        </p:txBody>
      </p:sp>
      <p:sp>
        <p:nvSpPr>
          <p:cNvPr id="4" name="Slide Image Placeholder 3"/>
          <p:cNvSpPr>
            <a:spLocks noGrp="1" noRot="1" noChangeAspect="1"/>
          </p:cNvSpPr>
          <p:nvPr>
            <p:ph type="sldImg" idx="2"/>
          </p:nvPr>
        </p:nvSpPr>
        <p:spPr>
          <a:xfrm>
            <a:off x="3348038" y="3727450"/>
            <a:ext cx="14233525" cy="1006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092325" y="14351000"/>
            <a:ext cx="16744950" cy="11741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28324175"/>
            <a:ext cx="9069388" cy="1495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1855450" y="28324175"/>
            <a:ext cx="9069388" cy="1495425"/>
          </a:xfrm>
          <a:prstGeom prst="rect">
            <a:avLst/>
          </a:prstGeom>
        </p:spPr>
        <p:txBody>
          <a:bodyPr vert="horz" lIns="91440" tIns="45720" rIns="91440" bIns="45720" rtlCol="0" anchor="b"/>
          <a:lstStyle>
            <a:lvl1pPr algn="r">
              <a:defRPr sz="1200"/>
            </a:lvl1pPr>
          </a:lstStyle>
          <a:p>
            <a:fld id="{047ECBBD-B6D8-4B8A-908C-F065602A698B}" type="slidenum">
              <a:rPr lang="en-GB" smtClean="0"/>
              <a:t>‹#›</a:t>
            </a:fld>
            <a:endParaRPr lang="en-GB"/>
          </a:p>
        </p:txBody>
      </p:sp>
    </p:spTree>
    <p:extLst>
      <p:ext uri="{BB962C8B-B14F-4D97-AF65-F5344CB8AC3E}">
        <p14:creationId xmlns:p14="http://schemas.microsoft.com/office/powerpoint/2010/main" val="117446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47ECBBD-B6D8-4B8A-908C-F065602A698B}" type="slidenum">
              <a:rPr lang="en-GB" smtClean="0"/>
              <a:t>1</a:t>
            </a:fld>
            <a:endParaRPr lang="en-GB"/>
          </a:p>
        </p:txBody>
      </p:sp>
    </p:spTree>
    <p:extLst>
      <p:ext uri="{BB962C8B-B14F-4D97-AF65-F5344CB8AC3E}">
        <p14:creationId xmlns:p14="http://schemas.microsoft.com/office/powerpoint/2010/main" val="399187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45483"/>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59913" y="0"/>
            <a:ext cx="5662612" cy="134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2491520" y="1511528"/>
            <a:ext cx="9675292" cy="49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dirty="0">
                <a:solidFill>
                  <a:schemeClr val="bg1"/>
                </a:solidFill>
              </a:rPr>
              <a:t>Kai Roper-Blackman supervised by Sebastian Halder</a:t>
            </a:r>
          </a:p>
        </p:txBody>
      </p:sp>
      <p:sp>
        <p:nvSpPr>
          <p:cNvPr id="2055" name="Rectangle 7"/>
          <p:cNvSpPr>
            <a:spLocks noChangeArrowheads="1"/>
          </p:cNvSpPr>
          <p:nvPr/>
        </p:nvSpPr>
        <p:spPr bwMode="auto">
          <a:xfrm>
            <a:off x="10728520" y="3723890"/>
            <a:ext cx="4089077" cy="679920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marL="285750" indent="-285750" eaLnBrk="1" hangingPunct="1">
              <a:buFont typeface="Arial" panose="020B0604020202020204" pitchFamily="34" charset="0"/>
              <a:buChar char="•"/>
            </a:pPr>
            <a:r>
              <a:rPr lang="en-US" altLang="x-none" sz="1700" b="1" dirty="0">
                <a:latin typeface="+mn-lt"/>
                <a:cs typeface="Calibri" panose="020F0502020204030204" pitchFamily="34" charset="0"/>
              </a:rPr>
              <a:t>Methods</a:t>
            </a:r>
          </a:p>
          <a:p>
            <a:pPr eaLnBrk="1" hangingPunct="1"/>
            <a:r>
              <a:rPr lang="en-US" altLang="x-none" sz="1700" b="1" dirty="0">
                <a:latin typeface="+mn-lt"/>
                <a:cs typeface="Calibri" panose="020F0502020204030204" pitchFamily="34" charset="0"/>
              </a:rPr>
              <a:t>Pre-processing: </a:t>
            </a:r>
            <a:r>
              <a:rPr lang="en-US" altLang="x-none" sz="1700" dirty="0">
                <a:latin typeface="+mn-lt"/>
                <a:cs typeface="Calibri" panose="020F0502020204030204" pitchFamily="34" charset="0"/>
              </a:rPr>
              <a:t>Histogram of Oriented Gradients as shown in </a:t>
            </a:r>
            <a:r>
              <a:rPr lang="en-US" altLang="x-none" sz="1700" b="1" dirty="0">
                <a:latin typeface="+mn-lt"/>
                <a:cs typeface="Calibri" panose="020F0502020204030204" pitchFamily="34" charset="0"/>
              </a:rPr>
              <a:t>Figures 4 and 5 </a:t>
            </a:r>
            <a:r>
              <a:rPr lang="en-US" altLang="x-none" sz="1700" dirty="0">
                <a:latin typeface="+mn-lt"/>
                <a:cs typeface="Calibri" panose="020F0502020204030204" pitchFamily="34" charset="0"/>
              </a:rPr>
              <a:t>are used to obtain feature descriptor from images. Feature descriptor describes image mathematically to Machine learning model.</a:t>
            </a:r>
          </a:p>
          <a:p>
            <a:pPr eaLnBrk="1" hangingPunct="1"/>
            <a:endParaRPr lang="en-US" altLang="x-none" sz="1700" dirty="0">
              <a:latin typeface="+mn-lt"/>
              <a:cs typeface="Calibri" panose="020F0502020204030204" pitchFamily="34" charset="0"/>
            </a:endParaRPr>
          </a:p>
          <a:p>
            <a:pPr eaLnBrk="1" hangingPunct="1"/>
            <a:r>
              <a:rPr lang="en-US" altLang="x-none" sz="1700" b="1" dirty="0">
                <a:latin typeface="+mn-lt"/>
                <a:cs typeface="Calibri" panose="020F0502020204030204" pitchFamily="34" charset="0"/>
              </a:rPr>
              <a:t>Training and classification: </a:t>
            </a:r>
            <a:r>
              <a:rPr lang="en-US" altLang="x-none" sz="1700" dirty="0">
                <a:latin typeface="+mn-lt"/>
                <a:cs typeface="Calibri" panose="020F0502020204030204" pitchFamily="34" charset="0"/>
              </a:rPr>
              <a:t>A Support Vector Machine (SVM) takes training and test data as shown in </a:t>
            </a:r>
            <a:r>
              <a:rPr lang="en-US" altLang="x-none" sz="1700" b="1" dirty="0">
                <a:latin typeface="+mn-lt"/>
                <a:cs typeface="Calibri" panose="020F0502020204030204" pitchFamily="34" charset="0"/>
              </a:rPr>
              <a:t>Figure 1</a:t>
            </a:r>
            <a:r>
              <a:rPr lang="en-US" altLang="x-none" sz="1700" dirty="0">
                <a:latin typeface="+mn-lt"/>
                <a:cs typeface="Calibri" panose="020F0502020204030204" pitchFamily="34" charset="0"/>
              </a:rPr>
              <a:t> in the form of feature descriptors. The SVM evaluates a set of test images after training is complete and returns predictions with associated probabilities. </a:t>
            </a:r>
          </a:p>
          <a:p>
            <a:pPr eaLnBrk="1" hangingPunct="1"/>
            <a:endParaRPr lang="en-US" altLang="x-none" sz="1700" dirty="0">
              <a:latin typeface="+mn-lt"/>
              <a:cs typeface="Calibri" panose="020F0502020204030204" pitchFamily="34" charset="0"/>
            </a:endParaRPr>
          </a:p>
          <a:p>
            <a:pPr eaLnBrk="1" hangingPunct="1"/>
            <a:r>
              <a:rPr lang="en-US" altLang="x-none" sz="1700" b="1" dirty="0">
                <a:latin typeface="+mn-lt"/>
                <a:cs typeface="Calibri" panose="020F0502020204030204" pitchFamily="34" charset="0"/>
              </a:rPr>
              <a:t>Figure 2 </a:t>
            </a:r>
            <a:r>
              <a:rPr lang="en-US" altLang="x-none" sz="1700" dirty="0">
                <a:latin typeface="+mn-lt"/>
                <a:cs typeface="Calibri" panose="020F0502020204030204" pitchFamily="34" charset="0"/>
              </a:rPr>
              <a:t>shows large image search results. shown in. The user defines search area size and increment values in pixels. As the search area moves closer to an aircraft, the aircraft probability slowly increases. The mid point of areas with increased aircraft probability are marked with a red square to indicate an area of interest to the user. </a:t>
            </a:r>
          </a:p>
        </p:txBody>
      </p:sp>
      <p:sp>
        <p:nvSpPr>
          <p:cNvPr id="2056" name="Rectangle 8"/>
          <p:cNvSpPr>
            <a:spLocks noChangeArrowheads="1"/>
          </p:cNvSpPr>
          <p:nvPr/>
        </p:nvSpPr>
        <p:spPr bwMode="auto">
          <a:xfrm>
            <a:off x="187643" y="2044386"/>
            <a:ext cx="7052567" cy="1563155"/>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marL="285750" indent="-285750" eaLnBrk="1" hangingPunct="1">
              <a:buFont typeface="Arial" panose="020B0604020202020204" pitchFamily="34" charset="0"/>
              <a:buChar char="•"/>
            </a:pPr>
            <a:r>
              <a:rPr lang="en-GB" altLang="x-none" sz="1800" b="1" dirty="0"/>
              <a:t>Objectives</a:t>
            </a:r>
          </a:p>
          <a:p>
            <a:pPr eaLnBrk="1" hangingPunct="1"/>
            <a:r>
              <a:rPr lang="en-GB" altLang="x-none" sz="1800" dirty="0"/>
              <a:t>To allow a computer to differentiate between </a:t>
            </a:r>
            <a:r>
              <a:rPr lang="en-GB" altLang="x-none" sz="1800" b="1" dirty="0"/>
              <a:t>aircraft</a:t>
            </a:r>
            <a:r>
              <a:rPr lang="en-GB" altLang="x-none" sz="1800" dirty="0"/>
              <a:t> and </a:t>
            </a:r>
            <a:r>
              <a:rPr lang="en-GB" altLang="x-none" sz="1800" b="1" dirty="0"/>
              <a:t>ground</a:t>
            </a:r>
            <a:r>
              <a:rPr lang="en-GB" altLang="x-none" sz="1800" dirty="0"/>
              <a:t> images</a:t>
            </a:r>
          </a:p>
          <a:p>
            <a:pPr algn="just" eaLnBrk="1" hangingPunct="1"/>
            <a:r>
              <a:rPr lang="en-GB" altLang="x-none" sz="1800" dirty="0"/>
              <a:t>To identify aircraft of various sizes and orientations in a larger image such as an airport and show their positions to the user</a:t>
            </a:r>
            <a:endParaRPr lang="x-none" altLang="x-none" sz="1800" b="1" dirty="0"/>
          </a:p>
        </p:txBody>
      </p:sp>
      <p:sp>
        <p:nvSpPr>
          <p:cNvPr id="2058" name="Rectangle 10"/>
          <p:cNvSpPr>
            <a:spLocks noChangeArrowheads="1"/>
          </p:cNvSpPr>
          <p:nvPr/>
        </p:nvSpPr>
        <p:spPr bwMode="auto">
          <a:xfrm>
            <a:off x="187643" y="8350418"/>
            <a:ext cx="10407880" cy="2180858"/>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marL="285750" indent="-285750" algn="just" eaLnBrk="1" hangingPunct="1">
              <a:buFont typeface="Arial" panose="020B0604020202020204" pitchFamily="34" charset="0"/>
              <a:buChar char="•"/>
            </a:pPr>
            <a:r>
              <a:rPr lang="en-GB" altLang="x-none" sz="1800" b="1" dirty="0"/>
              <a:t>Results </a:t>
            </a:r>
          </a:p>
          <a:p>
            <a:pPr algn="just" eaLnBrk="1" hangingPunct="1"/>
            <a:r>
              <a:rPr lang="en-GB" altLang="x-none" sz="1800" dirty="0"/>
              <a:t>The large red squares in </a:t>
            </a:r>
            <a:r>
              <a:rPr lang="en-GB" altLang="x-none" sz="1800" b="1" dirty="0"/>
              <a:t>Figure 2 </a:t>
            </a:r>
            <a:r>
              <a:rPr lang="en-GB" altLang="x-none" sz="1800" dirty="0"/>
              <a:t>indicate the system predicts an is in that particular location.</a:t>
            </a:r>
          </a:p>
          <a:p>
            <a:pPr algn="just" eaLnBrk="1" hangingPunct="1"/>
            <a:r>
              <a:rPr lang="en-GB" altLang="x-none" sz="1800" dirty="0"/>
              <a:t>10 fold cross validation score of standalone images is </a:t>
            </a:r>
            <a:r>
              <a:rPr lang="en-GB" altLang="x-none" sz="1800" b="1" dirty="0"/>
              <a:t>100</a:t>
            </a:r>
            <a:r>
              <a:rPr lang="en-GB" altLang="x-none" sz="1800" dirty="0"/>
              <a:t>% </a:t>
            </a:r>
          </a:p>
          <a:p>
            <a:pPr algn="just" eaLnBrk="1" hangingPunct="1"/>
            <a:r>
              <a:rPr lang="en-GB" altLang="x-none" sz="1800" dirty="0"/>
              <a:t>Ground images have a </a:t>
            </a:r>
            <a:r>
              <a:rPr lang="en-GB" altLang="x-none" sz="1800" b="1" dirty="0"/>
              <a:t>low</a:t>
            </a:r>
            <a:r>
              <a:rPr lang="en-GB" altLang="x-none" sz="1800" dirty="0"/>
              <a:t> variance in gradient whereas Aircraft have a </a:t>
            </a:r>
            <a:r>
              <a:rPr lang="en-GB" altLang="x-none" sz="1800" b="1" dirty="0"/>
              <a:t>high</a:t>
            </a:r>
            <a:r>
              <a:rPr lang="en-GB" altLang="x-none" sz="1800" dirty="0"/>
              <a:t> variance.</a:t>
            </a:r>
          </a:p>
          <a:p>
            <a:pPr algn="just" eaLnBrk="1" hangingPunct="1"/>
            <a:r>
              <a:rPr lang="en-GB" altLang="x-none" sz="1800" dirty="0"/>
              <a:t>Detection of aircraft in </a:t>
            </a:r>
            <a:r>
              <a:rPr lang="en-GB" altLang="x-none" sz="1800" b="1" dirty="0"/>
              <a:t>larger</a:t>
            </a:r>
            <a:r>
              <a:rPr lang="en-GB" altLang="x-none" sz="1800" dirty="0"/>
              <a:t> images results in accuracy of </a:t>
            </a:r>
            <a:r>
              <a:rPr lang="en-GB" altLang="x-none" sz="1800" b="1" dirty="0"/>
              <a:t>50</a:t>
            </a:r>
            <a:r>
              <a:rPr lang="en-GB" altLang="x-none" sz="1800" dirty="0"/>
              <a:t>%-</a:t>
            </a:r>
            <a:r>
              <a:rPr lang="en-GB" altLang="x-none" sz="1800" b="1" dirty="0"/>
              <a:t>60</a:t>
            </a:r>
            <a:r>
              <a:rPr lang="en-GB" altLang="x-none" sz="1800" dirty="0"/>
              <a:t>% as some aircraft are missed.</a:t>
            </a:r>
          </a:p>
          <a:p>
            <a:pPr algn="just" eaLnBrk="1" hangingPunct="1"/>
            <a:r>
              <a:rPr lang="en-GB" altLang="x-none" sz="1800" dirty="0"/>
              <a:t>Distribution of </a:t>
            </a:r>
            <a:r>
              <a:rPr lang="en-GB" altLang="x-none" sz="1800" b="1" dirty="0"/>
              <a:t>features</a:t>
            </a:r>
            <a:r>
              <a:rPr lang="en-GB" altLang="x-none" sz="1800" dirty="0"/>
              <a:t> in images of aircraft has </a:t>
            </a:r>
            <a:r>
              <a:rPr lang="en-GB" altLang="x-none" sz="1800" b="1" dirty="0"/>
              <a:t>higher</a:t>
            </a:r>
            <a:r>
              <a:rPr lang="en-GB" altLang="x-none" sz="1800" dirty="0"/>
              <a:t> spread compared to ground images as shown in </a:t>
            </a:r>
            <a:r>
              <a:rPr lang="en-GB" altLang="x-none" sz="1800" b="1" dirty="0"/>
              <a:t>Figure 2</a:t>
            </a:r>
            <a:endParaRPr lang="en-GB" altLang="x-none" sz="1800" dirty="0"/>
          </a:p>
        </p:txBody>
      </p:sp>
      <p:sp>
        <p:nvSpPr>
          <p:cNvPr id="2059" name="TextBox 11"/>
          <p:cNvSpPr txBox="1">
            <a:spLocks noChangeArrowheads="1"/>
          </p:cNvSpPr>
          <p:nvPr/>
        </p:nvSpPr>
        <p:spPr bwMode="auto">
          <a:xfrm>
            <a:off x="4989513" y="416049"/>
            <a:ext cx="52863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dirty="0"/>
              <a:t>Identifying Aircraft from Above</a:t>
            </a:r>
          </a:p>
        </p:txBody>
      </p:sp>
      <p:grpSp>
        <p:nvGrpSpPr>
          <p:cNvPr id="5" name="Group 4">
            <a:extLst>
              <a:ext uri="{FF2B5EF4-FFF2-40B4-BE49-F238E27FC236}">
                <a16:creationId xmlns:a16="http://schemas.microsoft.com/office/drawing/2014/main" id="{D96D4599-B217-46D0-A068-67171D25FE58}"/>
              </a:ext>
            </a:extLst>
          </p:cNvPr>
          <p:cNvGrpSpPr/>
          <p:nvPr/>
        </p:nvGrpSpPr>
        <p:grpSpPr>
          <a:xfrm>
            <a:off x="7329166" y="2044386"/>
            <a:ext cx="7476057" cy="1556649"/>
            <a:chOff x="7329166" y="2191222"/>
            <a:chExt cx="7476057" cy="1364756"/>
          </a:xfrm>
        </p:grpSpPr>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4676" t="14174" r="2007" b="62201"/>
            <a:stretch/>
          </p:blipFill>
          <p:spPr>
            <a:xfrm>
              <a:off x="7382131" y="2191222"/>
              <a:ext cx="7423092" cy="1364756"/>
            </a:xfrm>
            <a:prstGeom prst="rect">
              <a:avLst/>
            </a:prstGeom>
          </p:spPr>
        </p:pic>
        <p:sp>
          <p:nvSpPr>
            <p:cNvPr id="3" name="TextBox 2">
              <a:extLst>
                <a:ext uri="{FF2B5EF4-FFF2-40B4-BE49-F238E27FC236}">
                  <a16:creationId xmlns:a16="http://schemas.microsoft.com/office/drawing/2014/main" id="{511561EC-FB72-4986-88AB-A3838CF6C6B6}"/>
                </a:ext>
              </a:extLst>
            </p:cNvPr>
            <p:cNvSpPr txBox="1"/>
            <p:nvPr/>
          </p:nvSpPr>
          <p:spPr>
            <a:xfrm>
              <a:off x="7329166" y="3323351"/>
              <a:ext cx="5056632" cy="229361"/>
            </a:xfrm>
            <a:prstGeom prst="rect">
              <a:avLst/>
            </a:prstGeom>
            <a:noFill/>
          </p:spPr>
          <p:txBody>
            <a:bodyPr wrap="square" rtlCol="0">
              <a:spAutoFit/>
            </a:bodyPr>
            <a:lstStyle/>
            <a:p>
              <a:r>
                <a:rPr lang="en-GB" sz="1100" b="1" dirty="0"/>
                <a:t>Figure 1:</a:t>
              </a:r>
              <a:r>
                <a:rPr lang="en-GB" sz="1100" dirty="0"/>
                <a:t> Examples of standalone images used for training and classification</a:t>
              </a:r>
            </a:p>
          </p:txBody>
        </p:sp>
      </p:grpSp>
      <p:grpSp>
        <p:nvGrpSpPr>
          <p:cNvPr id="11" name="Group 10">
            <a:extLst>
              <a:ext uri="{FF2B5EF4-FFF2-40B4-BE49-F238E27FC236}">
                <a16:creationId xmlns:a16="http://schemas.microsoft.com/office/drawing/2014/main" id="{9CA42F76-F17F-4D82-A360-956E01618C8E}"/>
              </a:ext>
            </a:extLst>
          </p:cNvPr>
          <p:cNvGrpSpPr/>
          <p:nvPr/>
        </p:nvGrpSpPr>
        <p:grpSpPr>
          <a:xfrm>
            <a:off x="190893" y="3703465"/>
            <a:ext cx="4715088" cy="4509061"/>
            <a:chOff x="190893" y="3703466"/>
            <a:chExt cx="4523071" cy="4468524"/>
          </a:xfrm>
        </p:grpSpPr>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249" y="3703466"/>
              <a:ext cx="4501715" cy="4163514"/>
            </a:xfrm>
            <a:prstGeom prst="rect">
              <a:avLst/>
            </a:prstGeom>
          </p:spPr>
        </p:pic>
        <p:sp>
          <p:nvSpPr>
            <p:cNvPr id="10" name="TextBox 9">
              <a:extLst>
                <a:ext uri="{FF2B5EF4-FFF2-40B4-BE49-F238E27FC236}">
                  <a16:creationId xmlns:a16="http://schemas.microsoft.com/office/drawing/2014/main" id="{B742E03B-2626-484D-A45C-A29B7F6B1412}"/>
                </a:ext>
              </a:extLst>
            </p:cNvPr>
            <p:cNvSpPr txBox="1"/>
            <p:nvPr/>
          </p:nvSpPr>
          <p:spPr>
            <a:xfrm>
              <a:off x="190893" y="7866980"/>
              <a:ext cx="4523071" cy="305010"/>
            </a:xfrm>
            <a:prstGeom prst="rect">
              <a:avLst/>
            </a:prstGeom>
            <a:solidFill>
              <a:schemeClr val="bg1"/>
            </a:solidFill>
          </p:spPr>
          <p:txBody>
            <a:bodyPr wrap="square" rtlCol="0">
              <a:spAutoFit/>
            </a:bodyPr>
            <a:lstStyle/>
            <a:p>
              <a:r>
                <a:rPr lang="en-GB" sz="1400" b="1" dirty="0"/>
                <a:t>Figure 2:</a:t>
              </a:r>
              <a:r>
                <a:rPr lang="en-GB" sz="1400" dirty="0"/>
                <a:t> Search results from large image</a:t>
              </a:r>
            </a:p>
          </p:txBody>
        </p:sp>
      </p:grpSp>
      <p:grpSp>
        <p:nvGrpSpPr>
          <p:cNvPr id="13" name="Group 12">
            <a:extLst>
              <a:ext uri="{FF2B5EF4-FFF2-40B4-BE49-F238E27FC236}">
                <a16:creationId xmlns:a16="http://schemas.microsoft.com/office/drawing/2014/main" id="{8BBD67D8-351B-4E1D-954F-62C559B1E464}"/>
              </a:ext>
            </a:extLst>
          </p:cNvPr>
          <p:cNvGrpSpPr/>
          <p:nvPr/>
        </p:nvGrpSpPr>
        <p:grpSpPr>
          <a:xfrm>
            <a:off x="4994845" y="3727367"/>
            <a:ext cx="5600678" cy="3532209"/>
            <a:chOff x="4833020" y="3714745"/>
            <a:chExt cx="5590572" cy="3303586"/>
          </a:xfrm>
        </p:grpSpPr>
        <p:pic>
          <p:nvPicPr>
            <p:cNvPr id="9" name="Picture 8" descr="A screenshot of a computer&#10;&#10;Description automatically generated">
              <a:extLst>
                <a:ext uri="{FF2B5EF4-FFF2-40B4-BE49-F238E27FC236}">
                  <a16:creationId xmlns:a16="http://schemas.microsoft.com/office/drawing/2014/main" id="{2E8C2F0D-CE39-44B5-865F-7DA3759E5B85}"/>
                </a:ext>
              </a:extLst>
            </p:cNvPr>
            <p:cNvPicPr>
              <a:picLocks noChangeAspect="1"/>
            </p:cNvPicPr>
            <p:nvPr/>
          </p:nvPicPr>
          <p:blipFill rotWithShape="1">
            <a:blip r:embed="rId7">
              <a:extLst>
                <a:ext uri="{28A0092B-C50C-407E-A947-70E740481C1C}">
                  <a14:useLocalDpi xmlns:a14="http://schemas.microsoft.com/office/drawing/2010/main" val="0"/>
                </a:ext>
              </a:extLst>
            </a:blip>
            <a:srcRect l="7253" t="7873" r="7891" b="4332"/>
            <a:stretch/>
          </p:blipFill>
          <p:spPr>
            <a:xfrm>
              <a:off x="4834905" y="3714745"/>
              <a:ext cx="5588687" cy="2798688"/>
            </a:xfrm>
            <a:prstGeom prst="rect">
              <a:avLst/>
            </a:prstGeom>
          </p:spPr>
        </p:pic>
        <p:sp>
          <p:nvSpPr>
            <p:cNvPr id="22" name="TextBox 21">
              <a:extLst>
                <a:ext uri="{FF2B5EF4-FFF2-40B4-BE49-F238E27FC236}">
                  <a16:creationId xmlns:a16="http://schemas.microsoft.com/office/drawing/2014/main" id="{552A13E7-D944-48CC-8FBA-4976A75B08CE}"/>
                </a:ext>
              </a:extLst>
            </p:cNvPr>
            <p:cNvSpPr txBox="1"/>
            <p:nvPr/>
          </p:nvSpPr>
          <p:spPr>
            <a:xfrm>
              <a:off x="4833020" y="6495111"/>
              <a:ext cx="5590572" cy="523220"/>
            </a:xfrm>
            <a:prstGeom prst="rect">
              <a:avLst/>
            </a:prstGeom>
            <a:solidFill>
              <a:schemeClr val="bg1"/>
            </a:solidFill>
          </p:spPr>
          <p:txBody>
            <a:bodyPr wrap="square" rtlCol="0">
              <a:spAutoFit/>
            </a:bodyPr>
            <a:lstStyle/>
            <a:p>
              <a:r>
                <a:rPr lang="en-GB" sz="1400" b="1" dirty="0"/>
                <a:t>Figure 3:</a:t>
              </a:r>
              <a:r>
                <a:rPr lang="en-GB" sz="1400" dirty="0"/>
                <a:t> Visual representation of two feature descriptors. Red = Ground, blue = Aircraft</a:t>
              </a:r>
            </a:p>
          </p:txBody>
        </p:sp>
      </p:grpSp>
      <p:pic>
        <p:nvPicPr>
          <p:cNvPr id="6" name="Picture 5" descr="A picture containing photo&#10;&#10;Description automatically generated">
            <a:extLst>
              <a:ext uri="{FF2B5EF4-FFF2-40B4-BE49-F238E27FC236}">
                <a16:creationId xmlns:a16="http://schemas.microsoft.com/office/drawing/2014/main" id="{844841BB-1074-408B-96B6-A28905A479DC}"/>
              </a:ext>
            </a:extLst>
          </p:cNvPr>
          <p:cNvPicPr>
            <a:picLocks noChangeAspect="1"/>
          </p:cNvPicPr>
          <p:nvPr/>
        </p:nvPicPr>
        <p:blipFill rotWithShape="1">
          <a:blip r:embed="rId8">
            <a:extLst>
              <a:ext uri="{28A0092B-C50C-407E-A947-70E740481C1C}">
                <a14:useLocalDpi xmlns:a14="http://schemas.microsoft.com/office/drawing/2010/main" val="0"/>
              </a:ext>
            </a:extLst>
          </a:blip>
          <a:srcRect l="56665" t="12012" r="12574" b="12012"/>
          <a:stretch/>
        </p:blipFill>
        <p:spPr>
          <a:xfrm>
            <a:off x="4996733" y="7340791"/>
            <a:ext cx="739468" cy="886229"/>
          </a:xfrm>
          <a:prstGeom prst="rect">
            <a:avLst/>
          </a:prstGeom>
        </p:spPr>
      </p:pic>
      <p:pic>
        <p:nvPicPr>
          <p:cNvPr id="8" name="Picture 7">
            <a:extLst>
              <a:ext uri="{FF2B5EF4-FFF2-40B4-BE49-F238E27FC236}">
                <a16:creationId xmlns:a16="http://schemas.microsoft.com/office/drawing/2014/main" id="{5F49B04F-DAE1-4A72-B0AD-6046725676C2}"/>
              </a:ext>
            </a:extLst>
          </p:cNvPr>
          <p:cNvPicPr>
            <a:picLocks noChangeAspect="1"/>
          </p:cNvPicPr>
          <p:nvPr/>
        </p:nvPicPr>
        <p:blipFill rotWithShape="1">
          <a:blip r:embed="rId9">
            <a:extLst>
              <a:ext uri="{28A0092B-C50C-407E-A947-70E740481C1C}">
                <a14:useLocalDpi xmlns:a14="http://schemas.microsoft.com/office/drawing/2010/main" val="0"/>
              </a:ext>
            </a:extLst>
          </a:blip>
          <a:srcRect l="55151" t="21253" r="10010" b="20225"/>
          <a:stretch/>
        </p:blipFill>
        <p:spPr>
          <a:xfrm rot="5400000">
            <a:off x="5741987" y="7401400"/>
            <a:ext cx="886229" cy="765010"/>
          </a:xfrm>
          <a:prstGeom prst="rect">
            <a:avLst/>
          </a:prstGeom>
        </p:spPr>
      </p:pic>
      <p:sp>
        <p:nvSpPr>
          <p:cNvPr id="16" name="Rectangle 15">
            <a:extLst>
              <a:ext uri="{FF2B5EF4-FFF2-40B4-BE49-F238E27FC236}">
                <a16:creationId xmlns:a16="http://schemas.microsoft.com/office/drawing/2014/main" id="{C5EE6724-8287-4872-BD4D-D2454047DC51}"/>
              </a:ext>
            </a:extLst>
          </p:cNvPr>
          <p:cNvSpPr/>
          <p:nvPr/>
        </p:nvSpPr>
        <p:spPr bwMode="auto">
          <a:xfrm>
            <a:off x="6614326" y="7340790"/>
            <a:ext cx="3981197" cy="8862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2859088"/>
            <a:r>
              <a:rPr lang="en-GB" sz="1400" b="1" dirty="0"/>
              <a:t>Figure 4 &amp; 5 (left): </a:t>
            </a:r>
            <a:r>
              <a:rPr lang="en-GB" sz="1400" dirty="0"/>
              <a:t>Histogram of Oriented gradients on aircraft and ground image depicting direction of colour gradient</a:t>
            </a:r>
          </a:p>
          <a:p>
            <a:pPr marL="0" marR="0" indent="0" algn="l" defTabSz="2859088"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4D0D3C5-34E4-4C50-AEF0-1975AC22A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1618</TotalTime>
  <Words>332</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Kai Roper-Blackman</cp:lastModifiedBy>
  <cp:revision>30</cp:revision>
  <dcterms:created xsi:type="dcterms:W3CDTF">2017-01-16T10:10:48Z</dcterms:created>
  <dcterms:modified xsi:type="dcterms:W3CDTF">2019-03-12T19:10:39Z</dcterms:modified>
</cp:coreProperties>
</file>