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848" autoAdjust="0"/>
  </p:normalViewPr>
  <p:slideViewPr>
    <p:cSldViewPr>
      <p:cViewPr>
        <p:scale>
          <a:sx n="200" d="100"/>
          <a:sy n="200" d="100"/>
        </p:scale>
        <p:origin x="-5573" y="-6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073A-9445-400A-A87E-241FA725AAFD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CBBD-B6D8-4B8A-908C-F065602A6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6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ECBBD-B6D8-4B8A-908C-F065602A69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45483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491520" y="1511528"/>
            <a:ext cx="96752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Kai Roper-Blackman supervised by Sebastian Halder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8520" y="3723890"/>
            <a:ext cx="4089077" cy="6799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latin typeface="+mn-lt"/>
                <a:cs typeface="Calibri" panose="020F0502020204030204" pitchFamily="34" charset="0"/>
              </a:rPr>
              <a:t>Methods:</a:t>
            </a:r>
          </a:p>
          <a:p>
            <a:pPr eaLnBrk="1" hangingPunct="1"/>
            <a:r>
              <a:rPr lang="en-US" altLang="x-none" sz="2000" dirty="0">
                <a:latin typeface="+mn-lt"/>
                <a:cs typeface="Calibri" panose="020F0502020204030204" pitchFamily="34" charset="0"/>
              </a:rPr>
              <a:t>Pre-processing: Histogram of Oriented Gradients (</a:t>
            </a:r>
            <a:r>
              <a:rPr lang="en-US" altLang="x-none" sz="2000" b="1" dirty="0">
                <a:latin typeface="+mn-lt"/>
                <a:cs typeface="Calibri" panose="020F0502020204030204" pitchFamily="34" charset="0"/>
              </a:rPr>
              <a:t>figure 4 and 5</a:t>
            </a:r>
            <a:r>
              <a:rPr lang="en-US" altLang="x-none" sz="2000" dirty="0">
                <a:latin typeface="+mn-lt"/>
                <a:cs typeface="Calibri" panose="020F0502020204030204" pitchFamily="34" charset="0"/>
              </a:rPr>
              <a:t>) used to obtain feature descriptor from images. Feature descriptor describes image mathematically to Machine learning model.</a:t>
            </a:r>
          </a:p>
          <a:p>
            <a:pPr eaLnBrk="1" hangingPunct="1"/>
            <a:endParaRPr lang="en-US" altLang="x-none" sz="2000" dirty="0">
              <a:latin typeface="+mn-lt"/>
              <a:cs typeface="Calibri" panose="020F0502020204030204" pitchFamily="34" charset="0"/>
            </a:endParaRPr>
          </a:p>
          <a:p>
            <a:pPr eaLnBrk="1" hangingPunct="1"/>
            <a:r>
              <a:rPr lang="en-US" altLang="x-none" sz="2000" dirty="0">
                <a:latin typeface="+mn-lt"/>
                <a:cs typeface="Calibri" panose="020F0502020204030204" pitchFamily="34" charset="0"/>
              </a:rPr>
              <a:t>Support Vector Machine takes training and test data in the form of feature descriptors. Model evaluates the test images after training is complete and returns prediction with associated probabilities. </a:t>
            </a:r>
          </a:p>
          <a:p>
            <a:pPr eaLnBrk="1" hangingPunct="1"/>
            <a:endParaRPr lang="en-US" altLang="x-none" sz="2000" dirty="0">
              <a:latin typeface="+mn-lt"/>
              <a:cs typeface="Calibri" panose="020F0502020204030204" pitchFamily="34" charset="0"/>
            </a:endParaRPr>
          </a:p>
          <a:p>
            <a:pPr eaLnBrk="1" hangingPunct="1"/>
            <a:r>
              <a:rPr lang="en-US" altLang="x-none" sz="2000" dirty="0">
                <a:latin typeface="+mn-lt"/>
                <a:cs typeface="Calibri" panose="020F0502020204030204" pitchFamily="34" charset="0"/>
              </a:rPr>
              <a:t>In large image search (</a:t>
            </a:r>
            <a:r>
              <a:rPr lang="en-US" altLang="x-none" sz="2000" b="1" dirty="0">
                <a:latin typeface="+mn-lt"/>
                <a:cs typeface="Calibri" panose="020F0502020204030204" pitchFamily="34" charset="0"/>
              </a:rPr>
              <a:t>figure 2</a:t>
            </a:r>
            <a:r>
              <a:rPr lang="en-US" altLang="x-none" sz="2000" dirty="0">
                <a:latin typeface="+mn-lt"/>
                <a:cs typeface="Calibri" panose="020F0502020204030204" pitchFamily="34" charset="0"/>
              </a:rPr>
              <a:t>), red boxes are place on areas with highest probability of aircraft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87643" y="2044386"/>
            <a:ext cx="7052567" cy="1563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Objectives: </a:t>
            </a:r>
          </a:p>
          <a:p>
            <a:pPr eaLnBrk="1" hangingPunct="1"/>
            <a:r>
              <a:rPr lang="en-GB" altLang="x-none" sz="2000" dirty="0"/>
              <a:t>To differentiate between </a:t>
            </a:r>
            <a:r>
              <a:rPr lang="en-GB" altLang="x-none" sz="2000" b="1" dirty="0"/>
              <a:t>Aircraft</a:t>
            </a:r>
            <a:r>
              <a:rPr lang="en-GB" altLang="x-none" sz="2000" dirty="0"/>
              <a:t> and </a:t>
            </a:r>
            <a:r>
              <a:rPr lang="en-GB" altLang="x-none" sz="2000" b="1" dirty="0"/>
              <a:t>Ground</a:t>
            </a:r>
            <a:r>
              <a:rPr lang="en-GB" altLang="x-none" sz="2000" dirty="0"/>
              <a:t> images</a:t>
            </a:r>
          </a:p>
          <a:p>
            <a:pPr algn="just" eaLnBrk="1" hangingPunct="1"/>
            <a:r>
              <a:rPr lang="en-GB" altLang="x-none" sz="2000" dirty="0"/>
              <a:t>To identify aircraft of various sizes and orientations in a larger image such as an airport and show their positions to the user</a:t>
            </a:r>
            <a:endParaRPr lang="x-none" altLang="x-none" sz="2000" b="1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87643" y="8350418"/>
            <a:ext cx="10407880" cy="21808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Results: </a:t>
            </a:r>
          </a:p>
          <a:p>
            <a:pPr eaLnBrk="1" hangingPunct="1"/>
            <a:r>
              <a:rPr lang="en-GB" altLang="x-none" sz="2000" dirty="0"/>
              <a:t>The large red squares in </a:t>
            </a:r>
            <a:r>
              <a:rPr lang="en-GB" altLang="x-none" sz="2000" b="1" dirty="0"/>
              <a:t>figure 2 </a:t>
            </a:r>
            <a:r>
              <a:rPr lang="en-GB" altLang="x-none" sz="2000" dirty="0"/>
              <a:t>indicate the system predicts an is in that particular location.</a:t>
            </a:r>
          </a:p>
          <a:p>
            <a:pPr eaLnBrk="1" hangingPunct="1"/>
            <a:r>
              <a:rPr lang="en-GB" altLang="x-none" sz="2000" dirty="0"/>
              <a:t>10 fold cross validation score of standalone images reached </a:t>
            </a:r>
            <a:r>
              <a:rPr lang="en-GB" altLang="x-none" sz="2000" b="1" dirty="0"/>
              <a:t>100</a:t>
            </a:r>
            <a:r>
              <a:rPr lang="en-GB" altLang="x-none" sz="2000" dirty="0"/>
              <a:t>% </a:t>
            </a:r>
          </a:p>
          <a:p>
            <a:pPr eaLnBrk="1" hangingPunct="1"/>
            <a:r>
              <a:rPr lang="en-GB" altLang="x-none" sz="2000" dirty="0"/>
              <a:t>Ground images have a </a:t>
            </a:r>
            <a:r>
              <a:rPr lang="en-GB" altLang="x-none" sz="2000" b="1" dirty="0"/>
              <a:t>low</a:t>
            </a:r>
            <a:r>
              <a:rPr lang="en-GB" altLang="x-none" sz="2000" dirty="0"/>
              <a:t> variance in gradient whereas Aircraft have a </a:t>
            </a:r>
            <a:r>
              <a:rPr lang="en-GB" altLang="x-none" sz="2000" b="1" dirty="0"/>
              <a:t>high</a:t>
            </a:r>
            <a:r>
              <a:rPr lang="en-GB" altLang="x-none" sz="2000" dirty="0"/>
              <a:t> variance.</a:t>
            </a:r>
          </a:p>
          <a:p>
            <a:pPr eaLnBrk="1" hangingPunct="1"/>
            <a:r>
              <a:rPr lang="en-GB" altLang="x-none" sz="2000" dirty="0"/>
              <a:t>Detection of aircraft in </a:t>
            </a:r>
            <a:r>
              <a:rPr lang="en-GB" altLang="x-none" sz="2000" b="1" dirty="0"/>
              <a:t>larger</a:t>
            </a:r>
            <a:r>
              <a:rPr lang="en-GB" altLang="x-none" sz="2000" dirty="0"/>
              <a:t> images results in accuracy of </a:t>
            </a:r>
            <a:r>
              <a:rPr lang="en-GB" altLang="x-none" sz="2000" b="1" dirty="0"/>
              <a:t>50</a:t>
            </a:r>
            <a:r>
              <a:rPr lang="en-GB" altLang="x-none" sz="2000" dirty="0"/>
              <a:t>%-</a:t>
            </a:r>
            <a:r>
              <a:rPr lang="en-GB" altLang="x-none" sz="2000" b="1" dirty="0"/>
              <a:t>60</a:t>
            </a:r>
            <a:r>
              <a:rPr lang="en-GB" altLang="x-none" sz="2000" dirty="0"/>
              <a:t>%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416049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Identifying Aircraft from Above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4599-B217-46D0-A068-67171D25FE58}"/>
              </a:ext>
            </a:extLst>
          </p:cNvPr>
          <p:cNvGrpSpPr/>
          <p:nvPr/>
        </p:nvGrpSpPr>
        <p:grpSpPr>
          <a:xfrm>
            <a:off x="7329166" y="2044386"/>
            <a:ext cx="7476057" cy="1589707"/>
            <a:chOff x="7329166" y="2191222"/>
            <a:chExt cx="7476057" cy="13937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6" t="14174" r="2007" b="62201"/>
            <a:stretch/>
          </p:blipFill>
          <p:spPr>
            <a:xfrm>
              <a:off x="7382131" y="2191222"/>
              <a:ext cx="7423092" cy="136475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1561EC-FB72-4986-88AB-A3838CF6C6B6}"/>
                </a:ext>
              </a:extLst>
            </p:cNvPr>
            <p:cNvSpPr txBox="1"/>
            <p:nvPr/>
          </p:nvSpPr>
          <p:spPr>
            <a:xfrm>
              <a:off x="7329166" y="3323351"/>
              <a:ext cx="5056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Figure 1:</a:t>
              </a:r>
              <a:r>
                <a:rPr lang="en-GB" sz="1100" dirty="0"/>
                <a:t> Standalone images after classification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A42F76-F17F-4D82-A360-956E01618C8E}"/>
              </a:ext>
            </a:extLst>
          </p:cNvPr>
          <p:cNvGrpSpPr/>
          <p:nvPr/>
        </p:nvGrpSpPr>
        <p:grpSpPr>
          <a:xfrm>
            <a:off x="190893" y="3703465"/>
            <a:ext cx="4715088" cy="4509061"/>
            <a:chOff x="190893" y="3703466"/>
            <a:chExt cx="4523071" cy="4468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49" y="3703466"/>
              <a:ext cx="4501715" cy="41635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42E03B-2626-484D-A45C-A29B7F6B1412}"/>
                </a:ext>
              </a:extLst>
            </p:cNvPr>
            <p:cNvSpPr txBox="1"/>
            <p:nvPr/>
          </p:nvSpPr>
          <p:spPr>
            <a:xfrm>
              <a:off x="190893" y="7866980"/>
              <a:ext cx="4523071" cy="3050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2:</a:t>
              </a:r>
              <a:r>
                <a:rPr lang="en-GB" sz="1400" dirty="0"/>
                <a:t> Search results from large image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BD67D8-351B-4E1D-954F-62C559B1E464}"/>
              </a:ext>
            </a:extLst>
          </p:cNvPr>
          <p:cNvGrpSpPr/>
          <p:nvPr/>
        </p:nvGrpSpPr>
        <p:grpSpPr>
          <a:xfrm>
            <a:off x="4994845" y="3727367"/>
            <a:ext cx="5600678" cy="3532209"/>
            <a:chOff x="4833020" y="3714745"/>
            <a:chExt cx="5590572" cy="3303586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E8C2F0D-CE39-44B5-865F-7DA3759E5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3" t="7873" r="7891" b="4332"/>
            <a:stretch/>
          </p:blipFill>
          <p:spPr>
            <a:xfrm>
              <a:off x="4834905" y="3714745"/>
              <a:ext cx="5588687" cy="27986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2A13E7-D944-48CC-8FBA-4976A75B08CE}"/>
                </a:ext>
              </a:extLst>
            </p:cNvPr>
            <p:cNvSpPr txBox="1"/>
            <p:nvPr/>
          </p:nvSpPr>
          <p:spPr>
            <a:xfrm>
              <a:off x="4833020" y="6495111"/>
              <a:ext cx="559057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3:</a:t>
              </a:r>
              <a:r>
                <a:rPr lang="en-GB" sz="1400" dirty="0"/>
                <a:t> Visual representation of two feature descriptors. Red = Ground, blue = Aircraft</a:t>
              </a:r>
            </a:p>
          </p:txBody>
        </p:sp>
      </p:grpSp>
      <p:pic>
        <p:nvPicPr>
          <p:cNvPr id="6" name="Picture 5" descr="A picture containing photo&#10;&#10;Description automatically generated">
            <a:extLst>
              <a:ext uri="{FF2B5EF4-FFF2-40B4-BE49-F238E27FC236}">
                <a16:creationId xmlns:a16="http://schemas.microsoft.com/office/drawing/2014/main" id="{844841BB-1074-408B-96B6-A28905A479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12012" r="12574" b="12012"/>
          <a:stretch/>
        </p:blipFill>
        <p:spPr>
          <a:xfrm>
            <a:off x="4996733" y="7340791"/>
            <a:ext cx="739468" cy="886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B04F-DAE1-4A72-B0AD-6046725676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1" t="21253" r="10010" b="20225"/>
          <a:stretch/>
        </p:blipFill>
        <p:spPr>
          <a:xfrm rot="5400000">
            <a:off x="5741987" y="7401400"/>
            <a:ext cx="886229" cy="7650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EE6724-8287-4872-BD4D-D2454047DC51}"/>
              </a:ext>
            </a:extLst>
          </p:cNvPr>
          <p:cNvSpPr/>
          <p:nvPr/>
        </p:nvSpPr>
        <p:spPr bwMode="auto">
          <a:xfrm>
            <a:off x="6614326" y="7340790"/>
            <a:ext cx="3981197" cy="886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859088"/>
            <a:r>
              <a:rPr lang="en-GB" sz="1400" b="1" dirty="0"/>
              <a:t>Figure 4 &amp; 5 (left): </a:t>
            </a:r>
            <a:r>
              <a:rPr lang="en-GB" sz="1400" dirty="0"/>
              <a:t>Histogram of Oriented gradients on aircraft and ground image depicting direction of colour gradient</a:t>
            </a:r>
          </a:p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1390</TotalTime>
  <Words>238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Kai Roper-Blackman</cp:lastModifiedBy>
  <cp:revision>24</cp:revision>
  <dcterms:created xsi:type="dcterms:W3CDTF">2017-01-16T10:10:48Z</dcterms:created>
  <dcterms:modified xsi:type="dcterms:W3CDTF">2019-03-12T15:23:18Z</dcterms:modified>
</cp:coreProperties>
</file>