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62" r:id="rId5"/>
    <p:sldId id="258" r:id="rId6"/>
    <p:sldId id="275" r:id="rId7"/>
    <p:sldId id="263" r:id="rId8"/>
    <p:sldId id="264" r:id="rId9"/>
    <p:sldId id="273" r:id="rId10"/>
    <p:sldId id="274" r:id="rId11"/>
    <p:sldId id="276" r:id="rId12"/>
    <p:sldId id="267" r:id="rId13"/>
    <p:sldId id="268" r:id="rId14"/>
    <p:sldId id="277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 autoAdjust="0"/>
    <p:restoredTop sz="87326" autoAdjust="0"/>
  </p:normalViewPr>
  <p:slideViewPr>
    <p:cSldViewPr snapToGrid="0">
      <p:cViewPr varScale="1">
        <p:scale>
          <a:sx n="63" d="100"/>
          <a:sy n="63" d="100"/>
        </p:scale>
        <p:origin x="49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38A5E-5F57-449B-AF0B-A214DC142A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A5A14-8D55-4C5D-8CAC-89ACD6A1F498}">
      <dgm:prSet phldrT="[Text]"/>
      <dgm:spPr/>
      <dgm:t>
        <a:bodyPr/>
        <a:lstStyle/>
        <a:p>
          <a:r>
            <a:rPr lang="en-US" dirty="0"/>
            <a:t>Standalone</a:t>
          </a:r>
        </a:p>
      </dgm:t>
    </dgm:pt>
    <dgm:pt modelId="{57BB7C75-E73D-4139-B061-2C36CE3C3921}" type="parTrans" cxnId="{96C80A75-9689-4348-A9FC-7AC688AA4042}">
      <dgm:prSet/>
      <dgm:spPr/>
      <dgm:t>
        <a:bodyPr/>
        <a:lstStyle/>
        <a:p>
          <a:endParaRPr lang="en-US"/>
        </a:p>
      </dgm:t>
    </dgm:pt>
    <dgm:pt modelId="{8EEEF8ED-2FE3-422B-AA63-08C39EE183D6}" type="sibTrans" cxnId="{96C80A75-9689-4348-A9FC-7AC688AA4042}">
      <dgm:prSet/>
      <dgm:spPr/>
      <dgm:t>
        <a:bodyPr/>
        <a:lstStyle/>
        <a:p>
          <a:endParaRPr lang="en-US"/>
        </a:p>
      </dgm:t>
    </dgm:pt>
    <dgm:pt modelId="{51A0C21B-090D-464A-B638-1CE9E22FA5E4}">
      <dgm:prSet phldrT="[Text]"/>
      <dgm:spPr/>
      <dgm:t>
        <a:bodyPr/>
        <a:lstStyle/>
        <a:p>
          <a:r>
            <a:rPr lang="en-US" dirty="0"/>
            <a:t>100 images of aircraft, 100 images of ground</a:t>
          </a:r>
        </a:p>
      </dgm:t>
    </dgm:pt>
    <dgm:pt modelId="{6FE7D694-985F-4921-87DA-7D40B5D228E3}" type="parTrans" cxnId="{D272073A-E8E6-4ACE-80EA-E5A38B7E28EB}">
      <dgm:prSet/>
      <dgm:spPr/>
      <dgm:t>
        <a:bodyPr/>
        <a:lstStyle/>
        <a:p>
          <a:endParaRPr lang="en-US"/>
        </a:p>
      </dgm:t>
    </dgm:pt>
    <dgm:pt modelId="{8D15ADD9-4A02-491C-8B84-90C2499C39D7}" type="sibTrans" cxnId="{D272073A-E8E6-4ACE-80EA-E5A38B7E28EB}">
      <dgm:prSet/>
      <dgm:spPr/>
      <dgm:t>
        <a:bodyPr/>
        <a:lstStyle/>
        <a:p>
          <a:endParaRPr lang="en-US"/>
        </a:p>
      </dgm:t>
    </dgm:pt>
    <dgm:pt modelId="{2945E364-14EA-4B64-B09C-5AF8CFC76FEA}">
      <dgm:prSet phldrT="[Text]"/>
      <dgm:spPr/>
      <dgm:t>
        <a:bodyPr/>
        <a:lstStyle/>
        <a:p>
          <a:r>
            <a:rPr lang="en-US" dirty="0"/>
            <a:t>Realistic</a:t>
          </a:r>
        </a:p>
      </dgm:t>
    </dgm:pt>
    <dgm:pt modelId="{070589C1-2169-41BC-90BC-D9566737587A}" type="parTrans" cxnId="{B4451D09-253C-417A-A5AB-BC754F7A46D0}">
      <dgm:prSet/>
      <dgm:spPr/>
      <dgm:t>
        <a:bodyPr/>
        <a:lstStyle/>
        <a:p>
          <a:endParaRPr lang="en-US"/>
        </a:p>
      </dgm:t>
    </dgm:pt>
    <dgm:pt modelId="{EE036EA5-51AA-47B2-8851-CF77D47BD2FC}" type="sibTrans" cxnId="{B4451D09-253C-417A-A5AB-BC754F7A46D0}">
      <dgm:prSet/>
      <dgm:spPr/>
      <dgm:t>
        <a:bodyPr/>
        <a:lstStyle/>
        <a:p>
          <a:endParaRPr lang="en-US"/>
        </a:p>
      </dgm:t>
    </dgm:pt>
    <dgm:pt modelId="{E927BCB2-5786-496D-895F-6ED10CC17289}">
      <dgm:prSet phldrT="[Text]"/>
      <dgm:spPr/>
      <dgm:t>
        <a:bodyPr/>
        <a:lstStyle/>
        <a:p>
          <a:r>
            <a:rPr lang="en-US" dirty="0"/>
            <a:t>200 images of aircraft, 200 images of ground</a:t>
          </a:r>
        </a:p>
      </dgm:t>
    </dgm:pt>
    <dgm:pt modelId="{04847746-6011-48C3-A548-4CFB62E31FCC}" type="parTrans" cxnId="{C87952AF-061E-4876-84E5-CCBD77A749D6}">
      <dgm:prSet/>
      <dgm:spPr/>
      <dgm:t>
        <a:bodyPr/>
        <a:lstStyle/>
        <a:p>
          <a:endParaRPr lang="en-US"/>
        </a:p>
      </dgm:t>
    </dgm:pt>
    <dgm:pt modelId="{E400CD17-8E3F-4B59-8B67-F1CA1213347C}" type="sibTrans" cxnId="{C87952AF-061E-4876-84E5-CCBD77A749D6}">
      <dgm:prSet/>
      <dgm:spPr/>
      <dgm:t>
        <a:bodyPr/>
        <a:lstStyle/>
        <a:p>
          <a:endParaRPr lang="en-US"/>
        </a:p>
      </dgm:t>
    </dgm:pt>
    <dgm:pt modelId="{145E5FD0-83D2-4673-908E-56D4C0F221E8}">
      <dgm:prSet phldrT="[Text]"/>
      <dgm:spPr/>
      <dgm:t>
        <a:bodyPr/>
        <a:lstStyle/>
        <a:p>
          <a:r>
            <a:rPr lang="en-US" dirty="0"/>
            <a:t>All aircraft face north</a:t>
          </a:r>
        </a:p>
      </dgm:t>
    </dgm:pt>
    <dgm:pt modelId="{A42405E0-0A3C-47FE-96A2-DE2B750418BD}" type="parTrans" cxnId="{F1D2DD1D-BCCB-40E9-8420-8E2F10FFF5B9}">
      <dgm:prSet/>
      <dgm:spPr/>
      <dgm:t>
        <a:bodyPr/>
        <a:lstStyle/>
        <a:p>
          <a:endParaRPr lang="en-US"/>
        </a:p>
      </dgm:t>
    </dgm:pt>
    <dgm:pt modelId="{ED0C4248-4196-43DD-937C-9A69FC50D1B9}" type="sibTrans" cxnId="{F1D2DD1D-BCCB-40E9-8420-8E2F10FFF5B9}">
      <dgm:prSet/>
      <dgm:spPr/>
      <dgm:t>
        <a:bodyPr/>
        <a:lstStyle/>
        <a:p>
          <a:endParaRPr lang="en-US"/>
        </a:p>
      </dgm:t>
    </dgm:pt>
    <dgm:pt modelId="{31C33074-5DAE-4276-BB7F-62EE38879B47}">
      <dgm:prSet phldrT="[Text]"/>
      <dgm:spPr/>
      <dgm:t>
        <a:bodyPr/>
        <a:lstStyle/>
        <a:p>
          <a:r>
            <a:rPr lang="en-US" dirty="0"/>
            <a:t>Aircraft appear at random orientations and sizes</a:t>
          </a:r>
        </a:p>
      </dgm:t>
    </dgm:pt>
    <dgm:pt modelId="{F785B527-1EF7-4562-9C14-D37A7D410CA9}" type="parTrans" cxnId="{4728482D-6476-4A83-811D-CF1EBF19DE4E}">
      <dgm:prSet/>
      <dgm:spPr/>
      <dgm:t>
        <a:bodyPr/>
        <a:lstStyle/>
        <a:p>
          <a:endParaRPr lang="en-US"/>
        </a:p>
      </dgm:t>
    </dgm:pt>
    <dgm:pt modelId="{3E969CA5-9A32-4BDF-A2A8-D72CA8CB9C7D}" type="sibTrans" cxnId="{4728482D-6476-4A83-811D-CF1EBF19DE4E}">
      <dgm:prSet/>
      <dgm:spPr/>
      <dgm:t>
        <a:bodyPr/>
        <a:lstStyle/>
        <a:p>
          <a:endParaRPr lang="en-US"/>
        </a:p>
      </dgm:t>
    </dgm:pt>
    <dgm:pt modelId="{9EC25C50-81B2-452A-BF22-D8DEBBEEA3BE}">
      <dgm:prSet phldrT="[Text]"/>
      <dgm:spPr/>
      <dgm:t>
        <a:bodyPr/>
        <a:lstStyle/>
        <a:p>
          <a:r>
            <a:rPr lang="en-US"/>
            <a:t>Images are further rotated before training </a:t>
          </a:r>
          <a:endParaRPr lang="en-US" dirty="0"/>
        </a:p>
      </dgm:t>
    </dgm:pt>
    <dgm:pt modelId="{DFBA13C9-0FAE-40F6-B982-A2BAB1C774BD}" type="parTrans" cxnId="{C9B52B52-2F51-40D5-82DA-6F0CB95AB337}">
      <dgm:prSet/>
      <dgm:spPr/>
      <dgm:t>
        <a:bodyPr/>
        <a:lstStyle/>
        <a:p>
          <a:endParaRPr lang="en-US"/>
        </a:p>
      </dgm:t>
    </dgm:pt>
    <dgm:pt modelId="{EE1B745D-5A1A-478B-8F83-E1FA9A071B69}" type="sibTrans" cxnId="{C9B52B52-2F51-40D5-82DA-6F0CB95AB337}">
      <dgm:prSet/>
      <dgm:spPr/>
      <dgm:t>
        <a:bodyPr/>
        <a:lstStyle/>
        <a:p>
          <a:endParaRPr lang="en-US"/>
        </a:p>
      </dgm:t>
    </dgm:pt>
    <dgm:pt modelId="{755DC272-9D47-453F-810F-4D7899E24336}" type="pres">
      <dgm:prSet presAssocID="{E1A38A5E-5F57-449B-AF0B-A214DC142A3C}" presName="linear" presStyleCnt="0">
        <dgm:presLayoutVars>
          <dgm:animLvl val="lvl"/>
          <dgm:resizeHandles val="exact"/>
        </dgm:presLayoutVars>
      </dgm:prSet>
      <dgm:spPr/>
    </dgm:pt>
    <dgm:pt modelId="{0C06ECF1-1174-4529-88C3-722DF8F27186}" type="pres">
      <dgm:prSet presAssocID="{C02A5A14-8D55-4C5D-8CAC-89ACD6A1F4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83FD56-B4C4-4499-9705-088379AED8EA}" type="pres">
      <dgm:prSet presAssocID="{C02A5A14-8D55-4C5D-8CAC-89ACD6A1F498}" presName="childText" presStyleLbl="revTx" presStyleIdx="0" presStyleCnt="2">
        <dgm:presLayoutVars>
          <dgm:bulletEnabled val="1"/>
        </dgm:presLayoutVars>
      </dgm:prSet>
      <dgm:spPr/>
    </dgm:pt>
    <dgm:pt modelId="{D5E71391-3AD8-456A-B04F-116C7388CEE8}" type="pres">
      <dgm:prSet presAssocID="{2945E364-14EA-4B64-B09C-5AF8CFC76F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25C517C-6109-4291-88A5-92482E8A7E0E}" type="pres">
      <dgm:prSet presAssocID="{2945E364-14EA-4B64-B09C-5AF8CFC76FE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451D09-253C-417A-A5AB-BC754F7A46D0}" srcId="{E1A38A5E-5F57-449B-AF0B-A214DC142A3C}" destId="{2945E364-14EA-4B64-B09C-5AF8CFC76FEA}" srcOrd="1" destOrd="0" parTransId="{070589C1-2169-41BC-90BC-D9566737587A}" sibTransId="{EE036EA5-51AA-47B2-8851-CF77D47BD2FC}"/>
    <dgm:cxn modelId="{CC9D4B11-CFC2-4E8C-B0F3-0DEFC79ED0F8}" type="presOf" srcId="{145E5FD0-83D2-4673-908E-56D4C0F221E8}" destId="{6083FD56-B4C4-4499-9705-088379AED8EA}" srcOrd="0" destOrd="1" presId="urn:microsoft.com/office/officeart/2005/8/layout/vList2"/>
    <dgm:cxn modelId="{F1D2DD1D-BCCB-40E9-8420-8E2F10FFF5B9}" srcId="{C02A5A14-8D55-4C5D-8CAC-89ACD6A1F498}" destId="{145E5FD0-83D2-4673-908E-56D4C0F221E8}" srcOrd="1" destOrd="0" parTransId="{A42405E0-0A3C-47FE-96A2-DE2B750418BD}" sibTransId="{ED0C4248-4196-43DD-937C-9A69FC50D1B9}"/>
    <dgm:cxn modelId="{4728482D-6476-4A83-811D-CF1EBF19DE4E}" srcId="{2945E364-14EA-4B64-B09C-5AF8CFC76FEA}" destId="{31C33074-5DAE-4276-BB7F-62EE38879B47}" srcOrd="1" destOrd="0" parTransId="{F785B527-1EF7-4562-9C14-D37A7D410CA9}" sibTransId="{3E969CA5-9A32-4BDF-A2A8-D72CA8CB9C7D}"/>
    <dgm:cxn modelId="{D272073A-E8E6-4ACE-80EA-E5A38B7E28EB}" srcId="{C02A5A14-8D55-4C5D-8CAC-89ACD6A1F498}" destId="{51A0C21B-090D-464A-B638-1CE9E22FA5E4}" srcOrd="0" destOrd="0" parTransId="{6FE7D694-985F-4921-87DA-7D40B5D228E3}" sibTransId="{8D15ADD9-4A02-491C-8B84-90C2499C39D7}"/>
    <dgm:cxn modelId="{C9B52B52-2F51-40D5-82DA-6F0CB95AB337}" srcId="{2945E364-14EA-4B64-B09C-5AF8CFC76FEA}" destId="{9EC25C50-81B2-452A-BF22-D8DEBBEEA3BE}" srcOrd="2" destOrd="0" parTransId="{DFBA13C9-0FAE-40F6-B982-A2BAB1C774BD}" sibTransId="{EE1B745D-5A1A-478B-8F83-E1FA9A071B69}"/>
    <dgm:cxn modelId="{96C80A75-9689-4348-A9FC-7AC688AA4042}" srcId="{E1A38A5E-5F57-449B-AF0B-A214DC142A3C}" destId="{C02A5A14-8D55-4C5D-8CAC-89ACD6A1F498}" srcOrd="0" destOrd="0" parTransId="{57BB7C75-E73D-4139-B061-2C36CE3C3921}" sibTransId="{8EEEF8ED-2FE3-422B-AA63-08C39EE183D6}"/>
    <dgm:cxn modelId="{6C0BB359-1360-436B-A877-8E309302D49A}" type="presOf" srcId="{31C33074-5DAE-4276-BB7F-62EE38879B47}" destId="{225C517C-6109-4291-88A5-92482E8A7E0E}" srcOrd="0" destOrd="1" presId="urn:microsoft.com/office/officeart/2005/8/layout/vList2"/>
    <dgm:cxn modelId="{374AE1A0-547A-4F14-BD03-7B9D01A1E505}" type="presOf" srcId="{C02A5A14-8D55-4C5D-8CAC-89ACD6A1F498}" destId="{0C06ECF1-1174-4529-88C3-722DF8F27186}" srcOrd="0" destOrd="0" presId="urn:microsoft.com/office/officeart/2005/8/layout/vList2"/>
    <dgm:cxn modelId="{C87952AF-061E-4876-84E5-CCBD77A749D6}" srcId="{2945E364-14EA-4B64-B09C-5AF8CFC76FEA}" destId="{E927BCB2-5786-496D-895F-6ED10CC17289}" srcOrd="0" destOrd="0" parTransId="{04847746-6011-48C3-A548-4CFB62E31FCC}" sibTransId="{E400CD17-8E3F-4B59-8B67-F1CA1213347C}"/>
    <dgm:cxn modelId="{E1EA79AF-8FFA-4A72-8A1B-845DCD429E80}" type="presOf" srcId="{2945E364-14EA-4B64-B09C-5AF8CFC76FEA}" destId="{D5E71391-3AD8-456A-B04F-116C7388CEE8}" srcOrd="0" destOrd="0" presId="urn:microsoft.com/office/officeart/2005/8/layout/vList2"/>
    <dgm:cxn modelId="{DDFF6EDA-69EE-4D3E-BEF5-C1759C825B5B}" type="presOf" srcId="{9EC25C50-81B2-452A-BF22-D8DEBBEEA3BE}" destId="{225C517C-6109-4291-88A5-92482E8A7E0E}" srcOrd="0" destOrd="2" presId="urn:microsoft.com/office/officeart/2005/8/layout/vList2"/>
    <dgm:cxn modelId="{C3F268E2-7BC6-4575-8E73-A51D54980CB4}" type="presOf" srcId="{E927BCB2-5786-496D-895F-6ED10CC17289}" destId="{225C517C-6109-4291-88A5-92482E8A7E0E}" srcOrd="0" destOrd="0" presId="urn:microsoft.com/office/officeart/2005/8/layout/vList2"/>
    <dgm:cxn modelId="{0A96D3F1-33DB-44BD-9595-C6B9DF412B6D}" type="presOf" srcId="{E1A38A5E-5F57-449B-AF0B-A214DC142A3C}" destId="{755DC272-9D47-453F-810F-4D7899E24336}" srcOrd="0" destOrd="0" presId="urn:microsoft.com/office/officeart/2005/8/layout/vList2"/>
    <dgm:cxn modelId="{2B4954F8-CAD2-40B0-96CD-4AFA0211684F}" type="presOf" srcId="{51A0C21B-090D-464A-B638-1CE9E22FA5E4}" destId="{6083FD56-B4C4-4499-9705-088379AED8EA}" srcOrd="0" destOrd="0" presId="urn:microsoft.com/office/officeart/2005/8/layout/vList2"/>
    <dgm:cxn modelId="{99D4A6FF-B42D-4220-8F26-29BE022A8E80}" type="presParOf" srcId="{755DC272-9D47-453F-810F-4D7899E24336}" destId="{0C06ECF1-1174-4529-88C3-722DF8F27186}" srcOrd="0" destOrd="0" presId="urn:microsoft.com/office/officeart/2005/8/layout/vList2"/>
    <dgm:cxn modelId="{B3978350-8D1F-4437-BED6-A75D817C47DD}" type="presParOf" srcId="{755DC272-9D47-453F-810F-4D7899E24336}" destId="{6083FD56-B4C4-4499-9705-088379AED8EA}" srcOrd="1" destOrd="0" presId="urn:microsoft.com/office/officeart/2005/8/layout/vList2"/>
    <dgm:cxn modelId="{21FE3BA7-5ABB-4ED8-9D0D-5A9C386969D5}" type="presParOf" srcId="{755DC272-9D47-453F-810F-4D7899E24336}" destId="{D5E71391-3AD8-456A-B04F-116C7388CEE8}" srcOrd="2" destOrd="0" presId="urn:microsoft.com/office/officeart/2005/8/layout/vList2"/>
    <dgm:cxn modelId="{47A135DA-AED6-4B3D-9EF1-C76F4C545B77}" type="presParOf" srcId="{755DC272-9D47-453F-810F-4D7899E24336}" destId="{225C517C-6109-4291-88A5-92482E8A7E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CF1-1174-4529-88C3-722DF8F27186}">
      <dsp:nvSpPr>
        <dsp:cNvPr id="0" name=""/>
        <dsp:cNvSpPr/>
      </dsp:nvSpPr>
      <dsp:spPr>
        <a:xfrm>
          <a:off x="0" y="37589"/>
          <a:ext cx="1002976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Standalone</a:t>
          </a:r>
        </a:p>
      </dsp:txBody>
      <dsp:txXfrm>
        <a:off x="43321" y="80910"/>
        <a:ext cx="9943126" cy="800803"/>
      </dsp:txXfrm>
    </dsp:sp>
    <dsp:sp modelId="{6083FD56-B4C4-4499-9705-088379AED8EA}">
      <dsp:nvSpPr>
        <dsp:cNvPr id="0" name=""/>
        <dsp:cNvSpPr/>
      </dsp:nvSpPr>
      <dsp:spPr>
        <a:xfrm>
          <a:off x="0" y="925034"/>
          <a:ext cx="1002976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44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100 images of aircraft, 100 images of ground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All aircraft face north</a:t>
          </a:r>
        </a:p>
      </dsp:txBody>
      <dsp:txXfrm>
        <a:off x="0" y="925034"/>
        <a:ext cx="10029768" cy="995670"/>
      </dsp:txXfrm>
    </dsp:sp>
    <dsp:sp modelId="{D5E71391-3AD8-456A-B04F-116C7388CEE8}">
      <dsp:nvSpPr>
        <dsp:cNvPr id="0" name=""/>
        <dsp:cNvSpPr/>
      </dsp:nvSpPr>
      <dsp:spPr>
        <a:xfrm>
          <a:off x="0" y="1920704"/>
          <a:ext cx="10029768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Realistic</a:t>
          </a:r>
        </a:p>
      </dsp:txBody>
      <dsp:txXfrm>
        <a:off x="43321" y="1964025"/>
        <a:ext cx="9943126" cy="800803"/>
      </dsp:txXfrm>
    </dsp:sp>
    <dsp:sp modelId="{225C517C-6109-4291-88A5-92482E8A7E0E}">
      <dsp:nvSpPr>
        <dsp:cNvPr id="0" name=""/>
        <dsp:cNvSpPr/>
      </dsp:nvSpPr>
      <dsp:spPr>
        <a:xfrm>
          <a:off x="0" y="2808149"/>
          <a:ext cx="10029768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44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200 images of aircraft, 200 images of ground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Aircraft appear at random orientations and sizes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Images are further rotated before training </a:t>
          </a:r>
          <a:endParaRPr lang="en-US" sz="2900" kern="1200" dirty="0"/>
        </a:p>
      </dsp:txBody>
      <dsp:txXfrm>
        <a:off x="0" y="2808149"/>
        <a:ext cx="10029768" cy="1493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A66A0-9720-4459-9A6B-3EEE11B9C21E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E7A6-516D-4BD3-8759-59962AE0C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5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E7A6-516D-4BD3-8759-59962AE0C8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7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E7A6-516D-4BD3-8759-59962AE0C81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3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E7A6-516D-4BD3-8759-59962AE0C81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7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4" descr="Image result for essex universit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913" y="131808"/>
            <a:ext cx="1664041" cy="6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  <p:pic>
        <p:nvPicPr>
          <p:cNvPr id="1028" name="Picture 4" descr="Image result for essex universit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603" y="131808"/>
            <a:ext cx="1292351" cy="4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essex universit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913" y="131808"/>
            <a:ext cx="1664041" cy="6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8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6B2-E405-4E53-AD29-97C2A27BFF2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4A15-F45E-4855-83C5-95B3CB5BE4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6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Identifying Aircraft from Above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Kai Roper-Blackman</a:t>
            </a:r>
          </a:p>
        </p:txBody>
      </p:sp>
    </p:spTree>
    <p:extLst>
      <p:ext uri="{BB962C8B-B14F-4D97-AF65-F5344CB8AC3E}">
        <p14:creationId xmlns:p14="http://schemas.microsoft.com/office/powerpoint/2010/main" val="305361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 image search searches for aircraft in a large image.</a:t>
            </a:r>
          </a:p>
          <a:p>
            <a:r>
              <a:rPr lang="en-GB" dirty="0"/>
              <a:t>Uses the realistic data set for training so the SVM can gain an understanding of aircraft in a real life setting.</a:t>
            </a:r>
          </a:p>
          <a:p>
            <a:r>
              <a:rPr lang="en-GB" dirty="0"/>
              <a:t>Breaks a large image into several smaller segments</a:t>
            </a:r>
          </a:p>
          <a:p>
            <a:r>
              <a:rPr lang="en-GB" dirty="0"/>
              <a:t>Image search dimensions are defined by users before the start of classification. </a:t>
            </a:r>
          </a:p>
          <a:p>
            <a:r>
              <a:rPr lang="en-GB" dirty="0"/>
              <a:t>Amount of iterations over image are set by user. X and Y step are calculated from this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1342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0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Standalone Classification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897"/>
            <a:ext cx="10515600" cy="1612874"/>
          </a:xfrm>
        </p:spPr>
        <p:txBody>
          <a:bodyPr>
            <a:normAutofit/>
          </a:bodyPr>
          <a:lstStyle/>
          <a:p>
            <a:r>
              <a:rPr lang="en-GB" dirty="0"/>
              <a:t>Standalone classification has an accuracy of 100%</a:t>
            </a:r>
          </a:p>
          <a:p>
            <a:r>
              <a:rPr lang="en-GB" dirty="0"/>
              <a:t>The prediction and prediction probability is displayed above the classified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00" t="16273" b="63122"/>
          <a:stretch/>
        </p:blipFill>
        <p:spPr>
          <a:xfrm>
            <a:off x="838200" y="3050771"/>
            <a:ext cx="10700530" cy="172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00" t="60241" b="19727"/>
          <a:stretch/>
        </p:blipFill>
        <p:spPr>
          <a:xfrm>
            <a:off x="838199" y="5133078"/>
            <a:ext cx="10700531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search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76"/>
            <a:ext cx="10515600" cy="195666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Search accuracy achieved on average a score of 50%-60%</a:t>
            </a:r>
          </a:p>
          <a:p>
            <a:r>
              <a:rPr lang="en-GB" dirty="0"/>
              <a:t>Some aircraft are overlooked as the search area doesn’t fit all aircraft precisely.</a:t>
            </a:r>
          </a:p>
          <a:p>
            <a:r>
              <a:rPr lang="en-GB" dirty="0"/>
              <a:t>Some aircraft in large images are smaller than other thus confusing the machine learning model</a:t>
            </a:r>
          </a:p>
          <a:p>
            <a:r>
              <a:rPr lang="en-GB" dirty="0"/>
              <a:t>Some false positives occur when areas of the airport have similar characteristics to an aircraft. For example, taxiway markings, vehicles and airport terminals that are a similar shape to an aircraft often create false positives.</a:t>
            </a:r>
          </a:p>
          <a:p>
            <a:r>
              <a:rPr lang="en-GB" dirty="0"/>
              <a:t>Boxes show the SVM predicts an aircraft exists in the location selected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5" y="3484966"/>
            <a:ext cx="10275916" cy="32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search results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9" y="1282325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0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19700"/>
          </a:xfrm>
        </p:spPr>
        <p:txBody>
          <a:bodyPr>
            <a:normAutofit/>
          </a:bodyPr>
          <a:lstStyle/>
          <a:p>
            <a:r>
              <a:rPr lang="en-GB" dirty="0"/>
              <a:t>Cross validation score of standalone data set is 99%</a:t>
            </a:r>
          </a:p>
          <a:p>
            <a:r>
              <a:rPr lang="en-GB" dirty="0"/>
              <a:t>Cross validation score of realistic data set across multiple image sizes is 69%</a:t>
            </a:r>
          </a:p>
          <a:p>
            <a:r>
              <a:rPr lang="en-GB" dirty="0"/>
              <a:t>Accuracy of standalone image classification is 100%</a:t>
            </a:r>
          </a:p>
          <a:p>
            <a:r>
              <a:rPr lang="en-GB" dirty="0"/>
              <a:t>Accuracy of large image search is 50-60% </a:t>
            </a:r>
          </a:p>
          <a:p>
            <a:r>
              <a:rPr lang="en-GB" dirty="0"/>
              <a:t>A more extensive data set can be used to classify a wider variety of aircraft and ground objects</a:t>
            </a:r>
          </a:p>
          <a:p>
            <a:r>
              <a:rPr lang="en-GB" dirty="0"/>
              <a:t>The type of data classified can be altered to classify different objects all together</a:t>
            </a:r>
          </a:p>
          <a:p>
            <a:r>
              <a:rPr lang="en-GB" dirty="0"/>
              <a:t>Computational complexity of image classification is extremely high</a:t>
            </a:r>
          </a:p>
          <a:p>
            <a:r>
              <a:rPr lang="en-GB" dirty="0"/>
              <a:t>Accurate classification is highly dependent on accuracy of data set</a:t>
            </a:r>
          </a:p>
        </p:txBody>
      </p:sp>
    </p:spTree>
    <p:extLst>
      <p:ext uri="{BB962C8B-B14F-4D97-AF65-F5344CB8AC3E}">
        <p14:creationId xmlns:p14="http://schemas.microsoft.com/office/powerpoint/2010/main" val="268589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 is the study of how computers can interpret and obtain information from images.</a:t>
            </a:r>
          </a:p>
          <a:p>
            <a:r>
              <a:rPr lang="en-GB" dirty="0"/>
              <a:t>Images are stored on computers as complex multi-dimensional arrays of data.</a:t>
            </a:r>
          </a:p>
          <a:p>
            <a:r>
              <a:rPr lang="en-GB" dirty="0"/>
              <a:t>Computer vision seeks to automate tasks the human visual system undertakes every day.</a:t>
            </a:r>
          </a:p>
          <a:p>
            <a:r>
              <a:rPr lang="en-GB" dirty="0"/>
              <a:t>There are several applications of computer vision, some more obvious than others. Image enhancement is the most readily available and used repeatedly by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29283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data set suitable of training a machine learning model</a:t>
            </a:r>
          </a:p>
          <a:p>
            <a:r>
              <a:rPr lang="en-GB" dirty="0"/>
              <a:t>To classify small images of aircraft and ground</a:t>
            </a:r>
          </a:p>
          <a:p>
            <a:r>
              <a:rPr lang="en-GB" dirty="0"/>
              <a:t>To search large images such as an aerial view of an airport, for aircraft </a:t>
            </a:r>
          </a:p>
          <a:p>
            <a:r>
              <a:rPr lang="en-GB" dirty="0"/>
              <a:t>To show results clearly and accurately using heat maps and drawing boxes around areas of interest.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6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827"/>
            <a:ext cx="8207829" cy="4811939"/>
          </a:xfrm>
        </p:spPr>
        <p:txBody>
          <a:bodyPr>
            <a:noAutofit/>
          </a:bodyPr>
          <a:lstStyle/>
          <a:p>
            <a:r>
              <a:rPr lang="en-GB" sz="3000" dirty="0"/>
              <a:t>To allow a computer to understand the difference between aircraft and ground, we must collate a training set containing both types.</a:t>
            </a:r>
          </a:p>
          <a:p>
            <a:r>
              <a:rPr lang="en-GB" sz="3000" dirty="0"/>
              <a:t>The data source for this project was Google Earth</a:t>
            </a:r>
          </a:p>
          <a:p>
            <a:r>
              <a:rPr lang="en-GB" sz="3000" dirty="0"/>
              <a:t>Images of aircraft and ground are cropped and given an appropriate label upon program execution.</a:t>
            </a:r>
          </a:p>
          <a:p>
            <a:r>
              <a:rPr lang="en-GB" sz="3000" dirty="0"/>
              <a:t>Images containing more than one aircraft or complex structures are not included in the data set as they will confuse the machine learning model</a:t>
            </a:r>
          </a:p>
        </p:txBody>
      </p:sp>
      <p:pic>
        <p:nvPicPr>
          <p:cNvPr id="5" name="Picture 4" descr="M:\capstone_project\Images400x400\18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4086" y="4210046"/>
            <a:ext cx="2354040" cy="23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:\capstone_project\Images400x400\3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87" y="1760762"/>
            <a:ext cx="2354035" cy="235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2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00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There are two data sets to used for the identification of aircraft. The uses of the data sets will be explored later in this presentation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2590290"/>
              </p:ext>
            </p:extLst>
          </p:nvPr>
        </p:nvGraphicFramePr>
        <p:xfrm>
          <a:off x="967971" y="2435629"/>
          <a:ext cx="10029768" cy="4339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13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 Processing (HOG)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0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Histogram of oriented gradients (HOG) is the image pre-processing method used to obtain key pieces of information from an image. </a:t>
            </a:r>
          </a:p>
          <a:p>
            <a:r>
              <a:rPr lang="en-GB" dirty="0"/>
              <a:t>HOG works by calculating gradient orientation in all segmented areas of an image.</a:t>
            </a:r>
          </a:p>
          <a:p>
            <a:r>
              <a:rPr lang="en-GB" dirty="0"/>
              <a:t>Gradient is normalised across multiple segments to ensure uniform results</a:t>
            </a:r>
          </a:p>
          <a:p>
            <a:r>
              <a:rPr lang="en-GB" dirty="0"/>
              <a:t>The result returned takes two forms. A feature vector or visual representation of the image illustrating gradient direction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27784" y="4299613"/>
            <a:ext cx="3789740" cy="2317318"/>
            <a:chOff x="0" y="0"/>
            <a:chExt cx="3257550" cy="1929130"/>
          </a:xfrm>
        </p:grpSpPr>
        <p:pic>
          <p:nvPicPr>
            <p:cNvPr id="7" name="Picture 6" descr="M:\capstone_project\Images400x400\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825" y="0"/>
              <a:ext cx="1609725" cy="192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picture containing photo&#10;&#10;Description automatically generated">
              <a:extLst>
                <a:ext uri="{FF2B5EF4-FFF2-40B4-BE49-F238E27FC236}">
                  <a16:creationId xmlns:a16="http://schemas.microsoft.com/office/drawing/2014/main" id="{844841BB-1074-408B-96B6-A28905A47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65" t="12012" r="12574" b="12012"/>
            <a:stretch/>
          </p:blipFill>
          <p:spPr>
            <a:xfrm>
              <a:off x="0" y="0"/>
              <a:ext cx="1609725" cy="192913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334299" y="5208507"/>
            <a:ext cx="47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[0.124, 0.623, 0.234 …… 0.739]</a:t>
            </a:r>
          </a:p>
        </p:txBody>
      </p:sp>
    </p:spTree>
    <p:extLst>
      <p:ext uri="{BB962C8B-B14F-4D97-AF65-F5344CB8AC3E}">
        <p14:creationId xmlns:p14="http://schemas.microsoft.com/office/powerpoint/2010/main" val="168075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6549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To classify images, feature vectors are passed to a support vector machine after pre-processing for training</a:t>
            </a:r>
          </a:p>
          <a:p>
            <a:r>
              <a:rPr lang="en-GB" dirty="0"/>
              <a:t>The SVM’s kernel determines how the feature vector is plotted after mathematical transformation.</a:t>
            </a:r>
          </a:p>
          <a:p>
            <a:r>
              <a:rPr lang="en-GB" dirty="0"/>
              <a:t>The kernel used for both classification types is the Radial Basis function.</a:t>
            </a:r>
          </a:p>
          <a:p>
            <a:r>
              <a:rPr lang="en-GB" dirty="0"/>
              <a:t>C and gamma remain the same during both types of classification.</a:t>
            </a:r>
          </a:p>
          <a:p>
            <a:r>
              <a:rPr lang="en-GB" dirty="0"/>
              <a:t>After training is completed, test images are evaluated against the training data after they are also pre-processed.</a:t>
            </a:r>
          </a:p>
        </p:txBody>
      </p:sp>
      <p:pic>
        <p:nvPicPr>
          <p:cNvPr id="1026" name="Picture 2" descr="Image result for support vector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4222" r="8750" b="5445"/>
          <a:stretch/>
        </p:blipFill>
        <p:spPr bwMode="auto">
          <a:xfrm>
            <a:off x="7502451" y="1562794"/>
            <a:ext cx="4506704" cy="29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Standalone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0237"/>
          </a:xfrm>
        </p:spPr>
        <p:txBody>
          <a:bodyPr>
            <a:normAutofit/>
          </a:bodyPr>
          <a:lstStyle/>
          <a:p>
            <a:r>
              <a:rPr lang="en-GB" dirty="0"/>
              <a:t>Standalone classification is the classification method used to classify individual images containing either aircraft or ground.</a:t>
            </a:r>
          </a:p>
          <a:p>
            <a:r>
              <a:rPr lang="en-GB" dirty="0"/>
              <a:t>Uses the standalone data set for training</a:t>
            </a:r>
          </a:p>
          <a:p>
            <a:r>
              <a:rPr lang="en-GB" dirty="0"/>
              <a:t>Classifies images randomly selected and removed temporarily removed from the data set upon execution ensuring the images remain unseen before training.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774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Identifying Aircraft from Above</vt:lpstr>
      <vt:lpstr>Introduction</vt:lpstr>
      <vt:lpstr>Aims and Objectives</vt:lpstr>
      <vt:lpstr>Methods</vt:lpstr>
      <vt:lpstr>Data collection</vt:lpstr>
      <vt:lpstr>Data sets</vt:lpstr>
      <vt:lpstr>Pre- Processing (HOG)</vt:lpstr>
      <vt:lpstr>Support Vector Machine</vt:lpstr>
      <vt:lpstr>Standalone classification</vt:lpstr>
      <vt:lpstr>Image search</vt:lpstr>
      <vt:lpstr>Results</vt:lpstr>
      <vt:lpstr>Standalone Classification results</vt:lpstr>
      <vt:lpstr>Image search results</vt:lpstr>
      <vt:lpstr>Image search results cont.</vt:lpstr>
      <vt:lpstr>Conclusion</vt:lpstr>
      <vt:lpstr>Questions?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Aircraft from Above</dc:title>
  <dc:creator>Kai Roper-Blackman</dc:creator>
  <cp:lastModifiedBy>Kai Roper-Blackman</cp:lastModifiedBy>
  <cp:revision>45</cp:revision>
  <dcterms:created xsi:type="dcterms:W3CDTF">2019-05-02T12:34:04Z</dcterms:created>
  <dcterms:modified xsi:type="dcterms:W3CDTF">2019-05-08T21:44:59Z</dcterms:modified>
</cp:coreProperties>
</file>