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52" d="100"/>
          <a:sy n="52" d="100"/>
        </p:scale>
        <p:origin x="13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vicka\Local%20Settings\Temporary%20Internet%20Files\Content.Outlook\47QC8U3B\comparison%20first%20experiment(correct)%20(2).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985622644678801"/>
          <c:y val="8.0705739196684695E-2"/>
          <c:w val="0.71043439109655904"/>
          <c:h val="0.68722169728783999"/>
        </c:manualLayout>
      </c:layout>
      <c:scatterChart>
        <c:scatterStyle val="lineMarker"/>
        <c:varyColors val="0"/>
        <c:ser>
          <c:idx val="1"/>
          <c:order val="0"/>
          <c:tx>
            <c:strRef>
              <c:f>Sheet1!$B$19</c:f>
              <c:strCache>
                <c:ptCount val="1"/>
                <c:pt idx="0">
                  <c:v>Current (nA) , Light intensity = room</c:v>
                </c:pt>
              </c:strCache>
            </c:strRef>
          </c:tx>
          <c:spPr>
            <a:ln w="28575">
              <a:noFill/>
            </a:ln>
          </c:spPr>
          <c:trendline>
            <c:spPr>
              <a:ln>
                <a:solidFill>
                  <a:srgbClr val="FFFF00"/>
                </a:solidFill>
              </a:ln>
            </c:spPr>
            <c:trendlineType val="linear"/>
            <c:backward val="0.4"/>
            <c:intercept val="0"/>
            <c:dispRSqr val="0"/>
            <c:dispEq val="0"/>
          </c:trendline>
          <c:xVal>
            <c:numRef>
              <c:f>Sheet1!$C$80:$C$89</c:f>
              <c:numCache>
                <c:formatCode>0.0000</c:formatCode>
                <c:ptCount val="10"/>
                <c:pt idx="0">
                  <c:v>0.39992</c:v>
                </c:pt>
                <c:pt idx="1">
                  <c:v>0.79988999999999999</c:v>
                </c:pt>
                <c:pt idx="2">
                  <c:v>1.1998599999999999</c:v>
                </c:pt>
                <c:pt idx="3">
                  <c:v>1.59982</c:v>
                </c:pt>
                <c:pt idx="4">
                  <c:v>1.99977</c:v>
                </c:pt>
                <c:pt idx="5">
                  <c:v>2.399729999999999</c:v>
                </c:pt>
                <c:pt idx="6">
                  <c:v>2.7996799999999991</c:v>
                </c:pt>
                <c:pt idx="7">
                  <c:v>3.1996199999999999</c:v>
                </c:pt>
                <c:pt idx="8">
                  <c:v>3.599559999999999</c:v>
                </c:pt>
                <c:pt idx="9">
                  <c:v>3.9994899999999989</c:v>
                </c:pt>
              </c:numCache>
            </c:numRef>
          </c:xVal>
          <c:yVal>
            <c:numRef>
              <c:f>Sheet1!$C$20:$C$29</c:f>
              <c:numCache>
                <c:formatCode>0.00</c:formatCode>
                <c:ptCount val="10"/>
                <c:pt idx="0">
                  <c:v>0.53333333333333299</c:v>
                </c:pt>
                <c:pt idx="1">
                  <c:v>0.73333333333333395</c:v>
                </c:pt>
                <c:pt idx="2">
                  <c:v>0.93333333333333302</c:v>
                </c:pt>
                <c:pt idx="3">
                  <c:v>1.2</c:v>
                </c:pt>
                <c:pt idx="4">
                  <c:v>1.533333333333333</c:v>
                </c:pt>
                <c:pt idx="5">
                  <c:v>1.8</c:v>
                </c:pt>
                <c:pt idx="6">
                  <c:v>2.1333333333333342</c:v>
                </c:pt>
                <c:pt idx="7">
                  <c:v>2.5333333333333332</c:v>
                </c:pt>
                <c:pt idx="8">
                  <c:v>2.933333333333334</c:v>
                </c:pt>
                <c:pt idx="9">
                  <c:v>3.4</c:v>
                </c:pt>
              </c:numCache>
            </c:numRef>
          </c:yVal>
          <c:smooth val="0"/>
          <c:extLst>
            <c:ext xmlns:c16="http://schemas.microsoft.com/office/drawing/2014/chart" uri="{C3380CC4-5D6E-409C-BE32-E72D297353CC}">
              <c16:uniqueId val="{00000001-568C-41F5-98B3-6793FBEEDD87}"/>
            </c:ext>
          </c:extLst>
        </c:ser>
        <c:ser>
          <c:idx val="0"/>
          <c:order val="1"/>
          <c:tx>
            <c:strRef>
              <c:f>Sheet1!$C$19</c:f>
              <c:strCache>
                <c:ptCount val="1"/>
                <c:pt idx="0">
                  <c:v>Current (nA) , Light intensity = 1</c:v>
                </c:pt>
              </c:strCache>
            </c:strRef>
          </c:tx>
          <c:spPr>
            <a:ln w="28575">
              <a:noFill/>
            </a:ln>
          </c:spPr>
          <c:trendline>
            <c:spPr>
              <a:ln>
                <a:solidFill>
                  <a:srgbClr val="FF0000"/>
                </a:solidFill>
              </a:ln>
            </c:spPr>
            <c:trendlineType val="linear"/>
            <c:backward val="0.4"/>
            <c:intercept val="0"/>
            <c:dispRSqr val="0"/>
            <c:dispEq val="0"/>
          </c:trendline>
          <c:xVal>
            <c:numRef>
              <c:f>Sheet1!$B$80:$B$89</c:f>
              <c:numCache>
                <c:formatCode>0.0000</c:formatCode>
                <c:ptCount val="10"/>
                <c:pt idx="0">
                  <c:v>0.4</c:v>
                </c:pt>
                <c:pt idx="1">
                  <c:v>0.8</c:v>
                </c:pt>
                <c:pt idx="2">
                  <c:v>1.1999599999999999</c:v>
                </c:pt>
                <c:pt idx="3">
                  <c:v>1.59995</c:v>
                </c:pt>
                <c:pt idx="4">
                  <c:v>1.9999299999999991</c:v>
                </c:pt>
                <c:pt idx="5">
                  <c:v>2.3999199999999981</c:v>
                </c:pt>
                <c:pt idx="6">
                  <c:v>2.7998999999999992</c:v>
                </c:pt>
                <c:pt idx="7">
                  <c:v>3.1998899999999999</c:v>
                </c:pt>
                <c:pt idx="8">
                  <c:v>3.5998799999999989</c:v>
                </c:pt>
                <c:pt idx="9">
                  <c:v>3.9998599999999982</c:v>
                </c:pt>
              </c:numCache>
            </c:numRef>
          </c:xVal>
          <c:yVal>
            <c:numRef>
              <c:f>Sheet1!$B$20:$B$29</c:f>
              <c:numCache>
                <c:formatCode>0.00</c:formatCode>
                <c:ptCount val="10"/>
                <c:pt idx="0">
                  <c:v>0</c:v>
                </c:pt>
                <c:pt idx="1">
                  <c:v>0</c:v>
                </c:pt>
                <c:pt idx="2">
                  <c:v>0.266666666666667</c:v>
                </c:pt>
                <c:pt idx="3">
                  <c:v>0.33333333333333298</c:v>
                </c:pt>
                <c:pt idx="4">
                  <c:v>0.46666666666666701</c:v>
                </c:pt>
                <c:pt idx="5">
                  <c:v>0.53333333333333299</c:v>
                </c:pt>
                <c:pt idx="6">
                  <c:v>0.66666666666666696</c:v>
                </c:pt>
                <c:pt idx="7">
                  <c:v>0.73333333333333395</c:v>
                </c:pt>
                <c:pt idx="8">
                  <c:v>0.8</c:v>
                </c:pt>
                <c:pt idx="9">
                  <c:v>0.93333333333333302</c:v>
                </c:pt>
              </c:numCache>
            </c:numRef>
          </c:yVal>
          <c:smooth val="0"/>
          <c:extLst>
            <c:ext xmlns:c16="http://schemas.microsoft.com/office/drawing/2014/chart" uri="{C3380CC4-5D6E-409C-BE32-E72D297353CC}">
              <c16:uniqueId val="{00000003-568C-41F5-98B3-6793FBEEDD87}"/>
            </c:ext>
          </c:extLst>
        </c:ser>
        <c:ser>
          <c:idx val="2"/>
          <c:order val="2"/>
          <c:tx>
            <c:strRef>
              <c:f>Sheet1!$D$19</c:f>
              <c:strCache>
                <c:ptCount val="1"/>
                <c:pt idx="0">
                  <c:v>Current (nA) , Light intensity = 2</c:v>
                </c:pt>
              </c:strCache>
            </c:strRef>
          </c:tx>
          <c:spPr>
            <a:ln w="28575">
              <a:noFill/>
            </a:ln>
          </c:spPr>
          <c:trendline>
            <c:spPr>
              <a:ln>
                <a:solidFill>
                  <a:srgbClr val="00B050"/>
                </a:solidFill>
              </a:ln>
            </c:spPr>
            <c:trendlineType val="linear"/>
            <c:backward val="0.4"/>
            <c:intercept val="0"/>
            <c:dispRSqr val="0"/>
            <c:dispEq val="0"/>
          </c:trendline>
          <c:xVal>
            <c:numRef>
              <c:f>Sheet1!$D$80:$D$89</c:f>
              <c:numCache>
                <c:formatCode>0.0000</c:formatCode>
                <c:ptCount val="10"/>
                <c:pt idx="0">
                  <c:v>0.39988000000000001</c:v>
                </c:pt>
                <c:pt idx="1">
                  <c:v>0.79984</c:v>
                </c:pt>
                <c:pt idx="2">
                  <c:v>1.1998</c:v>
                </c:pt>
                <c:pt idx="3">
                  <c:v>1.59975</c:v>
                </c:pt>
                <c:pt idx="4">
                  <c:v>1.9996899999999991</c:v>
                </c:pt>
                <c:pt idx="5">
                  <c:v>2.3996299999999979</c:v>
                </c:pt>
                <c:pt idx="6">
                  <c:v>2.7995599999999992</c:v>
                </c:pt>
                <c:pt idx="7">
                  <c:v>3.1994899999999999</c:v>
                </c:pt>
                <c:pt idx="8">
                  <c:v>3.5994099999999989</c:v>
                </c:pt>
                <c:pt idx="9">
                  <c:v>3.9993300000000001</c:v>
                </c:pt>
              </c:numCache>
            </c:numRef>
          </c:xVal>
          <c:yVal>
            <c:numRef>
              <c:f>Sheet1!$D$20:$D$29</c:f>
              <c:numCache>
                <c:formatCode>0.00</c:formatCode>
                <c:ptCount val="10"/>
                <c:pt idx="0">
                  <c:v>0.8</c:v>
                </c:pt>
                <c:pt idx="1">
                  <c:v>1.0666666666666671</c:v>
                </c:pt>
                <c:pt idx="2">
                  <c:v>1.333333333333333</c:v>
                </c:pt>
                <c:pt idx="3">
                  <c:v>1.6666666666666661</c:v>
                </c:pt>
                <c:pt idx="4">
                  <c:v>2.066666666666666</c:v>
                </c:pt>
                <c:pt idx="5">
                  <c:v>2.4666666666666668</c:v>
                </c:pt>
                <c:pt idx="6">
                  <c:v>2.933333333333334</c:v>
                </c:pt>
                <c:pt idx="7">
                  <c:v>3.4</c:v>
                </c:pt>
                <c:pt idx="8">
                  <c:v>3.9333333333333331</c:v>
                </c:pt>
                <c:pt idx="9">
                  <c:v>4.4666666666666703</c:v>
                </c:pt>
              </c:numCache>
            </c:numRef>
          </c:yVal>
          <c:smooth val="0"/>
          <c:extLst>
            <c:ext xmlns:c16="http://schemas.microsoft.com/office/drawing/2014/chart" uri="{C3380CC4-5D6E-409C-BE32-E72D297353CC}">
              <c16:uniqueId val="{00000005-568C-41F5-98B3-6793FBEEDD87}"/>
            </c:ext>
          </c:extLst>
        </c:ser>
        <c:ser>
          <c:idx val="3"/>
          <c:order val="3"/>
          <c:tx>
            <c:strRef>
              <c:f>Sheet1!$E$19</c:f>
              <c:strCache>
                <c:ptCount val="1"/>
                <c:pt idx="0">
                  <c:v>Current (nA) , Light intensity = 3</c:v>
                </c:pt>
              </c:strCache>
            </c:strRef>
          </c:tx>
          <c:spPr>
            <a:ln w="28575">
              <a:noFill/>
            </a:ln>
          </c:spPr>
          <c:trendline>
            <c:spPr>
              <a:ln>
                <a:solidFill>
                  <a:srgbClr val="0070C0"/>
                </a:solidFill>
              </a:ln>
            </c:spPr>
            <c:trendlineType val="linear"/>
            <c:backward val="0.4"/>
            <c:intercept val="0"/>
            <c:dispRSqr val="0"/>
            <c:dispEq val="0"/>
          </c:trendline>
          <c:xVal>
            <c:numRef>
              <c:f>Sheet1!$E$80:$E$89</c:f>
              <c:numCache>
                <c:formatCode>0.0000</c:formatCode>
                <c:ptCount val="10"/>
                <c:pt idx="0">
                  <c:v>0.39983999999999997</c:v>
                </c:pt>
                <c:pt idx="1">
                  <c:v>0.79976000000000003</c:v>
                </c:pt>
                <c:pt idx="2">
                  <c:v>1.1996800000000001</c:v>
                </c:pt>
                <c:pt idx="3">
                  <c:v>1.59958</c:v>
                </c:pt>
                <c:pt idx="4">
                  <c:v>1.9994700000000001</c:v>
                </c:pt>
                <c:pt idx="5">
                  <c:v>2.3993499999999979</c:v>
                </c:pt>
                <c:pt idx="6">
                  <c:v>2.7992300000000001</c:v>
                </c:pt>
                <c:pt idx="7">
                  <c:v>3.1991000000000001</c:v>
                </c:pt>
                <c:pt idx="8">
                  <c:v>3.598959999999999</c:v>
                </c:pt>
                <c:pt idx="9">
                  <c:v>3.9988099999999989</c:v>
                </c:pt>
              </c:numCache>
            </c:numRef>
          </c:xVal>
          <c:yVal>
            <c:numRef>
              <c:f>Sheet1!$E$20:$E$29</c:f>
              <c:numCache>
                <c:formatCode>0.00</c:formatCode>
                <c:ptCount val="10"/>
                <c:pt idx="0">
                  <c:v>1.0666666666666671</c:v>
                </c:pt>
                <c:pt idx="1">
                  <c:v>1.599999999999999</c:v>
                </c:pt>
                <c:pt idx="2">
                  <c:v>2.1333333333333342</c:v>
                </c:pt>
                <c:pt idx="3">
                  <c:v>2.8</c:v>
                </c:pt>
                <c:pt idx="4">
                  <c:v>3.5333333333333332</c:v>
                </c:pt>
                <c:pt idx="5">
                  <c:v>4.3333333333333357</c:v>
                </c:pt>
                <c:pt idx="6">
                  <c:v>5.1333333333333373</c:v>
                </c:pt>
                <c:pt idx="7">
                  <c:v>6</c:v>
                </c:pt>
                <c:pt idx="8">
                  <c:v>6.933333333333338</c:v>
                </c:pt>
                <c:pt idx="9">
                  <c:v>7.933333333333338</c:v>
                </c:pt>
              </c:numCache>
            </c:numRef>
          </c:yVal>
          <c:smooth val="0"/>
          <c:extLst>
            <c:ext xmlns:c16="http://schemas.microsoft.com/office/drawing/2014/chart" uri="{C3380CC4-5D6E-409C-BE32-E72D297353CC}">
              <c16:uniqueId val="{00000007-568C-41F5-98B3-6793FBEEDD87}"/>
            </c:ext>
          </c:extLst>
        </c:ser>
        <c:ser>
          <c:idx val="4"/>
          <c:order val="4"/>
          <c:tx>
            <c:strRef>
              <c:f>Sheet1!$F$19</c:f>
              <c:strCache>
                <c:ptCount val="1"/>
                <c:pt idx="0">
                  <c:v>Current (nA) , Light intensity = 4</c:v>
                </c:pt>
              </c:strCache>
            </c:strRef>
          </c:tx>
          <c:spPr>
            <a:ln w="28575">
              <a:noFill/>
            </a:ln>
          </c:spPr>
          <c:trendline>
            <c:spPr>
              <a:ln>
                <a:solidFill>
                  <a:srgbClr val="7030A0"/>
                </a:solidFill>
              </a:ln>
            </c:spPr>
            <c:trendlineType val="linear"/>
            <c:backward val="0.4"/>
            <c:intercept val="0"/>
            <c:dispRSqr val="0"/>
            <c:dispEq val="0"/>
          </c:trendline>
          <c:xVal>
            <c:numRef>
              <c:f>Sheet1!$F$80:$F$89</c:f>
              <c:numCache>
                <c:formatCode>0.0000</c:formatCode>
                <c:ptCount val="10"/>
                <c:pt idx="0">
                  <c:v>0.39982000000000001</c:v>
                </c:pt>
                <c:pt idx="1">
                  <c:v>0.79971999999999999</c:v>
                </c:pt>
                <c:pt idx="2">
                  <c:v>1.1996100000000001</c:v>
                </c:pt>
                <c:pt idx="3">
                  <c:v>1.5994900000000001</c:v>
                </c:pt>
                <c:pt idx="4">
                  <c:v>1.99936</c:v>
                </c:pt>
                <c:pt idx="5">
                  <c:v>2.3992199999999979</c:v>
                </c:pt>
                <c:pt idx="6">
                  <c:v>2.7990699999999991</c:v>
                </c:pt>
                <c:pt idx="7">
                  <c:v>3.1989200000000002</c:v>
                </c:pt>
                <c:pt idx="8">
                  <c:v>3.59876</c:v>
                </c:pt>
                <c:pt idx="9">
                  <c:v>3.9986000000000002</c:v>
                </c:pt>
              </c:numCache>
            </c:numRef>
          </c:xVal>
          <c:yVal>
            <c:numRef>
              <c:f>Sheet1!$F$20:$F$29</c:f>
              <c:numCache>
                <c:formatCode>0.00</c:formatCode>
                <c:ptCount val="10"/>
                <c:pt idx="0">
                  <c:v>1.2</c:v>
                </c:pt>
                <c:pt idx="1">
                  <c:v>1.8666666666666669</c:v>
                </c:pt>
                <c:pt idx="2">
                  <c:v>2.6</c:v>
                </c:pt>
                <c:pt idx="3">
                  <c:v>3.4</c:v>
                </c:pt>
                <c:pt idx="4">
                  <c:v>4.2666666666666684</c:v>
                </c:pt>
                <c:pt idx="5">
                  <c:v>5.2</c:v>
                </c:pt>
                <c:pt idx="6">
                  <c:v>6.1999999999999966</c:v>
                </c:pt>
                <c:pt idx="7">
                  <c:v>7.1999999999999966</c:v>
                </c:pt>
                <c:pt idx="8">
                  <c:v>8.2666666666666693</c:v>
                </c:pt>
                <c:pt idx="9">
                  <c:v>9.3333333333333321</c:v>
                </c:pt>
              </c:numCache>
            </c:numRef>
          </c:yVal>
          <c:smooth val="0"/>
          <c:extLst>
            <c:ext xmlns:c16="http://schemas.microsoft.com/office/drawing/2014/chart" uri="{C3380CC4-5D6E-409C-BE32-E72D297353CC}">
              <c16:uniqueId val="{00000009-568C-41F5-98B3-6793FBEEDD87}"/>
            </c:ext>
          </c:extLst>
        </c:ser>
        <c:ser>
          <c:idx val="5"/>
          <c:order val="5"/>
          <c:tx>
            <c:strRef>
              <c:f>Sheet1!$G$19</c:f>
              <c:strCache>
                <c:ptCount val="1"/>
                <c:pt idx="0">
                  <c:v>Current (nA) , Light intensity = 5</c:v>
                </c:pt>
              </c:strCache>
            </c:strRef>
          </c:tx>
          <c:spPr>
            <a:ln w="28575">
              <a:noFill/>
            </a:ln>
          </c:spPr>
          <c:trendline>
            <c:trendlineType val="linear"/>
            <c:backward val="0.4"/>
            <c:intercept val="0"/>
            <c:dispRSqr val="0"/>
            <c:dispEq val="0"/>
          </c:trendline>
          <c:xVal>
            <c:numRef>
              <c:f>Sheet1!$G$80:$G$89</c:f>
              <c:numCache>
                <c:formatCode>0.0000</c:formatCode>
                <c:ptCount val="10"/>
                <c:pt idx="0">
                  <c:v>0.39979999999999999</c:v>
                </c:pt>
                <c:pt idx="1">
                  <c:v>0.79969000000000001</c:v>
                </c:pt>
                <c:pt idx="2">
                  <c:v>1.19957</c:v>
                </c:pt>
                <c:pt idx="3">
                  <c:v>1.5994200000000001</c:v>
                </c:pt>
                <c:pt idx="4">
                  <c:v>1.9992700000000001</c:v>
                </c:pt>
                <c:pt idx="5">
                  <c:v>2.3991099999999981</c:v>
                </c:pt>
                <c:pt idx="6">
                  <c:v>2.7989499999999992</c:v>
                </c:pt>
                <c:pt idx="7">
                  <c:v>3.1987700000000001</c:v>
                </c:pt>
                <c:pt idx="8">
                  <c:v>3.5985900000000002</c:v>
                </c:pt>
                <c:pt idx="9">
                  <c:v>3.998409999999998</c:v>
                </c:pt>
              </c:numCache>
            </c:numRef>
          </c:xVal>
          <c:yVal>
            <c:numRef>
              <c:f>Sheet1!$G$20:$G$29</c:f>
              <c:numCache>
                <c:formatCode>0.00</c:formatCode>
                <c:ptCount val="10"/>
                <c:pt idx="0">
                  <c:v>1.333333333333333</c:v>
                </c:pt>
                <c:pt idx="1">
                  <c:v>2.066666666666666</c:v>
                </c:pt>
                <c:pt idx="2">
                  <c:v>2.8666666666666671</c:v>
                </c:pt>
                <c:pt idx="3">
                  <c:v>3.8666666666666658</c:v>
                </c:pt>
                <c:pt idx="4">
                  <c:v>4.8666666666666663</c:v>
                </c:pt>
                <c:pt idx="5">
                  <c:v>5.933333333333338</c:v>
                </c:pt>
                <c:pt idx="6">
                  <c:v>7</c:v>
                </c:pt>
                <c:pt idx="7">
                  <c:v>8.2000000000000011</c:v>
                </c:pt>
                <c:pt idx="8">
                  <c:v>9.4000000000000021</c:v>
                </c:pt>
                <c:pt idx="9">
                  <c:v>10.6</c:v>
                </c:pt>
              </c:numCache>
            </c:numRef>
          </c:yVal>
          <c:smooth val="0"/>
          <c:extLst>
            <c:ext xmlns:c16="http://schemas.microsoft.com/office/drawing/2014/chart" uri="{C3380CC4-5D6E-409C-BE32-E72D297353CC}">
              <c16:uniqueId val="{0000000B-568C-41F5-98B3-6793FBEEDD87}"/>
            </c:ext>
          </c:extLst>
        </c:ser>
        <c:dLbls>
          <c:showLegendKey val="0"/>
          <c:showVal val="0"/>
          <c:showCatName val="0"/>
          <c:showSerName val="0"/>
          <c:showPercent val="0"/>
          <c:showBubbleSize val="0"/>
        </c:dLbls>
        <c:axId val="479663568"/>
        <c:axId val="479666112"/>
      </c:scatterChart>
      <c:valAx>
        <c:axId val="479663568"/>
        <c:scaling>
          <c:orientation val="minMax"/>
          <c:min val="0"/>
        </c:scaling>
        <c:delete val="0"/>
        <c:axPos val="b"/>
        <c:title>
          <c:tx>
            <c:rich>
              <a:bodyPr/>
              <a:lstStyle/>
              <a:p>
                <a:pPr>
                  <a:defRPr sz="1200"/>
                </a:pPr>
                <a:r>
                  <a:rPr lang="en-US" sz="1200"/>
                  <a:t>Vd (V)</a:t>
                </a:r>
              </a:p>
            </c:rich>
          </c:tx>
          <c:overlay val="0"/>
        </c:title>
        <c:numFmt formatCode="0.0" sourceLinked="0"/>
        <c:majorTickMark val="out"/>
        <c:minorTickMark val="none"/>
        <c:tickLblPos val="nextTo"/>
        <c:crossAx val="479666112"/>
        <c:crosses val="autoZero"/>
        <c:crossBetween val="midCat"/>
      </c:valAx>
      <c:valAx>
        <c:axId val="479666112"/>
        <c:scaling>
          <c:orientation val="minMax"/>
          <c:min val="0"/>
        </c:scaling>
        <c:delete val="0"/>
        <c:axPos val="l"/>
        <c:title>
          <c:tx>
            <c:rich>
              <a:bodyPr rot="-5400000" vert="horz"/>
              <a:lstStyle/>
              <a:p>
                <a:pPr>
                  <a:defRPr sz="1200"/>
                </a:pPr>
                <a:r>
                  <a:rPr lang="en-US" sz="1200"/>
                  <a:t>Current (nA)</a:t>
                </a:r>
              </a:p>
            </c:rich>
          </c:tx>
          <c:layout>
            <c:manualLayout>
              <c:xMode val="edge"/>
              <c:yMode val="edge"/>
              <c:x val="3.1944935913234697E-2"/>
              <c:y val="0.28738337707786599"/>
            </c:manualLayout>
          </c:layout>
          <c:overlay val="0"/>
        </c:title>
        <c:numFmt formatCode="0.00" sourceLinked="1"/>
        <c:majorTickMark val="out"/>
        <c:minorTickMark val="none"/>
        <c:tickLblPos val="nextTo"/>
        <c:crossAx val="479663568"/>
        <c:crosses val="autoZero"/>
        <c:crossBetween val="midCat"/>
      </c:valAx>
    </c:plotArea>
    <c:plotVisOnly val="1"/>
    <c:dispBlanksAs val="span"/>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2448694" y="1638999"/>
            <a:ext cx="9675292" cy="49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Kai Roper-Blackman supervised by Sebastian Halder</a:t>
            </a:r>
          </a:p>
        </p:txBody>
      </p:sp>
      <p:sp>
        <p:nvSpPr>
          <p:cNvPr id="2055" name="Rectangle 7"/>
          <p:cNvSpPr>
            <a:spLocks noChangeArrowheads="1"/>
          </p:cNvSpPr>
          <p:nvPr/>
        </p:nvSpPr>
        <p:spPr bwMode="auto">
          <a:xfrm>
            <a:off x="220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a:t>Amino acids the building blocks of peptides and proteins and come in 21 varieties. There have been some initial studies using THz to probe amino acid structures and dynamics. However most of these studies use crystalline forms the amino acids crushed into a solid tablet form. This tablet in then probed with a range of THz frequencies from 0.1THz to 4THz. The experiments have been done for monomers and polymers for common amino acids. </a:t>
            </a:r>
          </a:p>
        </p:txBody>
      </p:sp>
      <p:sp>
        <p:nvSpPr>
          <p:cNvPr id="2056" name="Rectangle 8"/>
          <p:cNvSpPr>
            <a:spLocks noChangeArrowheads="1"/>
          </p:cNvSpPr>
          <p:nvPr/>
        </p:nvSpPr>
        <p:spPr bwMode="auto">
          <a:xfrm>
            <a:off x="3946525"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7" name="Rectangle 9"/>
          <p:cNvSpPr>
            <a:spLocks noChangeArrowheads="1"/>
          </p:cNvSpPr>
          <p:nvPr/>
        </p:nvSpPr>
        <p:spPr bwMode="auto">
          <a:xfrm>
            <a:off x="7672388"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8" name="Rectangle 10"/>
          <p:cNvSpPr>
            <a:spLocks noChangeArrowheads="1"/>
          </p:cNvSpPr>
          <p:nvPr/>
        </p:nvSpPr>
        <p:spPr bwMode="auto">
          <a:xfrm>
            <a:off x="11396663" y="2382838"/>
            <a:ext cx="3540125" cy="795337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9" name="TextBox 11"/>
          <p:cNvSpPr txBox="1">
            <a:spLocks noChangeArrowheads="1"/>
          </p:cNvSpPr>
          <p:nvPr/>
        </p:nvSpPr>
        <p:spPr bwMode="auto">
          <a:xfrm>
            <a:off x="4989513" y="346075"/>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Identifying aircraft from above</a:t>
            </a:r>
          </a:p>
        </p:txBody>
      </p:sp>
      <p:graphicFrame>
        <p:nvGraphicFramePr>
          <p:cNvPr id="17" name="Chart 16"/>
          <p:cNvGraphicFramePr/>
          <p:nvPr/>
        </p:nvGraphicFramePr>
        <p:xfrm>
          <a:off x="3989362" y="2489180"/>
          <a:ext cx="3417093" cy="27027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1092</TotalTime>
  <Words>97</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Kai Roper-Blackman</cp:lastModifiedBy>
  <cp:revision>3</cp:revision>
  <dcterms:created xsi:type="dcterms:W3CDTF">2017-01-16T10:10:48Z</dcterms:created>
  <dcterms:modified xsi:type="dcterms:W3CDTF">2019-03-09T13:16:00Z</dcterms:modified>
</cp:coreProperties>
</file>