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3" r:id="rId18"/>
    <p:sldId id="279" r:id="rId19"/>
    <p:sldId id="280" r:id="rId20"/>
    <p:sldId id="281" r:id="rId21"/>
    <p:sldId id="282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F436C-317C-406B-8C4F-7D797531543D}" type="datetimeFigureOut">
              <a:rPr lang="en-US" smtClean="0"/>
              <a:t>8/1/2012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F3965-E6BF-4B20-9685-83B670F0DE18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F3965-E6BF-4B20-9685-83B670F0DE18}" type="slidenum">
              <a:rPr lang="en-SG" smtClean="0"/>
              <a:t>22</a:t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39E-FBE2-443D-B672-994BFD519EF5}" type="datetimeFigureOut">
              <a:rPr lang="en-US" smtClean="0"/>
              <a:pPr/>
              <a:t>8/1/2012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39E-FBE2-443D-B672-994BFD519EF5}" type="datetimeFigureOut">
              <a:rPr lang="en-US" smtClean="0"/>
              <a:pPr/>
              <a:t>8/1/2012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39E-FBE2-443D-B672-994BFD519EF5}" type="datetimeFigureOut">
              <a:rPr lang="en-US" smtClean="0"/>
              <a:pPr/>
              <a:t>8/1/2012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39E-FBE2-443D-B672-994BFD519EF5}" type="datetimeFigureOut">
              <a:rPr lang="en-US" smtClean="0"/>
              <a:pPr/>
              <a:t>8/1/2012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39E-FBE2-443D-B672-994BFD519EF5}" type="datetimeFigureOut">
              <a:rPr lang="en-US" smtClean="0"/>
              <a:pPr/>
              <a:t>8/1/2012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39E-FBE2-443D-B672-994BFD519EF5}" type="datetimeFigureOut">
              <a:rPr lang="en-US" smtClean="0"/>
              <a:pPr/>
              <a:t>8/1/2012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39E-FBE2-443D-B672-994BFD519EF5}" type="datetimeFigureOut">
              <a:rPr lang="en-US" smtClean="0"/>
              <a:pPr/>
              <a:t>8/1/2012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39E-FBE2-443D-B672-994BFD519EF5}" type="datetimeFigureOut">
              <a:rPr lang="en-US" smtClean="0"/>
              <a:pPr/>
              <a:t>8/1/2012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39E-FBE2-443D-B672-994BFD519EF5}" type="datetimeFigureOut">
              <a:rPr lang="en-US" smtClean="0"/>
              <a:pPr/>
              <a:t>8/1/2012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39E-FBE2-443D-B672-994BFD519EF5}" type="datetimeFigureOut">
              <a:rPr lang="en-US" smtClean="0"/>
              <a:pPr/>
              <a:t>8/1/2012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39E-FBE2-443D-B672-994BFD519EF5}" type="datetimeFigureOut">
              <a:rPr lang="en-US" smtClean="0"/>
              <a:pPr/>
              <a:t>8/1/2012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E539E-FBE2-443D-B672-994BFD519EF5}" type="datetimeFigureOut">
              <a:rPr lang="en-US" smtClean="0"/>
              <a:pPr/>
              <a:t>8/1/2012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8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971535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7"/>
            <a:ext cx="2702404" cy="17573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500174"/>
            <a:ext cx="2702404" cy="282416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2844" y="5786454"/>
            <a:ext cx="8858312" cy="21431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7" name="Group 16"/>
          <p:cNvGrpSpPr/>
          <p:nvPr/>
        </p:nvGrpSpPr>
        <p:grpSpPr>
          <a:xfrm>
            <a:off x="142844" y="4929198"/>
            <a:ext cx="142876" cy="1787538"/>
            <a:chOff x="642910" y="4929198"/>
            <a:chExt cx="142876" cy="1787538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14712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98531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428992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28992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428860" y="1571612"/>
            <a:ext cx="928694" cy="714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28992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386150" y="1785926"/>
            <a:ext cx="2543172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67744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285852" y="1961254"/>
            <a:ext cx="2286016" cy="103911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92717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500430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500430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500430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64"/>
          <p:cNvGrpSpPr/>
          <p:nvPr/>
        </p:nvGrpSpPr>
        <p:grpSpPr>
          <a:xfrm>
            <a:off x="6000760" y="357166"/>
            <a:ext cx="2971800" cy="415201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45" name="Round Same Side Corner Rectangle 4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082354" y="318180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76960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6117756" y="1571612"/>
            <a:ext cx="2703960" cy="214314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119312" y="2071678"/>
            <a:ext cx="2700848" cy="213270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161946" y="857232"/>
            <a:ext cx="2643206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rot="16200000" flipH="1">
            <a:off x="4714876" y="3000372"/>
            <a:ext cx="2000264" cy="85725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42910" y="5768594"/>
            <a:ext cx="1357322" cy="339331"/>
            <a:chOff x="4429084" y="3786190"/>
            <a:chExt cx="4857792" cy="1214447"/>
          </a:xfrm>
          <a:solidFill>
            <a:schemeClr val="accent1">
              <a:alpha val="57000"/>
            </a:schemeClr>
          </a:solidFill>
        </p:grpSpPr>
        <p:sp>
          <p:nvSpPr>
            <p:cNvPr id="61" name="Isosceles Triangle 60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29124" y="3786190"/>
              <a:ext cx="4857752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BinaryTree</a:t>
              </a:r>
              <a:r>
                <a:rPr lang="en-US" sz="1200" dirty="0" smtClean="0"/>
                <a:t>()</a:t>
              </a:r>
              <a:endParaRPr lang="en-SG" sz="12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2844" y="6072206"/>
            <a:ext cx="8858312" cy="214314"/>
            <a:chOff x="142844" y="5786454"/>
            <a:chExt cx="8858312" cy="214314"/>
          </a:xfrm>
        </p:grpSpPr>
        <p:sp>
          <p:nvSpPr>
            <p:cNvPr id="64" name="Rectangle 63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785786" y="5572140"/>
            <a:ext cx="1966638" cy="464346"/>
            <a:chOff x="714348" y="5214949"/>
            <a:chExt cx="2571768" cy="607224"/>
          </a:xfrm>
        </p:grpSpPr>
        <p:grpSp>
          <p:nvGrpSpPr>
            <p:cNvPr id="68" name="Group 60"/>
            <p:cNvGrpSpPr/>
            <p:nvPr/>
          </p:nvGrpSpPr>
          <p:grpSpPr>
            <a:xfrm>
              <a:off x="714351" y="5214947"/>
              <a:ext cx="2571772" cy="607222"/>
              <a:chOff x="4429084" y="3786190"/>
              <a:chExt cx="5143544" cy="1214447"/>
            </a:xfrm>
            <a:solidFill>
              <a:srgbClr val="92D050"/>
            </a:solidFill>
          </p:grpSpPr>
          <p:sp>
            <p:nvSpPr>
              <p:cNvPr id="70" name="Isosceles Triangle 69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429124" y="3786190"/>
                <a:ext cx="5143504" cy="642943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69" name="Straight Connector 68"/>
            <p:cNvCxnSpPr/>
            <p:nvPr/>
          </p:nvCxnSpPr>
          <p:spPr>
            <a:xfrm rot="16200000" flipH="1" flipV="1">
              <a:off x="1857361" y="5357820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60"/>
          <p:cNvGrpSpPr/>
          <p:nvPr/>
        </p:nvGrpSpPr>
        <p:grpSpPr>
          <a:xfrm>
            <a:off x="1643042" y="5000636"/>
            <a:ext cx="4429156" cy="607222"/>
            <a:chOff x="4429084" y="3786190"/>
            <a:chExt cx="5143544" cy="1214447"/>
          </a:xfrm>
          <a:solidFill>
            <a:srgbClr val="92D050"/>
          </a:solidFill>
        </p:grpSpPr>
        <p:sp>
          <p:nvSpPr>
            <p:cNvPr id="73" name="Isosceles Triangle 72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429124" y="3786190"/>
              <a:ext cx="5143504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Insert(Comparable data, Node current)</a:t>
              </a:r>
              <a:endParaRPr lang="en-SG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786050" y="4929198"/>
            <a:ext cx="142876" cy="1787538"/>
            <a:chOff x="642910" y="4929198"/>
            <a:chExt cx="142876" cy="1787538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14712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98531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428992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28992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428860" y="1571612"/>
            <a:ext cx="928694" cy="714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28992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386150" y="1753475"/>
            <a:ext cx="2543172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67744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285852" y="1961254"/>
            <a:ext cx="2286016" cy="103911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92717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500430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500430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500430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64"/>
          <p:cNvGrpSpPr/>
          <p:nvPr/>
        </p:nvGrpSpPr>
        <p:grpSpPr>
          <a:xfrm>
            <a:off x="6000760" y="357166"/>
            <a:ext cx="2971800" cy="415201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45" name="Round Same Side Corner Rectangle 4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082354" y="318180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76960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6117756" y="2071678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119312" y="2357430"/>
            <a:ext cx="2700848" cy="184695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161946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rot="16200000" flipH="1">
            <a:off x="4714876" y="3000372"/>
            <a:ext cx="2000264" cy="85725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642910" y="5768594"/>
            <a:ext cx="1357322" cy="339331"/>
            <a:chOff x="4429084" y="3786190"/>
            <a:chExt cx="4857792" cy="1214447"/>
          </a:xfrm>
          <a:solidFill>
            <a:schemeClr val="accent1">
              <a:alpha val="57000"/>
            </a:schemeClr>
          </a:solidFill>
        </p:grpSpPr>
        <p:sp>
          <p:nvSpPr>
            <p:cNvPr id="60" name="Isosceles Triangle 59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429124" y="3786190"/>
              <a:ext cx="4857752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BinaryTree</a:t>
              </a:r>
              <a:r>
                <a:rPr lang="en-US" sz="1200" dirty="0" smtClean="0"/>
                <a:t>()</a:t>
              </a:r>
              <a:endParaRPr lang="en-SG" sz="12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42844" y="6072206"/>
            <a:ext cx="8858312" cy="214314"/>
            <a:chOff x="142844" y="5786454"/>
            <a:chExt cx="8858312" cy="214314"/>
          </a:xfrm>
        </p:grpSpPr>
        <p:sp>
          <p:nvSpPr>
            <p:cNvPr id="63" name="Rectangle 62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785786" y="5572140"/>
            <a:ext cx="1966638" cy="464346"/>
            <a:chOff x="714348" y="5214949"/>
            <a:chExt cx="2571768" cy="607224"/>
          </a:xfrm>
        </p:grpSpPr>
        <p:grpSp>
          <p:nvGrpSpPr>
            <p:cNvPr id="67" name="Group 60"/>
            <p:cNvGrpSpPr/>
            <p:nvPr/>
          </p:nvGrpSpPr>
          <p:grpSpPr>
            <a:xfrm>
              <a:off x="714351" y="5214947"/>
              <a:ext cx="2571772" cy="607222"/>
              <a:chOff x="4429084" y="3786190"/>
              <a:chExt cx="5143544" cy="1214447"/>
            </a:xfrm>
            <a:solidFill>
              <a:srgbClr val="92D050"/>
            </a:solidFill>
          </p:grpSpPr>
          <p:sp>
            <p:nvSpPr>
              <p:cNvPr id="69" name="Isosceles Triangle 68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429124" y="3786190"/>
                <a:ext cx="5143504" cy="642943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68" name="Straight Connector 67"/>
            <p:cNvCxnSpPr/>
            <p:nvPr/>
          </p:nvCxnSpPr>
          <p:spPr>
            <a:xfrm rot="16200000" flipH="1" flipV="1">
              <a:off x="1857361" y="5357820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60"/>
          <p:cNvGrpSpPr/>
          <p:nvPr/>
        </p:nvGrpSpPr>
        <p:grpSpPr>
          <a:xfrm>
            <a:off x="1643042" y="5000636"/>
            <a:ext cx="4429156" cy="607222"/>
            <a:chOff x="4429084" y="3786190"/>
            <a:chExt cx="5143544" cy="1214447"/>
          </a:xfrm>
          <a:solidFill>
            <a:srgbClr val="92D050"/>
          </a:solidFill>
        </p:grpSpPr>
        <p:sp>
          <p:nvSpPr>
            <p:cNvPr id="72" name="Isosceles Triangle 71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429124" y="3786190"/>
              <a:ext cx="5143504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Insert(Comparable data, Node current)</a:t>
              </a:r>
              <a:endParaRPr lang="en-SG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786182" y="4929198"/>
            <a:ext cx="142876" cy="1787538"/>
            <a:chOff x="642910" y="4929198"/>
            <a:chExt cx="142876" cy="1787538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96006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79825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410286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0286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10286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267410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49038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4011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481724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81724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81724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64"/>
          <p:cNvGrpSpPr/>
          <p:nvPr/>
        </p:nvGrpSpPr>
        <p:grpSpPr>
          <a:xfrm>
            <a:off x="3196368" y="357166"/>
            <a:ext cx="2971800" cy="415201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45" name="Round Same Side Corner Rectangle 4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272568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3313364" y="2071678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314920" y="2357430"/>
            <a:ext cx="2700848" cy="184695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357554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rot="16200000" flipH="1">
            <a:off x="1848201" y="2848341"/>
            <a:ext cx="1928826" cy="108988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64"/>
          <p:cNvGrpSpPr/>
          <p:nvPr/>
        </p:nvGrpSpPr>
        <p:grpSpPr>
          <a:xfrm>
            <a:off x="6215074" y="428605"/>
            <a:ext cx="2857520" cy="1214446"/>
            <a:chOff x="3048000" y="3593646"/>
            <a:chExt cx="3048000" cy="3188154"/>
          </a:xfrm>
        </p:grpSpPr>
        <p:grpSp>
          <p:nvGrpSpPr>
            <p:cNvPr id="5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57" name="Round Same Side Corner Rectangle 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296668" y="38961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86512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6332070" y="785794"/>
            <a:ext cx="2669086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333626" y="1214422"/>
            <a:ext cx="2667530" cy="28575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rot="5400000" flipH="1" flipV="1">
            <a:off x="5786446" y="1500174"/>
            <a:ext cx="642942" cy="6429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73" name="Rectangle 72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785786" y="5927742"/>
            <a:ext cx="1966638" cy="464346"/>
            <a:chOff x="714348" y="5214949"/>
            <a:chExt cx="2571768" cy="607224"/>
          </a:xfrm>
        </p:grpSpPr>
        <p:grpSp>
          <p:nvGrpSpPr>
            <p:cNvPr id="77" name="Group 60"/>
            <p:cNvGrpSpPr/>
            <p:nvPr/>
          </p:nvGrpSpPr>
          <p:grpSpPr>
            <a:xfrm>
              <a:off x="714351" y="5214947"/>
              <a:ext cx="2571772" cy="607222"/>
              <a:chOff x="4429084" y="3786190"/>
              <a:chExt cx="5143544" cy="1214447"/>
            </a:xfrm>
            <a:solidFill>
              <a:srgbClr val="92D050"/>
            </a:solidFill>
          </p:grpSpPr>
          <p:sp>
            <p:nvSpPr>
              <p:cNvPr id="79" name="Isosceles Triangle 78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429124" y="3786190"/>
                <a:ext cx="5143504" cy="642943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78" name="Straight Connector 77"/>
            <p:cNvCxnSpPr/>
            <p:nvPr/>
          </p:nvCxnSpPr>
          <p:spPr>
            <a:xfrm rot="16200000" flipH="1" flipV="1">
              <a:off x="1857361" y="5357820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60"/>
          <p:cNvGrpSpPr/>
          <p:nvPr/>
        </p:nvGrpSpPr>
        <p:grpSpPr>
          <a:xfrm>
            <a:off x="1643042" y="5591292"/>
            <a:ext cx="3071834" cy="372168"/>
            <a:chOff x="4429084" y="3786190"/>
            <a:chExt cx="5143544" cy="1214447"/>
          </a:xfrm>
          <a:solidFill>
            <a:srgbClr val="92D050"/>
          </a:solidFill>
        </p:grpSpPr>
        <p:sp>
          <p:nvSpPr>
            <p:cNvPr id="82" name="Isosceles Triangle 81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29124" y="3786190"/>
              <a:ext cx="5143504" cy="642944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Insert(Comparable data, Node current)</a:t>
              </a:r>
              <a:endParaRPr lang="en-SG" sz="1200" dirty="0"/>
            </a:p>
          </p:txBody>
        </p:sp>
      </p:grpSp>
      <p:cxnSp>
        <p:nvCxnSpPr>
          <p:cNvPr id="91" name="Straight Connector 90"/>
          <p:cNvCxnSpPr/>
          <p:nvPr/>
        </p:nvCxnSpPr>
        <p:spPr>
          <a:xfrm rot="16200000" flipH="1" flipV="1">
            <a:off x="3748366" y="5679806"/>
            <a:ext cx="218515" cy="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3786182" y="4929198"/>
            <a:ext cx="142876" cy="1787538"/>
            <a:chOff x="642910" y="4929198"/>
            <a:chExt cx="142876" cy="1787538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714744" y="4963330"/>
            <a:ext cx="2571767" cy="608810"/>
            <a:chOff x="3714744" y="4963330"/>
            <a:chExt cx="2571767" cy="608810"/>
          </a:xfrm>
        </p:grpSpPr>
        <p:sp>
          <p:nvSpPr>
            <p:cNvPr id="90" name="Rectangle 89"/>
            <p:cNvSpPr/>
            <p:nvPr/>
          </p:nvSpPr>
          <p:spPr>
            <a:xfrm>
              <a:off x="3714778" y="4963330"/>
              <a:ext cx="2571733" cy="32147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(Comparable data)</a:t>
              </a:r>
              <a:endParaRPr lang="en-SG" dirty="0"/>
            </a:p>
          </p:txBody>
        </p:sp>
        <p:sp>
          <p:nvSpPr>
            <p:cNvPr id="92" name="Right Triangle 91"/>
            <p:cNvSpPr/>
            <p:nvPr/>
          </p:nvSpPr>
          <p:spPr>
            <a:xfrm rot="5400000" flipV="1">
              <a:off x="3643306" y="5357826"/>
              <a:ext cx="285752" cy="142876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96006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79825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410286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0286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10286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267410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49038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4011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481724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81724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81724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64"/>
          <p:cNvGrpSpPr/>
          <p:nvPr/>
        </p:nvGrpSpPr>
        <p:grpSpPr>
          <a:xfrm>
            <a:off x="3196368" y="357166"/>
            <a:ext cx="2971800" cy="415201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45" name="Round Same Side Corner Rectangle 4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272568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3313364" y="2071678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314920" y="2357430"/>
            <a:ext cx="2700848" cy="184695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357554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rot="16200000" flipH="1">
            <a:off x="1848201" y="2848341"/>
            <a:ext cx="1928826" cy="108988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64"/>
          <p:cNvGrpSpPr/>
          <p:nvPr/>
        </p:nvGrpSpPr>
        <p:grpSpPr>
          <a:xfrm>
            <a:off x="6215074" y="428605"/>
            <a:ext cx="2857520" cy="1214446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57" name="Round Same Side Corner Rectangle 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296668" y="38961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86512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6332070" y="1214422"/>
            <a:ext cx="2669086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333626" y="1357298"/>
            <a:ext cx="2667530" cy="1428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rot="5400000" flipH="1" flipV="1">
            <a:off x="5786446" y="1500174"/>
            <a:ext cx="642942" cy="6429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357950" y="714356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71" name="Rectangle 70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785786" y="5927742"/>
            <a:ext cx="1966638" cy="464346"/>
            <a:chOff x="714348" y="5214949"/>
            <a:chExt cx="2571768" cy="607224"/>
          </a:xfrm>
        </p:grpSpPr>
        <p:grpSp>
          <p:nvGrpSpPr>
            <p:cNvPr id="75" name="Group 60"/>
            <p:cNvGrpSpPr/>
            <p:nvPr/>
          </p:nvGrpSpPr>
          <p:grpSpPr>
            <a:xfrm>
              <a:off x="714351" y="5214947"/>
              <a:ext cx="2571772" cy="607222"/>
              <a:chOff x="4429084" y="3786190"/>
              <a:chExt cx="5143544" cy="1214447"/>
            </a:xfrm>
            <a:solidFill>
              <a:srgbClr val="92D050"/>
            </a:solidFill>
          </p:grpSpPr>
          <p:sp>
            <p:nvSpPr>
              <p:cNvPr id="77" name="Isosceles Triangle 76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429124" y="3786190"/>
                <a:ext cx="5143504" cy="642943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76" name="Straight Connector 75"/>
            <p:cNvCxnSpPr/>
            <p:nvPr/>
          </p:nvCxnSpPr>
          <p:spPr>
            <a:xfrm rot="16200000" flipH="1" flipV="1">
              <a:off x="1857361" y="5357820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60"/>
          <p:cNvGrpSpPr/>
          <p:nvPr/>
        </p:nvGrpSpPr>
        <p:grpSpPr>
          <a:xfrm>
            <a:off x="1643042" y="5591292"/>
            <a:ext cx="3071834" cy="372168"/>
            <a:chOff x="4429084" y="3786190"/>
            <a:chExt cx="5143544" cy="1214447"/>
          </a:xfrm>
          <a:solidFill>
            <a:srgbClr val="92D050"/>
          </a:solidFill>
        </p:grpSpPr>
        <p:sp>
          <p:nvSpPr>
            <p:cNvPr id="80" name="Isosceles Triangle 79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429124" y="3786190"/>
              <a:ext cx="5143504" cy="642944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Insert(Comparable data, Node current)</a:t>
              </a:r>
              <a:endParaRPr lang="en-SG" sz="1200" dirty="0"/>
            </a:p>
          </p:txBody>
        </p:sp>
      </p:grpSp>
      <p:grpSp>
        <p:nvGrpSpPr>
          <p:cNvPr id="82" name="Group 60"/>
          <p:cNvGrpSpPr/>
          <p:nvPr/>
        </p:nvGrpSpPr>
        <p:grpSpPr>
          <a:xfrm>
            <a:off x="3714744" y="4963330"/>
            <a:ext cx="2571767" cy="607222"/>
            <a:chOff x="4429084" y="3786190"/>
            <a:chExt cx="2986573" cy="1214447"/>
          </a:xfrm>
          <a:solidFill>
            <a:srgbClr val="92D050"/>
          </a:solidFill>
        </p:grpSpPr>
        <p:sp>
          <p:nvSpPr>
            <p:cNvPr id="83" name="Isosceles Triangle 82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429123" y="3786190"/>
              <a:ext cx="2986534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(Comparable data)</a:t>
              </a:r>
              <a:endParaRPr lang="en-SG" dirty="0"/>
            </a:p>
          </p:txBody>
        </p:sp>
      </p:grpSp>
      <p:cxnSp>
        <p:nvCxnSpPr>
          <p:cNvPr id="85" name="Straight Connector 84"/>
          <p:cNvCxnSpPr/>
          <p:nvPr/>
        </p:nvCxnSpPr>
        <p:spPr>
          <a:xfrm rot="16200000" flipH="1" flipV="1">
            <a:off x="3748366" y="5679806"/>
            <a:ext cx="218515" cy="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4929190" y="4929198"/>
            <a:ext cx="142876" cy="1787538"/>
            <a:chOff x="642910" y="4929198"/>
            <a:chExt cx="142876" cy="1787538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96006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79825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410286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0286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10286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267410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49038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4011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481724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81724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81724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64"/>
          <p:cNvGrpSpPr/>
          <p:nvPr/>
        </p:nvGrpSpPr>
        <p:grpSpPr>
          <a:xfrm>
            <a:off x="396738" y="357166"/>
            <a:ext cx="2971800" cy="415201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45" name="Round Same Side Corner Rectangle 4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72938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513734" y="2071678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15290" y="2357430"/>
            <a:ext cx="2700848" cy="184695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57924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64"/>
          <p:cNvGrpSpPr/>
          <p:nvPr/>
        </p:nvGrpSpPr>
        <p:grpSpPr>
          <a:xfrm>
            <a:off x="3415444" y="428605"/>
            <a:ext cx="2857520" cy="1214446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57" name="Round Same Side Corner Rectangle 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486882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3532440" y="1214422"/>
            <a:ext cx="2669086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533996" y="1357298"/>
            <a:ext cx="2667530" cy="1428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rot="5400000" flipH="1" flipV="1">
            <a:off x="3000364" y="1571612"/>
            <a:ext cx="642942" cy="6429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58320" y="714356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6344402" y="428604"/>
            <a:ext cx="2656754" cy="2000264"/>
            <a:chOff x="3048000" y="3593646"/>
            <a:chExt cx="3048000" cy="3188154"/>
          </a:xfrm>
        </p:grpSpPr>
        <p:grpSp>
          <p:nvGrpSpPr>
            <p:cNvPr id="66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68" name="Round Same Side Corner Rectangle 6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425996" y="389617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15872" y="891115"/>
            <a:ext cx="258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this.data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data;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this.left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left;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this.right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right;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72" name="Rectangle 71"/>
          <p:cNvSpPr/>
          <p:nvPr/>
        </p:nvSpPr>
        <p:spPr>
          <a:xfrm>
            <a:off x="6461398" y="928670"/>
            <a:ext cx="2468320" cy="285752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462954" y="1571612"/>
            <a:ext cx="2466764" cy="57150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5072066" y="1285860"/>
            <a:ext cx="1428760" cy="9286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81" name="Rectangle 80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82" name="Straight Connector 81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785788" y="6000771"/>
            <a:ext cx="1966641" cy="391318"/>
            <a:chOff x="714351" y="5310444"/>
            <a:chExt cx="2571772" cy="511725"/>
          </a:xfrm>
        </p:grpSpPr>
        <p:grpSp>
          <p:nvGrpSpPr>
            <p:cNvPr id="85" name="Group 60"/>
            <p:cNvGrpSpPr/>
            <p:nvPr/>
          </p:nvGrpSpPr>
          <p:grpSpPr>
            <a:xfrm>
              <a:off x="714351" y="5403865"/>
              <a:ext cx="2571772" cy="418304"/>
              <a:chOff x="4429084" y="4164027"/>
              <a:chExt cx="5143544" cy="836610"/>
            </a:xfrm>
            <a:solidFill>
              <a:srgbClr val="92D050"/>
            </a:solidFill>
          </p:grpSpPr>
          <p:sp>
            <p:nvSpPr>
              <p:cNvPr id="87" name="Isosceles Triangle 86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429123" y="4164027"/>
                <a:ext cx="5143505" cy="265105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86" name="Straight Connector 85"/>
            <p:cNvCxnSpPr/>
            <p:nvPr/>
          </p:nvCxnSpPr>
          <p:spPr>
            <a:xfrm rot="16200000" flipH="1" flipV="1">
              <a:off x="1785930" y="5453315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60"/>
          <p:cNvGrpSpPr/>
          <p:nvPr/>
        </p:nvGrpSpPr>
        <p:grpSpPr>
          <a:xfrm>
            <a:off x="1643042" y="5823762"/>
            <a:ext cx="3071834" cy="248444"/>
            <a:chOff x="4429084" y="3786190"/>
            <a:chExt cx="5143544" cy="1214447"/>
          </a:xfrm>
          <a:solidFill>
            <a:srgbClr val="92D050"/>
          </a:solidFill>
        </p:grpSpPr>
        <p:sp>
          <p:nvSpPr>
            <p:cNvPr id="90" name="Isosceles Triangle 89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429124" y="3786190"/>
              <a:ext cx="5143504" cy="642944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Insert(Comparable data, Node current)</a:t>
              </a:r>
              <a:endParaRPr lang="en-SG" sz="1200" dirty="0"/>
            </a:p>
          </p:txBody>
        </p:sp>
      </p:grpSp>
      <p:grpSp>
        <p:nvGrpSpPr>
          <p:cNvPr id="92" name="Group 60"/>
          <p:cNvGrpSpPr/>
          <p:nvPr/>
        </p:nvGrpSpPr>
        <p:grpSpPr>
          <a:xfrm>
            <a:off x="3714745" y="5502290"/>
            <a:ext cx="2143139" cy="355602"/>
            <a:chOff x="4429084" y="3786190"/>
            <a:chExt cx="2986573" cy="1214447"/>
          </a:xfrm>
          <a:solidFill>
            <a:srgbClr val="92D050"/>
          </a:solidFill>
        </p:grpSpPr>
        <p:sp>
          <p:nvSpPr>
            <p:cNvPr id="93" name="Isosceles Triangle 92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429123" y="3786190"/>
              <a:ext cx="2986534" cy="6429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(Comparable data)</a:t>
              </a:r>
              <a:endParaRPr lang="en-SG" sz="1200" dirty="0"/>
            </a:p>
          </p:txBody>
        </p:sp>
      </p:grpSp>
      <p:cxnSp>
        <p:nvCxnSpPr>
          <p:cNvPr id="95" name="Straight Connector 94"/>
          <p:cNvCxnSpPr/>
          <p:nvPr/>
        </p:nvCxnSpPr>
        <p:spPr>
          <a:xfrm rot="16200000" flipH="1" flipV="1">
            <a:off x="3676929" y="5891506"/>
            <a:ext cx="218515" cy="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60"/>
          <p:cNvGrpSpPr/>
          <p:nvPr/>
        </p:nvGrpSpPr>
        <p:grpSpPr>
          <a:xfrm>
            <a:off x="4857752" y="4929198"/>
            <a:ext cx="3643338" cy="607222"/>
            <a:chOff x="4429084" y="3786190"/>
            <a:chExt cx="4562820" cy="1214447"/>
          </a:xfrm>
          <a:solidFill>
            <a:srgbClr val="92D050"/>
          </a:solidFill>
        </p:grpSpPr>
        <p:sp>
          <p:nvSpPr>
            <p:cNvPr id="101" name="Isosceles Triangle 100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429123" y="3786190"/>
              <a:ext cx="4562781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Node (Comparable data, Node left, Node right)</a:t>
              </a:r>
              <a:endParaRPr lang="en-SG" sz="1400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929190" y="4929198"/>
            <a:ext cx="142876" cy="1787538"/>
            <a:chOff x="642910" y="4929198"/>
            <a:chExt cx="142876" cy="178753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Straight Connector 102"/>
          <p:cNvCxnSpPr/>
          <p:nvPr/>
        </p:nvCxnSpPr>
        <p:spPr>
          <a:xfrm rot="16200000" flipH="1" flipV="1">
            <a:off x="4891366" y="5609956"/>
            <a:ext cx="218515" cy="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96006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79825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410286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0286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10286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267410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49038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4011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481724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81724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81724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64"/>
          <p:cNvGrpSpPr/>
          <p:nvPr/>
        </p:nvGrpSpPr>
        <p:grpSpPr>
          <a:xfrm>
            <a:off x="396738" y="357166"/>
            <a:ext cx="2971800" cy="415201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45" name="Round Same Side Corner Rectangle 4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72938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513734" y="2071678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15290" y="2357430"/>
            <a:ext cx="2700848" cy="184695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57924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64"/>
          <p:cNvGrpSpPr/>
          <p:nvPr/>
        </p:nvGrpSpPr>
        <p:grpSpPr>
          <a:xfrm>
            <a:off x="3415444" y="428605"/>
            <a:ext cx="2857520" cy="1214446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57" name="Round Same Side Corner Rectangle 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486882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3532440" y="1214422"/>
            <a:ext cx="2669086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533996" y="1357298"/>
            <a:ext cx="2667530" cy="1428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rot="5400000" flipH="1" flipV="1">
            <a:off x="3000364" y="1571612"/>
            <a:ext cx="642942" cy="6429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58320" y="714356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64"/>
          <p:cNvGrpSpPr/>
          <p:nvPr/>
        </p:nvGrpSpPr>
        <p:grpSpPr>
          <a:xfrm>
            <a:off x="6344402" y="428604"/>
            <a:ext cx="2656754" cy="2000264"/>
            <a:chOff x="3048000" y="3593646"/>
            <a:chExt cx="3048000" cy="3188154"/>
          </a:xfrm>
        </p:grpSpPr>
        <p:grpSp>
          <p:nvGrpSpPr>
            <p:cNvPr id="3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68" name="Round Same Side Corner Rectangle 6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425996" y="389617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15872" y="891115"/>
            <a:ext cx="258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this.data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data;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this.left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left;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this.right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right;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72" name="Rectangle 71"/>
          <p:cNvSpPr/>
          <p:nvPr/>
        </p:nvSpPr>
        <p:spPr>
          <a:xfrm>
            <a:off x="6461398" y="1500174"/>
            <a:ext cx="2468320" cy="214314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462954" y="1714488"/>
            <a:ext cx="2466764" cy="428628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5072066" y="1285860"/>
            <a:ext cx="1428760" cy="9286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429388" y="928670"/>
            <a:ext cx="2500330" cy="28575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80" name="Rectangle 79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81" name="Straight Connector 80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785788" y="6000771"/>
            <a:ext cx="1966641" cy="391318"/>
            <a:chOff x="714351" y="5310444"/>
            <a:chExt cx="2571772" cy="511725"/>
          </a:xfrm>
        </p:grpSpPr>
        <p:grpSp>
          <p:nvGrpSpPr>
            <p:cNvPr id="84" name="Group 60"/>
            <p:cNvGrpSpPr/>
            <p:nvPr/>
          </p:nvGrpSpPr>
          <p:grpSpPr>
            <a:xfrm>
              <a:off x="714351" y="5403865"/>
              <a:ext cx="2571772" cy="418304"/>
              <a:chOff x="4429084" y="4164027"/>
              <a:chExt cx="5143544" cy="836610"/>
            </a:xfrm>
            <a:solidFill>
              <a:srgbClr val="92D050"/>
            </a:solidFill>
          </p:grpSpPr>
          <p:sp>
            <p:nvSpPr>
              <p:cNvPr id="86" name="Isosceles Triangle 85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429123" y="4164027"/>
                <a:ext cx="5143505" cy="265105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85" name="Straight Connector 84"/>
            <p:cNvCxnSpPr/>
            <p:nvPr/>
          </p:nvCxnSpPr>
          <p:spPr>
            <a:xfrm rot="16200000" flipH="1" flipV="1">
              <a:off x="1785930" y="5453315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60"/>
          <p:cNvGrpSpPr/>
          <p:nvPr/>
        </p:nvGrpSpPr>
        <p:grpSpPr>
          <a:xfrm>
            <a:off x="1643042" y="5823762"/>
            <a:ext cx="3071834" cy="248444"/>
            <a:chOff x="4429084" y="3786190"/>
            <a:chExt cx="5143544" cy="1214447"/>
          </a:xfrm>
          <a:solidFill>
            <a:srgbClr val="92D050"/>
          </a:solidFill>
        </p:grpSpPr>
        <p:sp>
          <p:nvSpPr>
            <p:cNvPr id="89" name="Isosceles Triangle 88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429124" y="3786190"/>
              <a:ext cx="5143504" cy="642944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Insert(Comparable data, Node current)</a:t>
              </a:r>
              <a:endParaRPr lang="en-SG" sz="1200" dirty="0"/>
            </a:p>
          </p:txBody>
        </p:sp>
      </p:grpSp>
      <p:grpSp>
        <p:nvGrpSpPr>
          <p:cNvPr id="91" name="Group 60"/>
          <p:cNvGrpSpPr/>
          <p:nvPr/>
        </p:nvGrpSpPr>
        <p:grpSpPr>
          <a:xfrm>
            <a:off x="3714745" y="5502290"/>
            <a:ext cx="2143139" cy="355602"/>
            <a:chOff x="4429084" y="3786190"/>
            <a:chExt cx="2986573" cy="1214447"/>
          </a:xfrm>
          <a:solidFill>
            <a:srgbClr val="92D050"/>
          </a:solidFill>
        </p:grpSpPr>
        <p:sp>
          <p:nvSpPr>
            <p:cNvPr id="92" name="Isosceles Triangle 91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429123" y="3786190"/>
              <a:ext cx="2986534" cy="6429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(Comparable data)</a:t>
              </a:r>
              <a:endParaRPr lang="en-SG" sz="1200" dirty="0"/>
            </a:p>
          </p:txBody>
        </p:sp>
      </p:grpSp>
      <p:cxnSp>
        <p:nvCxnSpPr>
          <p:cNvPr id="94" name="Straight Connector 93"/>
          <p:cNvCxnSpPr/>
          <p:nvPr/>
        </p:nvCxnSpPr>
        <p:spPr>
          <a:xfrm rot="16200000" flipH="1" flipV="1">
            <a:off x="3676929" y="5891506"/>
            <a:ext cx="218515" cy="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5429256" y="4929198"/>
            <a:ext cx="142876" cy="1787538"/>
            <a:chOff x="642910" y="4929198"/>
            <a:chExt cx="142876" cy="1787538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60"/>
          <p:cNvGrpSpPr/>
          <p:nvPr/>
        </p:nvGrpSpPr>
        <p:grpSpPr>
          <a:xfrm>
            <a:off x="4857752" y="4929198"/>
            <a:ext cx="3643338" cy="607222"/>
            <a:chOff x="4429084" y="3786190"/>
            <a:chExt cx="4562820" cy="1214447"/>
          </a:xfrm>
          <a:solidFill>
            <a:srgbClr val="92D050"/>
          </a:solidFill>
        </p:grpSpPr>
        <p:sp>
          <p:nvSpPr>
            <p:cNvPr id="103" name="Isosceles Triangle 102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429123" y="3786190"/>
              <a:ext cx="4562781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Node (Comparable data, Node left, Node right)</a:t>
              </a:r>
              <a:endParaRPr lang="en-SG" sz="1400" dirty="0"/>
            </a:p>
          </p:txBody>
        </p:sp>
      </p:grpSp>
      <p:cxnSp>
        <p:nvCxnSpPr>
          <p:cNvPr id="105" name="Straight Connector 104"/>
          <p:cNvCxnSpPr/>
          <p:nvPr/>
        </p:nvCxnSpPr>
        <p:spPr>
          <a:xfrm rot="16200000" flipH="1" flipV="1">
            <a:off x="4891366" y="5609956"/>
            <a:ext cx="218515" cy="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96006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79825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410286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0286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10286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267410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49038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4011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481724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81724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81724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64"/>
          <p:cNvGrpSpPr/>
          <p:nvPr/>
        </p:nvGrpSpPr>
        <p:grpSpPr>
          <a:xfrm>
            <a:off x="396738" y="357166"/>
            <a:ext cx="2971800" cy="415201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45" name="Round Same Side Corner Rectangle 4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72938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513734" y="2071678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15290" y="2357430"/>
            <a:ext cx="2700848" cy="184695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57924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64"/>
          <p:cNvGrpSpPr/>
          <p:nvPr/>
        </p:nvGrpSpPr>
        <p:grpSpPr>
          <a:xfrm>
            <a:off x="3415444" y="428605"/>
            <a:ext cx="2857520" cy="1214446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57" name="Round Same Side Corner Rectangle 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486882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3532440" y="1214422"/>
            <a:ext cx="2669086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533996" y="1357298"/>
            <a:ext cx="2667530" cy="1428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rot="5400000" flipH="1" flipV="1">
            <a:off x="3000364" y="1571612"/>
            <a:ext cx="642942" cy="6429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58320" y="714356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64"/>
          <p:cNvGrpSpPr/>
          <p:nvPr/>
        </p:nvGrpSpPr>
        <p:grpSpPr>
          <a:xfrm>
            <a:off x="6344402" y="428604"/>
            <a:ext cx="2656754" cy="2000264"/>
            <a:chOff x="3048000" y="3593646"/>
            <a:chExt cx="3048000" cy="3188154"/>
          </a:xfrm>
        </p:grpSpPr>
        <p:grpSp>
          <p:nvGrpSpPr>
            <p:cNvPr id="3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68" name="Round Same Side Corner Rectangle 6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425996" y="389617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15872" y="891115"/>
            <a:ext cx="258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this.data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data;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this.left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left;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this.right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right;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72" name="Rectangle 71"/>
          <p:cNvSpPr/>
          <p:nvPr/>
        </p:nvSpPr>
        <p:spPr>
          <a:xfrm>
            <a:off x="6461398" y="1714488"/>
            <a:ext cx="246832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462954" y="1857364"/>
            <a:ext cx="2466764" cy="28575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5072066" y="1285860"/>
            <a:ext cx="1428760" cy="9286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429388" y="928670"/>
            <a:ext cx="2500330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80" name="Rectangle 79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81" name="Straight Connector 80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785788" y="6000771"/>
            <a:ext cx="1966641" cy="391318"/>
            <a:chOff x="714351" y="5310444"/>
            <a:chExt cx="2571772" cy="511725"/>
          </a:xfrm>
        </p:grpSpPr>
        <p:grpSp>
          <p:nvGrpSpPr>
            <p:cNvPr id="84" name="Group 60"/>
            <p:cNvGrpSpPr/>
            <p:nvPr/>
          </p:nvGrpSpPr>
          <p:grpSpPr>
            <a:xfrm>
              <a:off x="714351" y="5403865"/>
              <a:ext cx="2571772" cy="418304"/>
              <a:chOff x="4429084" y="4164027"/>
              <a:chExt cx="5143544" cy="836610"/>
            </a:xfrm>
            <a:solidFill>
              <a:srgbClr val="92D050"/>
            </a:solidFill>
          </p:grpSpPr>
          <p:sp>
            <p:nvSpPr>
              <p:cNvPr id="86" name="Isosceles Triangle 85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429123" y="4164027"/>
                <a:ext cx="5143505" cy="265105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85" name="Straight Connector 84"/>
            <p:cNvCxnSpPr/>
            <p:nvPr/>
          </p:nvCxnSpPr>
          <p:spPr>
            <a:xfrm rot="16200000" flipH="1" flipV="1">
              <a:off x="1785930" y="5453315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60"/>
          <p:cNvGrpSpPr/>
          <p:nvPr/>
        </p:nvGrpSpPr>
        <p:grpSpPr>
          <a:xfrm>
            <a:off x="1643042" y="5823762"/>
            <a:ext cx="3071834" cy="248444"/>
            <a:chOff x="4429084" y="3786190"/>
            <a:chExt cx="5143544" cy="1214447"/>
          </a:xfrm>
          <a:solidFill>
            <a:srgbClr val="92D050"/>
          </a:solidFill>
        </p:grpSpPr>
        <p:sp>
          <p:nvSpPr>
            <p:cNvPr id="89" name="Isosceles Triangle 88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429124" y="3786190"/>
              <a:ext cx="5143504" cy="642944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Insert(Comparable data, Node current)</a:t>
              </a:r>
              <a:endParaRPr lang="en-SG" sz="1200" dirty="0"/>
            </a:p>
          </p:txBody>
        </p:sp>
      </p:grpSp>
      <p:grpSp>
        <p:nvGrpSpPr>
          <p:cNvPr id="91" name="Group 60"/>
          <p:cNvGrpSpPr/>
          <p:nvPr/>
        </p:nvGrpSpPr>
        <p:grpSpPr>
          <a:xfrm>
            <a:off x="3714745" y="5502290"/>
            <a:ext cx="2143139" cy="355602"/>
            <a:chOff x="4429084" y="3786190"/>
            <a:chExt cx="2986573" cy="1214447"/>
          </a:xfrm>
          <a:solidFill>
            <a:srgbClr val="92D050"/>
          </a:solidFill>
        </p:grpSpPr>
        <p:sp>
          <p:nvSpPr>
            <p:cNvPr id="92" name="Isosceles Triangle 91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429123" y="3786190"/>
              <a:ext cx="2986534" cy="6429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(Comparable data)</a:t>
              </a:r>
              <a:endParaRPr lang="en-SG" sz="1200" dirty="0"/>
            </a:p>
          </p:txBody>
        </p:sp>
      </p:grpSp>
      <p:cxnSp>
        <p:nvCxnSpPr>
          <p:cNvPr id="94" name="Straight Connector 93"/>
          <p:cNvCxnSpPr/>
          <p:nvPr/>
        </p:nvCxnSpPr>
        <p:spPr>
          <a:xfrm rot="16200000" flipH="1" flipV="1">
            <a:off x="3676929" y="5891506"/>
            <a:ext cx="218515" cy="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000760" y="4929198"/>
            <a:ext cx="142876" cy="1787538"/>
            <a:chOff x="642910" y="4929198"/>
            <a:chExt cx="142876" cy="1787538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60"/>
          <p:cNvGrpSpPr/>
          <p:nvPr/>
        </p:nvGrpSpPr>
        <p:grpSpPr>
          <a:xfrm>
            <a:off x="4857752" y="4929198"/>
            <a:ext cx="3643338" cy="607222"/>
            <a:chOff x="4429084" y="3786190"/>
            <a:chExt cx="4562820" cy="1214447"/>
          </a:xfrm>
          <a:solidFill>
            <a:srgbClr val="92D050"/>
          </a:solidFill>
        </p:grpSpPr>
        <p:sp>
          <p:nvSpPr>
            <p:cNvPr id="103" name="Isosceles Triangle 102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429123" y="3786190"/>
              <a:ext cx="4562781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Node (Comparable data, Node left, Node right)</a:t>
              </a:r>
              <a:endParaRPr lang="en-SG" sz="1400" dirty="0"/>
            </a:p>
          </p:txBody>
        </p:sp>
      </p:grpSp>
      <p:cxnSp>
        <p:nvCxnSpPr>
          <p:cNvPr id="105" name="Straight Connector 104"/>
          <p:cNvCxnSpPr/>
          <p:nvPr/>
        </p:nvCxnSpPr>
        <p:spPr>
          <a:xfrm rot="16200000" flipH="1" flipV="1">
            <a:off x="4891366" y="5609956"/>
            <a:ext cx="218515" cy="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96006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79825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410286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0286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10286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267410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49038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4011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481724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81724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81724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64"/>
          <p:cNvGrpSpPr/>
          <p:nvPr/>
        </p:nvGrpSpPr>
        <p:grpSpPr>
          <a:xfrm>
            <a:off x="396738" y="357166"/>
            <a:ext cx="2971800" cy="415201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45" name="Round Same Side Corner Rectangle 4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72938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513734" y="2071678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15290" y="2357430"/>
            <a:ext cx="2700848" cy="184695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57924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64"/>
          <p:cNvGrpSpPr/>
          <p:nvPr/>
        </p:nvGrpSpPr>
        <p:grpSpPr>
          <a:xfrm>
            <a:off x="3415444" y="428605"/>
            <a:ext cx="2857520" cy="1214446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57" name="Round Same Side Corner Rectangle 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486882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3532440" y="1214422"/>
            <a:ext cx="2669086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533996" y="1357298"/>
            <a:ext cx="2667530" cy="1428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rot="5400000" flipH="1" flipV="1">
            <a:off x="3000364" y="1571612"/>
            <a:ext cx="642942" cy="6429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58320" y="714356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64"/>
          <p:cNvGrpSpPr/>
          <p:nvPr/>
        </p:nvGrpSpPr>
        <p:grpSpPr>
          <a:xfrm>
            <a:off x="6344402" y="428604"/>
            <a:ext cx="2656754" cy="2000264"/>
            <a:chOff x="3048000" y="3593646"/>
            <a:chExt cx="3048000" cy="3188154"/>
          </a:xfrm>
        </p:grpSpPr>
        <p:grpSp>
          <p:nvGrpSpPr>
            <p:cNvPr id="3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68" name="Round Same Side Corner Rectangle 6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425996" y="389617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15872" y="891115"/>
            <a:ext cx="258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this.data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data;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this.left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left;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this.right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right;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72" name="Rectangle 71"/>
          <p:cNvSpPr/>
          <p:nvPr/>
        </p:nvSpPr>
        <p:spPr>
          <a:xfrm>
            <a:off x="6461398" y="1857364"/>
            <a:ext cx="246832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462954" y="2000240"/>
            <a:ext cx="2466764" cy="1428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5072066" y="1285860"/>
            <a:ext cx="1428760" cy="9286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429388" y="928670"/>
            <a:ext cx="2500330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78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80" name="Rectangle 79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81" name="Straight Connector 80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82"/>
          <p:cNvGrpSpPr/>
          <p:nvPr/>
        </p:nvGrpSpPr>
        <p:grpSpPr>
          <a:xfrm>
            <a:off x="785788" y="6000771"/>
            <a:ext cx="1966641" cy="391318"/>
            <a:chOff x="714351" y="5310444"/>
            <a:chExt cx="2571772" cy="511725"/>
          </a:xfrm>
        </p:grpSpPr>
        <p:grpSp>
          <p:nvGrpSpPr>
            <p:cNvPr id="42" name="Group 60"/>
            <p:cNvGrpSpPr/>
            <p:nvPr/>
          </p:nvGrpSpPr>
          <p:grpSpPr>
            <a:xfrm>
              <a:off x="714351" y="5403865"/>
              <a:ext cx="2571772" cy="418304"/>
              <a:chOff x="4429084" y="4164027"/>
              <a:chExt cx="5143544" cy="836610"/>
            </a:xfrm>
            <a:solidFill>
              <a:srgbClr val="92D050"/>
            </a:solidFill>
          </p:grpSpPr>
          <p:sp>
            <p:nvSpPr>
              <p:cNvPr id="86" name="Isosceles Triangle 85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429123" y="4164027"/>
                <a:ext cx="5143505" cy="265105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85" name="Straight Connector 84"/>
            <p:cNvCxnSpPr/>
            <p:nvPr/>
          </p:nvCxnSpPr>
          <p:spPr>
            <a:xfrm rot="16200000" flipH="1" flipV="1">
              <a:off x="1785930" y="5453315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60"/>
          <p:cNvGrpSpPr/>
          <p:nvPr/>
        </p:nvGrpSpPr>
        <p:grpSpPr>
          <a:xfrm>
            <a:off x="1643042" y="5823762"/>
            <a:ext cx="3071834" cy="248444"/>
            <a:chOff x="4429084" y="3786190"/>
            <a:chExt cx="5143544" cy="1214447"/>
          </a:xfrm>
          <a:solidFill>
            <a:srgbClr val="92D050"/>
          </a:solidFill>
        </p:grpSpPr>
        <p:sp>
          <p:nvSpPr>
            <p:cNvPr id="89" name="Isosceles Triangle 88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429124" y="3786190"/>
              <a:ext cx="5143504" cy="642944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Insert(Comparable data, Node current)</a:t>
              </a:r>
              <a:endParaRPr lang="en-SG" sz="1200" dirty="0"/>
            </a:p>
          </p:txBody>
        </p:sp>
      </p:grpSp>
      <p:grpSp>
        <p:nvGrpSpPr>
          <p:cNvPr id="47" name="Group 60"/>
          <p:cNvGrpSpPr/>
          <p:nvPr/>
        </p:nvGrpSpPr>
        <p:grpSpPr>
          <a:xfrm>
            <a:off x="3714745" y="5502290"/>
            <a:ext cx="2143139" cy="355602"/>
            <a:chOff x="4429084" y="3786190"/>
            <a:chExt cx="2986573" cy="1214447"/>
          </a:xfrm>
          <a:solidFill>
            <a:srgbClr val="92D050"/>
          </a:solidFill>
        </p:grpSpPr>
        <p:sp>
          <p:nvSpPr>
            <p:cNvPr id="92" name="Isosceles Triangle 91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429123" y="3786190"/>
              <a:ext cx="2986534" cy="6429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(Comparable data)</a:t>
              </a:r>
              <a:endParaRPr lang="en-SG" sz="1200" dirty="0"/>
            </a:p>
          </p:txBody>
        </p:sp>
      </p:grpSp>
      <p:cxnSp>
        <p:nvCxnSpPr>
          <p:cNvPr id="94" name="Straight Connector 93"/>
          <p:cNvCxnSpPr/>
          <p:nvPr/>
        </p:nvCxnSpPr>
        <p:spPr>
          <a:xfrm rot="16200000" flipH="1" flipV="1">
            <a:off x="3676929" y="5891506"/>
            <a:ext cx="218515" cy="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60"/>
          <p:cNvGrpSpPr/>
          <p:nvPr/>
        </p:nvGrpSpPr>
        <p:grpSpPr>
          <a:xfrm>
            <a:off x="4857752" y="4929198"/>
            <a:ext cx="3643338" cy="607222"/>
            <a:chOff x="4429084" y="3786190"/>
            <a:chExt cx="4562820" cy="1214447"/>
          </a:xfrm>
          <a:solidFill>
            <a:srgbClr val="92D050"/>
          </a:solidFill>
        </p:grpSpPr>
        <p:sp>
          <p:nvSpPr>
            <p:cNvPr id="91" name="Isosceles Triangle 90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429123" y="3786190"/>
              <a:ext cx="4562781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Node (Comparable data, Node left, Node right)</a:t>
              </a:r>
              <a:endParaRPr lang="en-SG" sz="1400" dirty="0"/>
            </a:p>
          </p:txBody>
        </p:sp>
      </p:grpSp>
      <p:grpSp>
        <p:nvGrpSpPr>
          <p:cNvPr id="54" name="Group 97"/>
          <p:cNvGrpSpPr/>
          <p:nvPr/>
        </p:nvGrpSpPr>
        <p:grpSpPr>
          <a:xfrm>
            <a:off x="6643702" y="4929198"/>
            <a:ext cx="142876" cy="1787538"/>
            <a:chOff x="642910" y="4929198"/>
            <a:chExt cx="142876" cy="1787538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/>
          <p:cNvCxnSpPr/>
          <p:nvPr/>
        </p:nvCxnSpPr>
        <p:spPr>
          <a:xfrm rot="16200000" flipH="1" flipV="1">
            <a:off x="4891366" y="5609956"/>
            <a:ext cx="218515" cy="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96006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79825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410286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0286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10286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267410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49038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4011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481724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81724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81724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64"/>
          <p:cNvGrpSpPr/>
          <p:nvPr/>
        </p:nvGrpSpPr>
        <p:grpSpPr>
          <a:xfrm>
            <a:off x="396738" y="357166"/>
            <a:ext cx="2971800" cy="415201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45" name="Round Same Side Corner Rectangle 4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72938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513734" y="2071678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15290" y="2357430"/>
            <a:ext cx="2700848" cy="184695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57924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64"/>
          <p:cNvGrpSpPr/>
          <p:nvPr/>
        </p:nvGrpSpPr>
        <p:grpSpPr>
          <a:xfrm>
            <a:off x="3415444" y="428605"/>
            <a:ext cx="2857520" cy="1214446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57" name="Round Same Side Corner Rectangle 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497038" y="38961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86882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cxnSp>
        <p:nvCxnSpPr>
          <p:cNvPr id="64" name="Straight Connector 63"/>
          <p:cNvCxnSpPr/>
          <p:nvPr/>
        </p:nvCxnSpPr>
        <p:spPr>
          <a:xfrm rot="5400000" flipH="1" flipV="1">
            <a:off x="3000364" y="1571612"/>
            <a:ext cx="642942" cy="6429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58320" y="714356"/>
            <a:ext cx="2643206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64"/>
          <p:cNvGrpSpPr/>
          <p:nvPr/>
        </p:nvGrpSpPr>
        <p:grpSpPr>
          <a:xfrm>
            <a:off x="6344402" y="428604"/>
            <a:ext cx="2656754" cy="2000264"/>
            <a:chOff x="3048000" y="3593646"/>
            <a:chExt cx="3048000" cy="3188154"/>
          </a:xfrm>
        </p:grpSpPr>
        <p:grpSp>
          <p:nvGrpSpPr>
            <p:cNvPr id="3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68" name="Round Same Side Corner Rectangle 6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3124200" y="4162959"/>
              <a:ext cx="2895600" cy="2391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357950" y="819677"/>
            <a:ext cx="258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this.data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data;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this.left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left;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this.right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right;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5072066" y="1285860"/>
            <a:ext cx="1428760" cy="9286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429388" y="857232"/>
            <a:ext cx="2500330" cy="121444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8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74" name="Rectangle 73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76" name="Straight Connector 75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82"/>
          <p:cNvGrpSpPr/>
          <p:nvPr/>
        </p:nvGrpSpPr>
        <p:grpSpPr>
          <a:xfrm>
            <a:off x="785788" y="6000771"/>
            <a:ext cx="1966641" cy="391318"/>
            <a:chOff x="714351" y="5310444"/>
            <a:chExt cx="2571772" cy="511725"/>
          </a:xfrm>
        </p:grpSpPr>
        <p:grpSp>
          <p:nvGrpSpPr>
            <p:cNvPr id="79" name="Group 60"/>
            <p:cNvGrpSpPr/>
            <p:nvPr/>
          </p:nvGrpSpPr>
          <p:grpSpPr>
            <a:xfrm>
              <a:off x="714351" y="5403865"/>
              <a:ext cx="2571772" cy="418304"/>
              <a:chOff x="4429084" y="4164027"/>
              <a:chExt cx="5143544" cy="836610"/>
            </a:xfrm>
            <a:solidFill>
              <a:srgbClr val="92D050"/>
            </a:solidFill>
          </p:grpSpPr>
          <p:sp>
            <p:nvSpPr>
              <p:cNvPr id="81" name="Isosceles Triangle 80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429123" y="4164027"/>
                <a:ext cx="5143505" cy="265105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80" name="Straight Connector 79"/>
            <p:cNvCxnSpPr/>
            <p:nvPr/>
          </p:nvCxnSpPr>
          <p:spPr>
            <a:xfrm rot="16200000" flipH="1" flipV="1">
              <a:off x="1785930" y="5453315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60"/>
          <p:cNvGrpSpPr/>
          <p:nvPr/>
        </p:nvGrpSpPr>
        <p:grpSpPr>
          <a:xfrm>
            <a:off x="1643042" y="5823762"/>
            <a:ext cx="3071834" cy="248444"/>
            <a:chOff x="4429084" y="3786190"/>
            <a:chExt cx="5143544" cy="1214447"/>
          </a:xfrm>
          <a:solidFill>
            <a:srgbClr val="92D050"/>
          </a:solidFill>
        </p:grpSpPr>
        <p:sp>
          <p:nvSpPr>
            <p:cNvPr id="84" name="Isosceles Triangle 83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429124" y="3786190"/>
              <a:ext cx="5143504" cy="642944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Insert(Comparable data, Node current)</a:t>
              </a:r>
              <a:endParaRPr lang="en-SG" sz="1200" dirty="0"/>
            </a:p>
          </p:txBody>
        </p:sp>
      </p:grpSp>
      <p:grpSp>
        <p:nvGrpSpPr>
          <p:cNvPr id="86" name="Group 60"/>
          <p:cNvGrpSpPr/>
          <p:nvPr/>
        </p:nvGrpSpPr>
        <p:grpSpPr>
          <a:xfrm>
            <a:off x="3714745" y="5286388"/>
            <a:ext cx="2643205" cy="571504"/>
            <a:chOff x="4429084" y="3786190"/>
            <a:chExt cx="2986573" cy="1214447"/>
          </a:xfrm>
          <a:solidFill>
            <a:srgbClr val="92D050"/>
          </a:solidFill>
        </p:grpSpPr>
        <p:sp>
          <p:nvSpPr>
            <p:cNvPr id="87" name="Isosceles Triangle 86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429123" y="3786190"/>
              <a:ext cx="2986534" cy="64294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(Comparable data)</a:t>
              </a:r>
              <a:endParaRPr lang="en-SG" dirty="0"/>
            </a:p>
          </p:txBody>
        </p:sp>
      </p:grpSp>
      <p:cxnSp>
        <p:nvCxnSpPr>
          <p:cNvPr id="89" name="Straight Connector 88"/>
          <p:cNvCxnSpPr/>
          <p:nvPr/>
        </p:nvCxnSpPr>
        <p:spPr>
          <a:xfrm rot="16200000" flipH="1" flipV="1">
            <a:off x="3676929" y="5891506"/>
            <a:ext cx="218515" cy="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60"/>
          <p:cNvGrpSpPr/>
          <p:nvPr/>
        </p:nvGrpSpPr>
        <p:grpSpPr>
          <a:xfrm>
            <a:off x="4857752" y="5000636"/>
            <a:ext cx="3214710" cy="250032"/>
            <a:chOff x="4429084" y="3786190"/>
            <a:chExt cx="4562820" cy="1214447"/>
          </a:xfrm>
          <a:solidFill>
            <a:srgbClr val="92D050"/>
          </a:solidFill>
        </p:grpSpPr>
        <p:sp>
          <p:nvSpPr>
            <p:cNvPr id="91" name="Isosceles Triangle 90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429123" y="3786190"/>
              <a:ext cx="4562781" cy="6429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(Comparable data, Node left, Node right)</a:t>
              </a:r>
              <a:endParaRPr lang="en-SG" sz="1200" dirty="0"/>
            </a:p>
          </p:txBody>
        </p:sp>
      </p:grpSp>
      <p:grpSp>
        <p:nvGrpSpPr>
          <p:cNvPr id="93" name="Group 97"/>
          <p:cNvGrpSpPr/>
          <p:nvPr/>
        </p:nvGrpSpPr>
        <p:grpSpPr>
          <a:xfrm>
            <a:off x="6000760" y="4929198"/>
            <a:ext cx="142876" cy="1787538"/>
            <a:chOff x="642910" y="4929198"/>
            <a:chExt cx="142876" cy="1787538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Connector 96"/>
          <p:cNvCxnSpPr/>
          <p:nvPr/>
        </p:nvCxnSpPr>
        <p:spPr>
          <a:xfrm rot="16200000" flipH="1" flipV="1">
            <a:off x="4891366" y="5462878"/>
            <a:ext cx="218515" cy="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96006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79825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410286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0286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10286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267410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49038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4011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481724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81724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81724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64"/>
          <p:cNvGrpSpPr/>
          <p:nvPr/>
        </p:nvGrpSpPr>
        <p:grpSpPr>
          <a:xfrm>
            <a:off x="396738" y="357166"/>
            <a:ext cx="2971800" cy="415201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45" name="Round Same Side Corner Rectangle 4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72938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513734" y="3929066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15290" y="4071942"/>
            <a:ext cx="2700848" cy="132438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57924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64"/>
          <p:cNvGrpSpPr/>
          <p:nvPr/>
        </p:nvGrpSpPr>
        <p:grpSpPr>
          <a:xfrm>
            <a:off x="3415444" y="428605"/>
            <a:ext cx="2857520" cy="1214446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57" name="Round Same Side Corner Rectangle 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28596" y="345024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86882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cxnSp>
        <p:nvCxnSpPr>
          <p:cNvPr id="64" name="Straight Connector 63"/>
          <p:cNvCxnSpPr/>
          <p:nvPr/>
        </p:nvCxnSpPr>
        <p:spPr>
          <a:xfrm rot="5400000" flipH="1" flipV="1">
            <a:off x="3000364" y="1571612"/>
            <a:ext cx="642942" cy="6429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58320" y="714356"/>
            <a:ext cx="2643206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64"/>
          <p:cNvGrpSpPr/>
          <p:nvPr/>
        </p:nvGrpSpPr>
        <p:grpSpPr>
          <a:xfrm>
            <a:off x="6344402" y="428604"/>
            <a:ext cx="2656754" cy="2000264"/>
            <a:chOff x="3048000" y="3593646"/>
            <a:chExt cx="3048000" cy="3188154"/>
          </a:xfrm>
        </p:grpSpPr>
        <p:grpSp>
          <p:nvGrpSpPr>
            <p:cNvPr id="3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68" name="Round Same Side Corner Rectangle 6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3124200" y="4162959"/>
              <a:ext cx="2895600" cy="2391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357950" y="819677"/>
            <a:ext cx="258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this.data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data;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this.left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left;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this.right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right;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5072066" y="1285860"/>
            <a:ext cx="1428760" cy="9286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429388" y="857232"/>
            <a:ext cx="2500330" cy="121444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8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74" name="Rectangle 73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76" name="Straight Connector 75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82"/>
          <p:cNvGrpSpPr/>
          <p:nvPr/>
        </p:nvGrpSpPr>
        <p:grpSpPr>
          <a:xfrm>
            <a:off x="785788" y="6000771"/>
            <a:ext cx="1966641" cy="391318"/>
            <a:chOff x="714351" y="5310444"/>
            <a:chExt cx="2571772" cy="511725"/>
          </a:xfrm>
        </p:grpSpPr>
        <p:grpSp>
          <p:nvGrpSpPr>
            <p:cNvPr id="79" name="Group 60"/>
            <p:cNvGrpSpPr/>
            <p:nvPr/>
          </p:nvGrpSpPr>
          <p:grpSpPr>
            <a:xfrm>
              <a:off x="714351" y="5403865"/>
              <a:ext cx="2571772" cy="418304"/>
              <a:chOff x="4429084" y="4164027"/>
              <a:chExt cx="5143544" cy="836610"/>
            </a:xfrm>
            <a:solidFill>
              <a:srgbClr val="92D050"/>
            </a:solidFill>
          </p:grpSpPr>
          <p:sp>
            <p:nvSpPr>
              <p:cNvPr id="81" name="Isosceles Triangle 80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429123" y="4164027"/>
                <a:ext cx="5143505" cy="265105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80" name="Straight Connector 79"/>
            <p:cNvCxnSpPr/>
            <p:nvPr/>
          </p:nvCxnSpPr>
          <p:spPr>
            <a:xfrm rot="16200000" flipH="1" flipV="1">
              <a:off x="1785930" y="5453315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60"/>
          <p:cNvGrpSpPr/>
          <p:nvPr/>
        </p:nvGrpSpPr>
        <p:grpSpPr>
          <a:xfrm>
            <a:off x="1643042" y="5572140"/>
            <a:ext cx="3429024" cy="500066"/>
            <a:chOff x="4429084" y="3583782"/>
            <a:chExt cx="5143544" cy="1416855"/>
          </a:xfrm>
          <a:solidFill>
            <a:srgbClr val="92D050"/>
          </a:solidFill>
        </p:grpSpPr>
        <p:sp>
          <p:nvSpPr>
            <p:cNvPr id="84" name="Isosceles Triangle 83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rgbClr val="92D05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429125" y="3583782"/>
              <a:ext cx="5143503" cy="845351"/>
            </a:xfrm>
            <a:prstGeom prst="rect">
              <a:avLst/>
            </a:prstGeom>
            <a:solidFill>
              <a:srgbClr val="92D05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Node Insert(Comparable data, Node current)</a:t>
              </a:r>
              <a:endParaRPr lang="en-SG" sz="1400" dirty="0"/>
            </a:p>
          </p:txBody>
        </p:sp>
      </p:grpSp>
      <p:grpSp>
        <p:nvGrpSpPr>
          <p:cNvPr id="86" name="Group 60"/>
          <p:cNvGrpSpPr/>
          <p:nvPr/>
        </p:nvGrpSpPr>
        <p:grpSpPr>
          <a:xfrm>
            <a:off x="3714745" y="5286388"/>
            <a:ext cx="2428891" cy="357190"/>
            <a:chOff x="4429084" y="3786190"/>
            <a:chExt cx="2986573" cy="1214447"/>
          </a:xfrm>
          <a:solidFill>
            <a:srgbClr val="92D050"/>
          </a:solidFill>
        </p:grpSpPr>
        <p:sp>
          <p:nvSpPr>
            <p:cNvPr id="87" name="Isosceles Triangle 86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429123" y="3786190"/>
              <a:ext cx="2986534" cy="6429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(Comparable data)</a:t>
              </a:r>
              <a:endParaRPr lang="en-SG" sz="1200" dirty="0"/>
            </a:p>
          </p:txBody>
        </p:sp>
      </p:grpSp>
      <p:cxnSp>
        <p:nvCxnSpPr>
          <p:cNvPr id="89" name="Straight Connector 88"/>
          <p:cNvCxnSpPr/>
          <p:nvPr/>
        </p:nvCxnSpPr>
        <p:spPr>
          <a:xfrm rot="16200000" flipH="1" flipV="1">
            <a:off x="3676929" y="5752832"/>
            <a:ext cx="218515" cy="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60"/>
          <p:cNvGrpSpPr/>
          <p:nvPr/>
        </p:nvGrpSpPr>
        <p:grpSpPr>
          <a:xfrm>
            <a:off x="4857752" y="5000636"/>
            <a:ext cx="3214710" cy="250032"/>
            <a:chOff x="4429084" y="3786190"/>
            <a:chExt cx="4562820" cy="1214447"/>
          </a:xfrm>
          <a:solidFill>
            <a:srgbClr val="92D050"/>
          </a:solidFill>
        </p:grpSpPr>
        <p:sp>
          <p:nvSpPr>
            <p:cNvPr id="91" name="Isosceles Triangle 90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429123" y="3786190"/>
              <a:ext cx="4562781" cy="6429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(Comparable data, Node left, Node right)</a:t>
              </a:r>
              <a:endParaRPr lang="en-SG" sz="1200" dirty="0"/>
            </a:p>
          </p:txBody>
        </p:sp>
      </p:grpSp>
      <p:grpSp>
        <p:nvGrpSpPr>
          <p:cNvPr id="93" name="Group 97"/>
          <p:cNvGrpSpPr/>
          <p:nvPr/>
        </p:nvGrpSpPr>
        <p:grpSpPr>
          <a:xfrm>
            <a:off x="4786314" y="4929198"/>
            <a:ext cx="142876" cy="1787538"/>
            <a:chOff x="642910" y="4929198"/>
            <a:chExt cx="142876" cy="1787538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Connector 96"/>
          <p:cNvCxnSpPr/>
          <p:nvPr/>
        </p:nvCxnSpPr>
        <p:spPr>
          <a:xfrm rot="16200000" flipH="1" flipV="1">
            <a:off x="4891366" y="5395642"/>
            <a:ext cx="218515" cy="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28586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487917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500174"/>
            <a:ext cx="2702404" cy="282416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2844" y="5786454"/>
            <a:ext cx="8858312" cy="21431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SG" dirty="0" smtClean="0"/>
          </a:p>
        </p:txBody>
      </p:sp>
      <p:grpSp>
        <p:nvGrpSpPr>
          <p:cNvPr id="29" name="Group 28"/>
          <p:cNvGrpSpPr/>
          <p:nvPr/>
        </p:nvGrpSpPr>
        <p:grpSpPr>
          <a:xfrm>
            <a:off x="357158" y="4929198"/>
            <a:ext cx="142876" cy="1787538"/>
            <a:chOff x="642910" y="4929198"/>
            <a:chExt cx="142876" cy="178753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857364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1130860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2143116"/>
            <a:ext cx="2702404" cy="218122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14678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12045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286116" y="642918"/>
            <a:ext cx="2428892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09854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6116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3357554" y="2000240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64"/>
          <p:cNvGrpSpPr/>
          <p:nvPr/>
        </p:nvGrpSpPr>
        <p:grpSpPr>
          <a:xfrm>
            <a:off x="6344402" y="428604"/>
            <a:ext cx="2656754" cy="2000264"/>
            <a:chOff x="3048000" y="3593646"/>
            <a:chExt cx="3048000" cy="3188154"/>
          </a:xfrm>
        </p:grpSpPr>
        <p:grpSp>
          <p:nvGrpSpPr>
            <p:cNvPr id="3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68" name="Round Same Side Corner Rectangle 6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3124200" y="4162959"/>
              <a:ext cx="2895600" cy="2391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357950" y="819677"/>
            <a:ext cx="258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this.data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data;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this.left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left;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this.right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right;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66" name="Rectangle 65"/>
          <p:cNvSpPr/>
          <p:nvPr/>
        </p:nvSpPr>
        <p:spPr>
          <a:xfrm>
            <a:off x="6429388" y="857232"/>
            <a:ext cx="2500330" cy="121444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64"/>
          <p:cNvGrpSpPr/>
          <p:nvPr/>
        </p:nvGrpSpPr>
        <p:grpSpPr>
          <a:xfrm>
            <a:off x="6072198" y="357166"/>
            <a:ext cx="2857520" cy="1214446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57" name="Round Same Side Corner Rectangle 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058650" y="648816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6143636" y="642917"/>
            <a:ext cx="271464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64"/>
          <p:cNvGrpSpPr/>
          <p:nvPr/>
        </p:nvGrpSpPr>
        <p:grpSpPr>
          <a:xfrm>
            <a:off x="5886480" y="214291"/>
            <a:ext cx="2971800" cy="4000528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45" name="Round Same Side Corner Rectangle 4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973664" y="5116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6058650" y="7200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929322" y="207824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rot="16200000" flipH="1">
            <a:off x="4750595" y="2750339"/>
            <a:ext cx="1643074" cy="1000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2428860" y="1571612"/>
            <a:ext cx="928694" cy="714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285852" y="2000240"/>
            <a:ext cx="2143140" cy="107157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072198" y="3714752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8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75" name="Rectangle 74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82"/>
          <p:cNvGrpSpPr/>
          <p:nvPr/>
        </p:nvGrpSpPr>
        <p:grpSpPr>
          <a:xfrm>
            <a:off x="785788" y="5857892"/>
            <a:ext cx="2500328" cy="534196"/>
            <a:chOff x="714351" y="5123602"/>
            <a:chExt cx="3269674" cy="698566"/>
          </a:xfrm>
        </p:grpSpPr>
        <p:grpSp>
          <p:nvGrpSpPr>
            <p:cNvPr id="81" name="Group 60"/>
            <p:cNvGrpSpPr/>
            <p:nvPr/>
          </p:nvGrpSpPr>
          <p:grpSpPr>
            <a:xfrm>
              <a:off x="714351" y="5123602"/>
              <a:ext cx="3269674" cy="698566"/>
              <a:chOff x="4429084" y="3603501"/>
              <a:chExt cx="6539348" cy="1397136"/>
            </a:xfrm>
            <a:solidFill>
              <a:srgbClr val="92D050"/>
            </a:solidFill>
          </p:grpSpPr>
          <p:sp>
            <p:nvSpPr>
              <p:cNvPr id="83" name="Isosceles Triangle 82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rgbClr val="92D050">
                  <a:alpha val="8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429121" y="3603501"/>
                <a:ext cx="6539311" cy="825632"/>
              </a:xfrm>
              <a:prstGeom prst="rect">
                <a:avLst/>
              </a:prstGeom>
              <a:solidFill>
                <a:srgbClr val="92D050">
                  <a:alpha val="5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Insert(Comparable data)</a:t>
                </a:r>
                <a:endParaRPr lang="en-SG" dirty="0"/>
              </a:p>
            </p:txBody>
          </p:sp>
        </p:grpSp>
        <p:cxnSp>
          <p:nvCxnSpPr>
            <p:cNvPr id="82" name="Straight Connector 81"/>
            <p:cNvCxnSpPr/>
            <p:nvPr/>
          </p:nvCxnSpPr>
          <p:spPr>
            <a:xfrm rot="16200000" flipH="1" flipV="1">
              <a:off x="1785930" y="5354397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60"/>
          <p:cNvGrpSpPr/>
          <p:nvPr/>
        </p:nvGrpSpPr>
        <p:grpSpPr>
          <a:xfrm>
            <a:off x="1643042" y="5572140"/>
            <a:ext cx="3429024" cy="285752"/>
            <a:chOff x="4429084" y="3583782"/>
            <a:chExt cx="5143544" cy="1416855"/>
          </a:xfrm>
          <a:solidFill>
            <a:srgbClr val="92D050"/>
          </a:solidFill>
        </p:grpSpPr>
        <p:sp>
          <p:nvSpPr>
            <p:cNvPr id="86" name="Isosceles Triangle 85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429125" y="3583782"/>
              <a:ext cx="5143503" cy="845351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Insert(Comparable data, Node current)</a:t>
              </a:r>
              <a:endParaRPr lang="en-SG" sz="1200" dirty="0"/>
            </a:p>
          </p:txBody>
        </p:sp>
      </p:grpSp>
      <p:grpSp>
        <p:nvGrpSpPr>
          <p:cNvPr id="88" name="Group 60"/>
          <p:cNvGrpSpPr/>
          <p:nvPr/>
        </p:nvGrpSpPr>
        <p:grpSpPr>
          <a:xfrm>
            <a:off x="3714745" y="5286388"/>
            <a:ext cx="2428891" cy="357190"/>
            <a:chOff x="4429084" y="3786190"/>
            <a:chExt cx="2986573" cy="1214447"/>
          </a:xfrm>
          <a:solidFill>
            <a:srgbClr val="92D050"/>
          </a:solidFill>
        </p:grpSpPr>
        <p:sp>
          <p:nvSpPr>
            <p:cNvPr id="89" name="Isosceles Triangle 88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429123" y="3786190"/>
              <a:ext cx="2986534" cy="6429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(Comparable data)</a:t>
              </a:r>
              <a:endParaRPr lang="en-SG" sz="1200" dirty="0"/>
            </a:p>
          </p:txBody>
        </p:sp>
      </p:grpSp>
      <p:cxnSp>
        <p:nvCxnSpPr>
          <p:cNvPr id="91" name="Straight Connector 90"/>
          <p:cNvCxnSpPr/>
          <p:nvPr/>
        </p:nvCxnSpPr>
        <p:spPr>
          <a:xfrm rot="16200000" flipH="1" flipV="1">
            <a:off x="3748358" y="5681394"/>
            <a:ext cx="218515" cy="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60"/>
          <p:cNvGrpSpPr/>
          <p:nvPr/>
        </p:nvGrpSpPr>
        <p:grpSpPr>
          <a:xfrm>
            <a:off x="4857752" y="5000636"/>
            <a:ext cx="3214710" cy="250032"/>
            <a:chOff x="4429084" y="3786190"/>
            <a:chExt cx="4562820" cy="1214447"/>
          </a:xfrm>
          <a:solidFill>
            <a:srgbClr val="92D050"/>
          </a:solidFill>
        </p:grpSpPr>
        <p:sp>
          <p:nvSpPr>
            <p:cNvPr id="93" name="Isosceles Triangle 92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429123" y="3786190"/>
              <a:ext cx="4562781" cy="6429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(Comparable data, Node left, Node right)</a:t>
              </a:r>
              <a:endParaRPr lang="en-SG" sz="1200" dirty="0"/>
            </a:p>
          </p:txBody>
        </p:sp>
      </p:grpSp>
      <p:grpSp>
        <p:nvGrpSpPr>
          <p:cNvPr id="95" name="Group 97"/>
          <p:cNvGrpSpPr/>
          <p:nvPr/>
        </p:nvGrpSpPr>
        <p:grpSpPr>
          <a:xfrm>
            <a:off x="2643174" y="4929198"/>
            <a:ext cx="142876" cy="1787538"/>
            <a:chOff x="642910" y="4929198"/>
            <a:chExt cx="142876" cy="1787538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/>
          <p:cNvCxnSpPr/>
          <p:nvPr/>
        </p:nvCxnSpPr>
        <p:spPr>
          <a:xfrm rot="16200000" flipH="1" flipV="1">
            <a:off x="4891366" y="5395642"/>
            <a:ext cx="218515" cy="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857364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1130860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2214554"/>
            <a:ext cx="2702404" cy="210978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14678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12045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286116" y="642918"/>
            <a:ext cx="2428892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286116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3357554" y="2000240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64"/>
          <p:cNvGrpSpPr/>
          <p:nvPr/>
        </p:nvGrpSpPr>
        <p:grpSpPr>
          <a:xfrm>
            <a:off x="6344402" y="428604"/>
            <a:ext cx="2656754" cy="2000264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68" name="Round Same Side Corner Rectangle 6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3124200" y="4162959"/>
              <a:ext cx="2895600" cy="2391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357950" y="819677"/>
            <a:ext cx="258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this.data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data;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this.left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left;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this.right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right;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66" name="Rectangle 65"/>
          <p:cNvSpPr/>
          <p:nvPr/>
        </p:nvSpPr>
        <p:spPr>
          <a:xfrm>
            <a:off x="6429388" y="857232"/>
            <a:ext cx="2500330" cy="121444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64"/>
          <p:cNvGrpSpPr/>
          <p:nvPr/>
        </p:nvGrpSpPr>
        <p:grpSpPr>
          <a:xfrm>
            <a:off x="6072198" y="357166"/>
            <a:ext cx="2857520" cy="1214446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57" name="Round Same Side Corner Rectangle 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058650" y="648816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6143636" y="642917"/>
            <a:ext cx="271464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64"/>
          <p:cNvGrpSpPr/>
          <p:nvPr/>
        </p:nvGrpSpPr>
        <p:grpSpPr>
          <a:xfrm>
            <a:off x="5886480" y="214291"/>
            <a:ext cx="2971800" cy="4000528"/>
            <a:chOff x="3048000" y="3593646"/>
            <a:chExt cx="3048000" cy="3188154"/>
          </a:xfrm>
        </p:grpSpPr>
        <p:grpSp>
          <p:nvGrpSpPr>
            <p:cNvPr id="3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45" name="Round Same Side Corner Rectangle 4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973664" y="5116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6058650" y="7200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rot="16200000" flipH="1">
            <a:off x="4750595" y="2750339"/>
            <a:ext cx="1643074" cy="1000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2428860" y="1571612"/>
            <a:ext cx="928694" cy="714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285852" y="2000240"/>
            <a:ext cx="2143140" cy="107157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072198" y="3714752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8"/>
          <p:cNvGrpSpPr/>
          <p:nvPr/>
        </p:nvGrpSpPr>
        <p:grpSpPr>
          <a:xfrm>
            <a:off x="142844" y="5713426"/>
            <a:ext cx="8858312" cy="214314"/>
            <a:chOff x="142844" y="5786454"/>
            <a:chExt cx="8858312" cy="214314"/>
          </a:xfrm>
          <a:solidFill>
            <a:srgbClr val="92D050"/>
          </a:solidFill>
        </p:grpSpPr>
        <p:sp>
          <p:nvSpPr>
            <p:cNvPr id="73" name="Rectangle 72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grpFill/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grpFill/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60"/>
          <p:cNvGrpSpPr/>
          <p:nvPr/>
        </p:nvGrpSpPr>
        <p:grpSpPr>
          <a:xfrm>
            <a:off x="785786" y="5357826"/>
            <a:ext cx="2357454" cy="319883"/>
            <a:chOff x="4429084" y="3603501"/>
            <a:chExt cx="6539348" cy="1397136"/>
          </a:xfrm>
          <a:solidFill>
            <a:srgbClr val="92D050"/>
          </a:solidFill>
        </p:grpSpPr>
        <p:sp>
          <p:nvSpPr>
            <p:cNvPr id="81" name="Isosceles Triangle 80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Insert(Comparable data)</a:t>
              </a:r>
              <a:endParaRPr lang="en-SG" sz="1200" dirty="0"/>
            </a:p>
          </p:txBody>
        </p:sp>
      </p:grpSp>
      <p:grpSp>
        <p:nvGrpSpPr>
          <p:cNvPr id="93" name="Group 97"/>
          <p:cNvGrpSpPr/>
          <p:nvPr/>
        </p:nvGrpSpPr>
        <p:grpSpPr>
          <a:xfrm>
            <a:off x="714348" y="4929198"/>
            <a:ext cx="142876" cy="1787538"/>
            <a:chOff x="642910" y="4929198"/>
            <a:chExt cx="142876" cy="1787538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/>
          <p:cNvCxnSpPr/>
          <p:nvPr/>
        </p:nvCxnSpPr>
        <p:spPr>
          <a:xfrm rot="5400000">
            <a:off x="858413" y="5803518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606877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 flipH="1">
            <a:off x="750387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H="1">
            <a:off x="750387" y="61885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H="1">
            <a:off x="750387" y="63409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6200000" flipH="1">
            <a:off x="75038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69 L -3.33333E-6 0.04375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929198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2193362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141661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2500306"/>
            <a:ext cx="2702404" cy="182403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14678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12045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286116" y="642918"/>
            <a:ext cx="2428892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286116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3357554" y="2000240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64"/>
          <p:cNvGrpSpPr/>
          <p:nvPr/>
        </p:nvGrpSpPr>
        <p:grpSpPr>
          <a:xfrm>
            <a:off x="6344402" y="428604"/>
            <a:ext cx="2656754" cy="2000264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68" name="Round Same Side Corner Rectangle 6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3124200" y="4162959"/>
              <a:ext cx="2895600" cy="2391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357950" y="819677"/>
            <a:ext cx="258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this.data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data;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this.left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left;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this.right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right;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66" name="Rectangle 65"/>
          <p:cNvSpPr/>
          <p:nvPr/>
        </p:nvSpPr>
        <p:spPr>
          <a:xfrm>
            <a:off x="6429388" y="857232"/>
            <a:ext cx="2500330" cy="121444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64"/>
          <p:cNvGrpSpPr/>
          <p:nvPr/>
        </p:nvGrpSpPr>
        <p:grpSpPr>
          <a:xfrm>
            <a:off x="6072198" y="357166"/>
            <a:ext cx="2857520" cy="1214446"/>
            <a:chOff x="3048000" y="3593646"/>
            <a:chExt cx="3048000" cy="3188154"/>
          </a:xfrm>
        </p:grpSpPr>
        <p:grpSp>
          <p:nvGrpSpPr>
            <p:cNvPr id="26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57" name="Round Same Side Corner Rectangle 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058650" y="648816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6143636" y="642917"/>
            <a:ext cx="271464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64"/>
          <p:cNvGrpSpPr/>
          <p:nvPr/>
        </p:nvGrpSpPr>
        <p:grpSpPr>
          <a:xfrm>
            <a:off x="5886480" y="214291"/>
            <a:ext cx="2971800" cy="4000528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45" name="Round Same Side Corner Rectangle 4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973664" y="5116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6058650" y="7200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rot="16200000" flipH="1">
            <a:off x="4750595" y="2750339"/>
            <a:ext cx="1643074" cy="1000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2428860" y="1571612"/>
            <a:ext cx="928694" cy="714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428728" y="2285992"/>
            <a:ext cx="2000264" cy="78581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072198" y="3714752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78"/>
          <p:cNvGrpSpPr/>
          <p:nvPr/>
        </p:nvGrpSpPr>
        <p:grpSpPr>
          <a:xfrm>
            <a:off x="142844" y="5713426"/>
            <a:ext cx="8858312" cy="214314"/>
            <a:chOff x="142844" y="5786454"/>
            <a:chExt cx="8858312" cy="214314"/>
          </a:xfrm>
        </p:grpSpPr>
        <p:sp>
          <p:nvSpPr>
            <p:cNvPr id="73" name="Rectangle 72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60"/>
          <p:cNvGrpSpPr/>
          <p:nvPr/>
        </p:nvGrpSpPr>
        <p:grpSpPr>
          <a:xfrm>
            <a:off x="785786" y="5357826"/>
            <a:ext cx="2357454" cy="319883"/>
            <a:chOff x="4429084" y="3603501"/>
            <a:chExt cx="6539348" cy="1397136"/>
          </a:xfrm>
          <a:solidFill>
            <a:srgbClr val="92D050"/>
          </a:solidFill>
        </p:grpSpPr>
        <p:sp>
          <p:nvSpPr>
            <p:cNvPr id="81" name="Isosceles Triangle 80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Insert(Comparable data)</a:t>
              </a:r>
              <a:endParaRPr lang="en-SG" sz="1200" dirty="0"/>
            </a:p>
          </p:txBody>
        </p:sp>
      </p:grpSp>
      <p:grpSp>
        <p:nvGrpSpPr>
          <p:cNvPr id="35" name="Group 97"/>
          <p:cNvGrpSpPr/>
          <p:nvPr/>
        </p:nvGrpSpPr>
        <p:grpSpPr>
          <a:xfrm>
            <a:off x="857224" y="4929198"/>
            <a:ext cx="142876" cy="1787538"/>
            <a:chOff x="642910" y="4929198"/>
            <a:chExt cx="142876" cy="1787538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/>
          <p:cNvCxnSpPr/>
          <p:nvPr/>
        </p:nvCxnSpPr>
        <p:spPr>
          <a:xfrm rot="5400000">
            <a:off x="858413" y="5803518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606877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 flipH="1">
            <a:off x="750387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H="1">
            <a:off x="750387" y="61885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H="1">
            <a:off x="750387" y="63409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6200000" flipH="1">
            <a:off x="75038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60"/>
          <p:cNvGrpSpPr/>
          <p:nvPr/>
        </p:nvGrpSpPr>
        <p:grpSpPr>
          <a:xfrm>
            <a:off x="928662" y="5072077"/>
            <a:ext cx="2500328" cy="605632"/>
            <a:chOff x="4429084" y="3603501"/>
            <a:chExt cx="6539348" cy="1583968"/>
          </a:xfrm>
          <a:solidFill>
            <a:srgbClr val="92D050"/>
          </a:solidFill>
        </p:grpSpPr>
        <p:sp>
          <p:nvSpPr>
            <p:cNvPr id="80" name="Isosceles Triangle 79"/>
            <p:cNvSpPr/>
            <p:nvPr/>
          </p:nvSpPr>
          <p:spPr>
            <a:xfrm rot="10800000">
              <a:off x="4429084" y="4350843"/>
              <a:ext cx="285753" cy="836626"/>
            </a:xfrm>
            <a:prstGeom prst="triangle">
              <a:avLst/>
            </a:prstGeom>
            <a:solidFill>
              <a:srgbClr val="92D05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rgbClr val="92D05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Insert(Comparable data)</a:t>
              </a:r>
              <a:endParaRPr lang="en-SG" dirty="0"/>
            </a:p>
          </p:txBody>
        </p:sp>
      </p:grpSp>
      <p:cxnSp>
        <p:nvCxnSpPr>
          <p:cNvPr id="84" name="Straight Connector 83"/>
          <p:cNvCxnSpPr/>
          <p:nvPr/>
        </p:nvCxnSpPr>
        <p:spPr>
          <a:xfrm rot="16200000" flipH="1">
            <a:off x="902787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6116" y="1702346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69 L -3.33333E-6 0.04375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2844" y="5786454"/>
            <a:ext cx="8858312" cy="21431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SG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571472" y="4929198"/>
            <a:ext cx="142876" cy="1787538"/>
            <a:chOff x="642910" y="4929198"/>
            <a:chExt cx="142876" cy="1787538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7"/>
          <p:cNvGrpSpPr/>
          <p:nvPr/>
        </p:nvGrpSpPr>
        <p:grpSpPr>
          <a:xfrm>
            <a:off x="3314712" y="357166"/>
            <a:ext cx="2971800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396306" y="28572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98531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428992" y="714356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28992" y="1000108"/>
            <a:ext cx="2702404" cy="50006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428860" y="1571612"/>
            <a:ext cx="928694" cy="714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42844" y="5786454"/>
            <a:ext cx="8858312" cy="214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SG" dirty="0"/>
          </a:p>
        </p:txBody>
      </p:sp>
      <p:grpSp>
        <p:nvGrpSpPr>
          <p:cNvPr id="34" name="Group 33"/>
          <p:cNvGrpSpPr/>
          <p:nvPr/>
        </p:nvGrpSpPr>
        <p:grpSpPr>
          <a:xfrm>
            <a:off x="571472" y="5214950"/>
            <a:ext cx="2428892" cy="607223"/>
            <a:chOff x="4429084" y="3786190"/>
            <a:chExt cx="4857792" cy="1214447"/>
          </a:xfrm>
          <a:solidFill>
            <a:srgbClr val="92D050"/>
          </a:solidFill>
        </p:grpSpPr>
        <p:sp>
          <p:nvSpPr>
            <p:cNvPr id="32" name="Isosceles Triangle 31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29124" y="3786190"/>
              <a:ext cx="4857752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BinaryTree</a:t>
              </a:r>
              <a:r>
                <a:rPr lang="en-US" dirty="0" smtClean="0"/>
                <a:t>()</a:t>
              </a:r>
              <a:endParaRPr lang="en-SG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1472" y="4929198"/>
            <a:ext cx="142876" cy="1787538"/>
            <a:chOff x="642910" y="4929198"/>
            <a:chExt cx="142876" cy="1787538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14712" y="357166"/>
            <a:ext cx="297180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396306" y="28572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98531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428992" y="978916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28992" y="1142984"/>
            <a:ext cx="2702404" cy="35719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428860" y="1571612"/>
            <a:ext cx="928694" cy="714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28992" y="714356"/>
            <a:ext cx="2702404" cy="14287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2844" y="5786454"/>
            <a:ext cx="8858312" cy="214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SG" dirty="0"/>
          </a:p>
        </p:txBody>
      </p:sp>
      <p:grpSp>
        <p:nvGrpSpPr>
          <p:cNvPr id="35" name="Group 34"/>
          <p:cNvGrpSpPr/>
          <p:nvPr/>
        </p:nvGrpSpPr>
        <p:grpSpPr>
          <a:xfrm>
            <a:off x="571472" y="5214950"/>
            <a:ext cx="2428892" cy="607223"/>
            <a:chOff x="4429084" y="3786190"/>
            <a:chExt cx="4857792" cy="1214447"/>
          </a:xfrm>
          <a:solidFill>
            <a:srgbClr val="92D050"/>
          </a:solidFill>
        </p:grpSpPr>
        <p:sp>
          <p:nvSpPr>
            <p:cNvPr id="36" name="Isosceles Triangle 35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29124" y="3786190"/>
              <a:ext cx="4857752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BinaryTree</a:t>
              </a:r>
              <a:r>
                <a:rPr lang="en-US" dirty="0" smtClean="0"/>
                <a:t>()</a:t>
              </a:r>
              <a:endParaRPr lang="en-SG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7290" y="4929198"/>
            <a:ext cx="142876" cy="1787538"/>
            <a:chOff x="642910" y="4929198"/>
            <a:chExt cx="142876" cy="1787538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/>
          <p:cNvCxnSpPr/>
          <p:nvPr/>
        </p:nvCxnSpPr>
        <p:spPr>
          <a:xfrm rot="5400000">
            <a:off x="553613" y="5874958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14712" y="357166"/>
            <a:ext cx="297180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396306" y="28572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98531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428992" y="1121792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28992" y="1285860"/>
            <a:ext cx="2702404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428860" y="1571612"/>
            <a:ext cx="928694" cy="714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28992" y="714356"/>
            <a:ext cx="2702404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2844" y="5786454"/>
            <a:ext cx="8858312" cy="214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SG" dirty="0"/>
          </a:p>
        </p:txBody>
      </p:sp>
      <p:grpSp>
        <p:nvGrpSpPr>
          <p:cNvPr id="35" name="Group 34"/>
          <p:cNvGrpSpPr/>
          <p:nvPr/>
        </p:nvGrpSpPr>
        <p:grpSpPr>
          <a:xfrm>
            <a:off x="571472" y="5214950"/>
            <a:ext cx="2428892" cy="607223"/>
            <a:chOff x="4429084" y="3786190"/>
            <a:chExt cx="4857792" cy="1214447"/>
          </a:xfrm>
          <a:solidFill>
            <a:srgbClr val="92D050"/>
          </a:solidFill>
        </p:grpSpPr>
        <p:sp>
          <p:nvSpPr>
            <p:cNvPr id="36" name="Isosceles Triangle 35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29124" y="3786190"/>
              <a:ext cx="4857752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BinaryTree</a:t>
              </a:r>
              <a:r>
                <a:rPr lang="en-US" dirty="0" smtClean="0"/>
                <a:t>()</a:t>
              </a:r>
              <a:endParaRPr lang="en-SG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500298" y="4929198"/>
            <a:ext cx="142876" cy="1787538"/>
            <a:chOff x="642910" y="4929198"/>
            <a:chExt cx="142876" cy="1787538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/>
          <p:nvPr/>
        </p:nvCxnSpPr>
        <p:spPr>
          <a:xfrm rot="5400000">
            <a:off x="553613" y="5874958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14712" y="357166"/>
            <a:ext cx="297180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98531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428992" y="1121792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28992" y="1285860"/>
            <a:ext cx="2702404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428860" y="1571612"/>
            <a:ext cx="928694" cy="714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28992" y="714356"/>
            <a:ext cx="2702404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386150" y="1785926"/>
            <a:ext cx="2971800" cy="1318335"/>
            <a:chOff x="3048000" y="3593646"/>
            <a:chExt cx="3048000" cy="3188154"/>
          </a:xfrm>
        </p:grpSpPr>
        <p:grpSp>
          <p:nvGrpSpPr>
            <p:cNvPr id="30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67744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285852" y="1961254"/>
            <a:ext cx="2286016" cy="103911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92717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500430" y="2082937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571868" y="2247005"/>
            <a:ext cx="2702404" cy="50006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642910" y="5482842"/>
            <a:ext cx="1357322" cy="339331"/>
            <a:chOff x="4429084" y="3786190"/>
            <a:chExt cx="4857792" cy="1214447"/>
          </a:xfrm>
          <a:solidFill>
            <a:schemeClr val="accent1">
              <a:alpha val="65000"/>
            </a:schemeClr>
          </a:solidFill>
        </p:grpSpPr>
        <p:sp>
          <p:nvSpPr>
            <p:cNvPr id="57" name="Isosceles Triangle 56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29124" y="3786190"/>
              <a:ext cx="4857752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BinaryTree</a:t>
              </a:r>
              <a:r>
                <a:rPr lang="en-US" sz="1200" dirty="0" smtClean="0"/>
                <a:t>()</a:t>
              </a:r>
              <a:endParaRPr lang="en-SG" sz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4348" y="5214950"/>
            <a:ext cx="2571768" cy="607223"/>
            <a:chOff x="4429084" y="3786190"/>
            <a:chExt cx="5143544" cy="1214447"/>
          </a:xfrm>
          <a:solidFill>
            <a:srgbClr val="92D050"/>
          </a:solidFill>
        </p:grpSpPr>
        <p:sp>
          <p:nvSpPr>
            <p:cNvPr id="66" name="Isosceles Triangle 65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29124" y="3786190"/>
              <a:ext cx="5143504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Insert(Comparable data)</a:t>
              </a:r>
              <a:endParaRPr lang="en-SG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42844" y="5786454"/>
            <a:ext cx="8858312" cy="214314"/>
            <a:chOff x="142844" y="5786454"/>
            <a:chExt cx="8858312" cy="214314"/>
          </a:xfrm>
        </p:grpSpPr>
        <p:sp>
          <p:nvSpPr>
            <p:cNvPr id="55" name="Rectangle 54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714348" y="4929198"/>
            <a:ext cx="142876" cy="1787538"/>
            <a:chOff x="642910" y="4929198"/>
            <a:chExt cx="142876" cy="1787538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14712" y="357166"/>
            <a:ext cx="297180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98531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428992" y="1121792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28992" y="1285860"/>
            <a:ext cx="2702404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428860" y="1571612"/>
            <a:ext cx="928694" cy="714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28992" y="714356"/>
            <a:ext cx="2702404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386150" y="1785926"/>
            <a:ext cx="2971800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67744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285852" y="1961254"/>
            <a:ext cx="2286016" cy="103911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92717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500430" y="2336238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500430" y="2500305"/>
            <a:ext cx="270240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500430" y="2000240"/>
            <a:ext cx="270240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42910" y="5482842"/>
            <a:ext cx="1357322" cy="339331"/>
            <a:chOff x="4429084" y="3786190"/>
            <a:chExt cx="4857792" cy="1214447"/>
          </a:xfrm>
          <a:solidFill>
            <a:schemeClr val="accent1">
              <a:alpha val="65000"/>
            </a:schemeClr>
          </a:solidFill>
        </p:grpSpPr>
        <p:sp>
          <p:nvSpPr>
            <p:cNvPr id="63" name="Isosceles Triangle 62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429124" y="3786190"/>
              <a:ext cx="4857752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BinaryTree</a:t>
              </a:r>
              <a:r>
                <a:rPr lang="en-US" sz="1200" dirty="0" smtClean="0"/>
                <a:t>()</a:t>
              </a:r>
              <a:endParaRPr lang="en-SG" sz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4348" y="5214950"/>
            <a:ext cx="2571768" cy="607223"/>
            <a:chOff x="4429084" y="3786190"/>
            <a:chExt cx="5143544" cy="1214447"/>
          </a:xfrm>
          <a:solidFill>
            <a:srgbClr val="92D050"/>
          </a:solidFill>
        </p:grpSpPr>
        <p:sp>
          <p:nvSpPr>
            <p:cNvPr id="66" name="Isosceles Triangle 65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29124" y="3786190"/>
              <a:ext cx="5143504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Insert(Comparable data)</a:t>
              </a:r>
              <a:endParaRPr lang="en-SG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42844" y="5786454"/>
            <a:ext cx="8858312" cy="214314"/>
            <a:chOff x="142844" y="5786454"/>
            <a:chExt cx="8858312" cy="214314"/>
          </a:xfrm>
        </p:grpSpPr>
        <p:sp>
          <p:nvSpPr>
            <p:cNvPr id="69" name="Rectangle 68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70" name="Straight Connector 69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1928794" y="4929198"/>
            <a:ext cx="142876" cy="1787538"/>
            <a:chOff x="642910" y="4929198"/>
            <a:chExt cx="142876" cy="1787538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/>
          <p:cNvCxnSpPr>
            <a:stCxn id="67" idx="0"/>
          </p:cNvCxnSpPr>
          <p:nvPr/>
        </p:nvCxnSpPr>
        <p:spPr>
          <a:xfrm rot="16200000" flipH="1" flipV="1">
            <a:off x="1857361" y="5357820"/>
            <a:ext cx="285751" cy="10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14712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98531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428992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28992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428860" y="1571612"/>
            <a:ext cx="928694" cy="714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28992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386150" y="1785926"/>
            <a:ext cx="2543172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67744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285852" y="1961254"/>
            <a:ext cx="2286016" cy="103911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92717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500430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500430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500430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64"/>
          <p:cNvGrpSpPr/>
          <p:nvPr/>
        </p:nvGrpSpPr>
        <p:grpSpPr>
          <a:xfrm>
            <a:off x="6000760" y="357166"/>
            <a:ext cx="2971800" cy="4152015"/>
            <a:chOff x="3048000" y="3593646"/>
            <a:chExt cx="3048000" cy="3188154"/>
          </a:xfrm>
        </p:grpSpPr>
        <p:grpSp>
          <p:nvGrpSpPr>
            <p:cNvPr id="4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45" name="Round Same Side Corner Rectangle 4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082354" y="318180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76960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6117756" y="857232"/>
            <a:ext cx="2703960" cy="285752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119312" y="1285860"/>
            <a:ext cx="2700848" cy="291852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rot="16200000" flipH="1">
            <a:off x="4714876" y="3000372"/>
            <a:ext cx="2000264" cy="85725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42910" y="5768594"/>
            <a:ext cx="1357322" cy="339331"/>
            <a:chOff x="4429084" y="3786190"/>
            <a:chExt cx="4857792" cy="1214447"/>
          </a:xfrm>
          <a:solidFill>
            <a:schemeClr val="accent1">
              <a:alpha val="57000"/>
            </a:schemeClr>
          </a:solidFill>
        </p:grpSpPr>
        <p:sp>
          <p:nvSpPr>
            <p:cNvPr id="59" name="Isosceles Triangle 58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29124" y="3786190"/>
              <a:ext cx="4857752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BinaryTree</a:t>
              </a:r>
              <a:r>
                <a:rPr lang="en-US" sz="1200" dirty="0" smtClean="0"/>
                <a:t>()</a:t>
              </a:r>
              <a:endParaRPr lang="en-SG" sz="12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42844" y="6072206"/>
            <a:ext cx="8858312" cy="214314"/>
            <a:chOff x="142844" y="5786454"/>
            <a:chExt cx="8858312" cy="214314"/>
          </a:xfrm>
        </p:grpSpPr>
        <p:sp>
          <p:nvSpPr>
            <p:cNvPr id="65" name="Rectangle 64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785786" y="5572140"/>
            <a:ext cx="1966638" cy="464346"/>
            <a:chOff x="714348" y="5214949"/>
            <a:chExt cx="2571768" cy="607224"/>
          </a:xfrm>
        </p:grpSpPr>
        <p:grpSp>
          <p:nvGrpSpPr>
            <p:cNvPr id="61" name="Group 60"/>
            <p:cNvGrpSpPr/>
            <p:nvPr/>
          </p:nvGrpSpPr>
          <p:grpSpPr>
            <a:xfrm>
              <a:off x="714348" y="5214950"/>
              <a:ext cx="2571768" cy="607223"/>
              <a:chOff x="4429084" y="3786190"/>
              <a:chExt cx="5143544" cy="1214447"/>
            </a:xfrm>
            <a:solidFill>
              <a:srgbClr val="92D050"/>
            </a:solidFill>
          </p:grpSpPr>
          <p:sp>
            <p:nvSpPr>
              <p:cNvPr id="62" name="Isosceles Triangle 61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429124" y="3786190"/>
                <a:ext cx="5143504" cy="642943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72" name="Straight Connector 71"/>
            <p:cNvCxnSpPr/>
            <p:nvPr/>
          </p:nvCxnSpPr>
          <p:spPr>
            <a:xfrm rot="16200000" flipH="1" flipV="1">
              <a:off x="1857361" y="5357820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60"/>
          <p:cNvGrpSpPr/>
          <p:nvPr/>
        </p:nvGrpSpPr>
        <p:grpSpPr>
          <a:xfrm>
            <a:off x="1643042" y="5000636"/>
            <a:ext cx="4429156" cy="607222"/>
            <a:chOff x="4429084" y="3786190"/>
            <a:chExt cx="5143544" cy="1214447"/>
          </a:xfrm>
          <a:solidFill>
            <a:srgbClr val="92D050"/>
          </a:solidFill>
        </p:grpSpPr>
        <p:sp>
          <p:nvSpPr>
            <p:cNvPr id="77" name="Isosceles Triangle 76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429124" y="3786190"/>
              <a:ext cx="5143504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Insert(Comparable data, Node current)</a:t>
              </a:r>
              <a:endParaRPr lang="en-SG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714480" y="4929198"/>
            <a:ext cx="142876" cy="1787538"/>
            <a:chOff x="642910" y="4929198"/>
            <a:chExt cx="142876" cy="1787538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1118</Words>
  <Application>Microsoft Office PowerPoint</Application>
  <PresentationFormat>On-screen Show (4:3)</PresentationFormat>
  <Paragraphs>1240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Kairen</dc:creator>
  <cp:lastModifiedBy>Kairen</cp:lastModifiedBy>
  <cp:revision>106</cp:revision>
  <dcterms:created xsi:type="dcterms:W3CDTF">2012-07-18T10:28:42Z</dcterms:created>
  <dcterms:modified xsi:type="dcterms:W3CDTF">2012-08-01T11:08:04Z</dcterms:modified>
</cp:coreProperties>
</file>