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72" r:id="rId12"/>
    <p:sldId id="273" r:id="rId13"/>
    <p:sldId id="274" r:id="rId14"/>
    <p:sldId id="286" r:id="rId15"/>
    <p:sldId id="292" r:id="rId16"/>
    <p:sldId id="293" r:id="rId17"/>
    <p:sldId id="294" r:id="rId18"/>
    <p:sldId id="295" r:id="rId19"/>
    <p:sldId id="296" r:id="rId20"/>
    <p:sldId id="288" r:id="rId21"/>
    <p:sldId id="289" r:id="rId22"/>
    <p:sldId id="291" r:id="rId23"/>
    <p:sldId id="290" r:id="rId24"/>
    <p:sldId id="280" r:id="rId25"/>
    <p:sldId id="281" r:id="rId26"/>
    <p:sldId id="282" r:id="rId27"/>
    <p:sldId id="284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28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F436C-317C-406B-8C4F-7D797531543D}" type="datetimeFigureOut">
              <a:rPr lang="en-US" smtClean="0"/>
              <a:pPr/>
              <a:t>8/9/2012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F3965-E6BF-4B20-9685-83B670F0DE18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F3965-E6BF-4B20-9685-83B670F0DE18}" type="slidenum">
              <a:rPr lang="en-SG" smtClean="0"/>
              <a:pPr/>
              <a:t>27</a:t>
            </a:fld>
            <a:endParaRPr lang="en-S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F3965-E6BF-4B20-9685-83B670F0DE18}" type="slidenum">
              <a:rPr lang="en-SG" smtClean="0"/>
              <a:pPr/>
              <a:t>28</a:t>
            </a:fld>
            <a:endParaRPr lang="en-S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F3965-E6BF-4B20-9685-83B670F0DE18}" type="slidenum">
              <a:rPr lang="en-SG" smtClean="0"/>
              <a:pPr/>
              <a:t>29</a:t>
            </a:fld>
            <a:endParaRPr lang="en-S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F3965-E6BF-4B20-9685-83B670F0DE18}" type="slidenum">
              <a:rPr lang="en-SG" smtClean="0"/>
              <a:pPr/>
              <a:t>30</a:t>
            </a:fld>
            <a:endParaRPr lang="en-S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F3965-E6BF-4B20-9685-83B670F0DE18}" type="slidenum">
              <a:rPr lang="en-SG" smtClean="0"/>
              <a:pPr/>
              <a:t>31</a:t>
            </a:fld>
            <a:endParaRPr lang="en-S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F3965-E6BF-4B20-9685-83B670F0DE18}" type="slidenum">
              <a:rPr lang="en-SG" smtClean="0"/>
              <a:pPr/>
              <a:t>32</a:t>
            </a:fld>
            <a:endParaRPr lang="en-S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F3965-E6BF-4B20-9685-83B670F0DE18}" type="slidenum">
              <a:rPr lang="en-SG" smtClean="0"/>
              <a:pPr/>
              <a:t>33</a:t>
            </a:fld>
            <a:endParaRPr lang="en-S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F3965-E6BF-4B20-9685-83B670F0DE18}" type="slidenum">
              <a:rPr lang="en-SG" smtClean="0"/>
              <a:pPr/>
              <a:t>34</a:t>
            </a:fld>
            <a:endParaRPr lang="en-S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F3965-E6BF-4B20-9685-83B670F0DE18}" type="slidenum">
              <a:rPr lang="en-SG" smtClean="0"/>
              <a:pPr/>
              <a:t>35</a:t>
            </a:fld>
            <a:endParaRPr lang="en-S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39E-FBE2-443D-B672-994BFD519EF5}" type="datetimeFigureOut">
              <a:rPr lang="en-US" smtClean="0"/>
              <a:pPr/>
              <a:t>8/9/2012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199A-3DDC-4F73-A8B6-4007354FEA8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39E-FBE2-443D-B672-994BFD519EF5}" type="datetimeFigureOut">
              <a:rPr lang="en-US" smtClean="0"/>
              <a:pPr/>
              <a:t>8/9/2012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199A-3DDC-4F73-A8B6-4007354FEA8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39E-FBE2-443D-B672-994BFD519EF5}" type="datetimeFigureOut">
              <a:rPr lang="en-US" smtClean="0"/>
              <a:pPr/>
              <a:t>8/9/2012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199A-3DDC-4F73-A8B6-4007354FEA8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39E-FBE2-443D-B672-994BFD519EF5}" type="datetimeFigureOut">
              <a:rPr lang="en-US" smtClean="0"/>
              <a:pPr/>
              <a:t>8/9/2012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199A-3DDC-4F73-A8B6-4007354FEA8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39E-FBE2-443D-B672-994BFD519EF5}" type="datetimeFigureOut">
              <a:rPr lang="en-US" smtClean="0"/>
              <a:pPr/>
              <a:t>8/9/2012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199A-3DDC-4F73-A8B6-4007354FEA8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39E-FBE2-443D-B672-994BFD519EF5}" type="datetimeFigureOut">
              <a:rPr lang="en-US" smtClean="0"/>
              <a:pPr/>
              <a:t>8/9/2012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199A-3DDC-4F73-A8B6-4007354FEA8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39E-FBE2-443D-B672-994BFD519EF5}" type="datetimeFigureOut">
              <a:rPr lang="en-US" smtClean="0"/>
              <a:pPr/>
              <a:t>8/9/2012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199A-3DDC-4F73-A8B6-4007354FEA8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39E-FBE2-443D-B672-994BFD519EF5}" type="datetimeFigureOut">
              <a:rPr lang="en-US" smtClean="0"/>
              <a:pPr/>
              <a:t>8/9/2012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199A-3DDC-4F73-A8B6-4007354FEA8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39E-FBE2-443D-B672-994BFD519EF5}" type="datetimeFigureOut">
              <a:rPr lang="en-US" smtClean="0"/>
              <a:pPr/>
              <a:t>8/9/2012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199A-3DDC-4F73-A8B6-4007354FEA8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39E-FBE2-443D-B672-994BFD519EF5}" type="datetimeFigureOut">
              <a:rPr lang="en-US" smtClean="0"/>
              <a:pPr/>
              <a:t>8/9/2012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199A-3DDC-4F73-A8B6-4007354FEA8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39E-FBE2-443D-B672-994BFD519EF5}" type="datetimeFigureOut">
              <a:rPr lang="en-US" smtClean="0"/>
              <a:pPr/>
              <a:t>8/9/2012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199A-3DDC-4F73-A8B6-4007354FEA8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E539E-FBE2-443D-B672-994BFD519EF5}" type="datetimeFigureOut">
              <a:rPr lang="en-US" smtClean="0"/>
              <a:pPr/>
              <a:t>8/9/2012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6199A-3DDC-4F73-A8B6-4007354FEA89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8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971535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7"/>
            <a:ext cx="2702404" cy="17573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500174"/>
            <a:ext cx="2702404" cy="282416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2844" y="5786454"/>
            <a:ext cx="8858312" cy="21431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7" name="Group 16"/>
          <p:cNvGrpSpPr/>
          <p:nvPr/>
        </p:nvGrpSpPr>
        <p:grpSpPr>
          <a:xfrm>
            <a:off x="142844" y="5572140"/>
            <a:ext cx="142876" cy="787406"/>
            <a:chOff x="642910" y="4929198"/>
            <a:chExt cx="142876" cy="1787538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14712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98531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428992" y="1121792"/>
            <a:ext cx="2428892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428992" y="1285860"/>
            <a:ext cx="2428892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428860" y="1571612"/>
            <a:ext cx="928694" cy="714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428992" y="714356"/>
            <a:ext cx="2428892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386150" y="1785926"/>
            <a:ext cx="2543172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467744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285852" y="1961254"/>
            <a:ext cx="2286016" cy="103911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92717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500430" y="2336238"/>
            <a:ext cx="235745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500430" y="2500305"/>
            <a:ext cx="235745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500430" y="2000240"/>
            <a:ext cx="235745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64"/>
          <p:cNvGrpSpPr/>
          <p:nvPr/>
        </p:nvGrpSpPr>
        <p:grpSpPr>
          <a:xfrm>
            <a:off x="6000760" y="357166"/>
            <a:ext cx="2971800" cy="4152015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45" name="Round Same Side Corner Rectangle 4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082354" y="318180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76960" y="6488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6117756" y="1571612"/>
            <a:ext cx="2703960" cy="214314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119312" y="2071678"/>
            <a:ext cx="2700848" cy="213270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161946" y="857232"/>
            <a:ext cx="2643206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rot="16200000" flipH="1">
            <a:off x="4714876" y="3000372"/>
            <a:ext cx="2000264" cy="85725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42910" y="5768594"/>
            <a:ext cx="1357322" cy="339331"/>
            <a:chOff x="4429084" y="3786190"/>
            <a:chExt cx="4857792" cy="1214447"/>
          </a:xfrm>
          <a:solidFill>
            <a:schemeClr val="accent1">
              <a:alpha val="57000"/>
            </a:schemeClr>
          </a:solidFill>
        </p:grpSpPr>
        <p:sp>
          <p:nvSpPr>
            <p:cNvPr id="61" name="Isosceles Triangle 60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29124" y="3786190"/>
              <a:ext cx="4857752" cy="642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BinaryTree</a:t>
              </a:r>
              <a:r>
                <a:rPr lang="en-US" sz="1200" dirty="0" smtClean="0"/>
                <a:t>()</a:t>
              </a:r>
              <a:endParaRPr lang="en-SG" sz="12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2844" y="6072206"/>
            <a:ext cx="8858312" cy="214314"/>
            <a:chOff x="142844" y="5786454"/>
            <a:chExt cx="8858312" cy="214314"/>
          </a:xfrm>
        </p:grpSpPr>
        <p:sp>
          <p:nvSpPr>
            <p:cNvPr id="64" name="Rectangle 63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65" name="Straight Connector 64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785786" y="5572140"/>
            <a:ext cx="1966638" cy="464346"/>
            <a:chOff x="714348" y="5214949"/>
            <a:chExt cx="2571768" cy="607224"/>
          </a:xfrm>
        </p:grpSpPr>
        <p:grpSp>
          <p:nvGrpSpPr>
            <p:cNvPr id="68" name="Group 60"/>
            <p:cNvGrpSpPr/>
            <p:nvPr/>
          </p:nvGrpSpPr>
          <p:grpSpPr>
            <a:xfrm>
              <a:off x="714351" y="5214947"/>
              <a:ext cx="2571772" cy="607222"/>
              <a:chOff x="4429084" y="3786190"/>
              <a:chExt cx="5143544" cy="1214447"/>
            </a:xfrm>
            <a:solidFill>
              <a:srgbClr val="92D050"/>
            </a:solidFill>
          </p:grpSpPr>
          <p:sp>
            <p:nvSpPr>
              <p:cNvPr id="70" name="Isosceles Triangle 69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chemeClr val="accent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429124" y="3786190"/>
                <a:ext cx="5143504" cy="642943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Insert(Comparable data)</a:t>
                </a:r>
                <a:endParaRPr lang="en-SG" sz="1200" dirty="0"/>
              </a:p>
            </p:txBody>
          </p:sp>
        </p:grpSp>
        <p:cxnSp>
          <p:nvCxnSpPr>
            <p:cNvPr id="69" name="Straight Connector 68"/>
            <p:cNvCxnSpPr/>
            <p:nvPr/>
          </p:nvCxnSpPr>
          <p:spPr>
            <a:xfrm rot="16200000" flipH="1" flipV="1">
              <a:off x="1857361" y="5357820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60"/>
          <p:cNvGrpSpPr/>
          <p:nvPr/>
        </p:nvGrpSpPr>
        <p:grpSpPr>
          <a:xfrm>
            <a:off x="1643042" y="5000636"/>
            <a:ext cx="4429156" cy="607222"/>
            <a:chOff x="4429084" y="3786190"/>
            <a:chExt cx="5143544" cy="1214447"/>
          </a:xfrm>
          <a:solidFill>
            <a:srgbClr val="92D050"/>
          </a:solidFill>
        </p:grpSpPr>
        <p:sp>
          <p:nvSpPr>
            <p:cNvPr id="73" name="Isosceles Triangle 72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429124" y="3786190"/>
              <a:ext cx="5143504" cy="642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Insert(Comparable data, Node current)</a:t>
              </a:r>
              <a:endParaRPr lang="en-SG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786050" y="4929198"/>
            <a:ext cx="142876" cy="787406"/>
            <a:chOff x="642910" y="4929198"/>
            <a:chExt cx="142876" cy="1787538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14712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98531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428992" y="1121792"/>
            <a:ext cx="2428892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428992" y="1285860"/>
            <a:ext cx="2428892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428860" y="1571612"/>
            <a:ext cx="928694" cy="714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428992" y="714356"/>
            <a:ext cx="2428892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386150" y="1753475"/>
            <a:ext cx="2543172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467744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285852" y="1961254"/>
            <a:ext cx="2286016" cy="103911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92717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500430" y="2336238"/>
            <a:ext cx="235745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500430" y="2500305"/>
            <a:ext cx="235745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500430" y="2000240"/>
            <a:ext cx="235745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64"/>
          <p:cNvGrpSpPr/>
          <p:nvPr/>
        </p:nvGrpSpPr>
        <p:grpSpPr>
          <a:xfrm>
            <a:off x="6000760" y="357166"/>
            <a:ext cx="2971800" cy="4152015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45" name="Round Same Side Corner Rectangle 4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082354" y="318180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76960" y="6488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6117756" y="2071678"/>
            <a:ext cx="2703960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119312" y="2357430"/>
            <a:ext cx="2700848" cy="184695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161946" y="8572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rot="16200000" flipH="1">
            <a:off x="4714876" y="3000372"/>
            <a:ext cx="2000264" cy="85725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642910" y="5768594"/>
            <a:ext cx="1357322" cy="339331"/>
            <a:chOff x="4429084" y="3786190"/>
            <a:chExt cx="4857792" cy="1214447"/>
          </a:xfrm>
          <a:solidFill>
            <a:schemeClr val="accent1">
              <a:alpha val="57000"/>
            </a:schemeClr>
          </a:solidFill>
        </p:grpSpPr>
        <p:sp>
          <p:nvSpPr>
            <p:cNvPr id="60" name="Isosceles Triangle 59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429124" y="3786190"/>
              <a:ext cx="4857752" cy="642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BinaryTree</a:t>
              </a:r>
              <a:r>
                <a:rPr lang="en-US" sz="1200" dirty="0" smtClean="0"/>
                <a:t>()</a:t>
              </a:r>
              <a:endParaRPr lang="en-SG" sz="12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42844" y="6072206"/>
            <a:ext cx="8858312" cy="214314"/>
            <a:chOff x="142844" y="5786454"/>
            <a:chExt cx="8858312" cy="214314"/>
          </a:xfrm>
        </p:grpSpPr>
        <p:sp>
          <p:nvSpPr>
            <p:cNvPr id="63" name="Rectangle 62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785786" y="5572140"/>
            <a:ext cx="1966638" cy="464346"/>
            <a:chOff x="714348" y="5214949"/>
            <a:chExt cx="2571768" cy="607224"/>
          </a:xfrm>
        </p:grpSpPr>
        <p:grpSp>
          <p:nvGrpSpPr>
            <p:cNvPr id="67" name="Group 60"/>
            <p:cNvGrpSpPr/>
            <p:nvPr/>
          </p:nvGrpSpPr>
          <p:grpSpPr>
            <a:xfrm>
              <a:off x="714351" y="5214947"/>
              <a:ext cx="2571772" cy="607222"/>
              <a:chOff x="4429084" y="3786190"/>
              <a:chExt cx="5143544" cy="1214447"/>
            </a:xfrm>
            <a:solidFill>
              <a:srgbClr val="92D050"/>
            </a:solidFill>
          </p:grpSpPr>
          <p:sp>
            <p:nvSpPr>
              <p:cNvPr id="69" name="Isosceles Triangle 68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chemeClr val="accent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429124" y="3786190"/>
                <a:ext cx="5143504" cy="642943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Insert(Comparable data)</a:t>
                </a:r>
                <a:endParaRPr lang="en-SG" sz="1200" dirty="0"/>
              </a:p>
            </p:txBody>
          </p:sp>
        </p:grpSp>
        <p:cxnSp>
          <p:nvCxnSpPr>
            <p:cNvPr id="68" name="Straight Connector 67"/>
            <p:cNvCxnSpPr/>
            <p:nvPr/>
          </p:nvCxnSpPr>
          <p:spPr>
            <a:xfrm rot="16200000" flipH="1" flipV="1">
              <a:off x="1857361" y="5357820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60"/>
          <p:cNvGrpSpPr/>
          <p:nvPr/>
        </p:nvGrpSpPr>
        <p:grpSpPr>
          <a:xfrm>
            <a:off x="1643042" y="5000636"/>
            <a:ext cx="4429156" cy="607222"/>
            <a:chOff x="4429084" y="3786190"/>
            <a:chExt cx="5143544" cy="1214447"/>
          </a:xfrm>
          <a:solidFill>
            <a:srgbClr val="92D050"/>
          </a:solidFill>
        </p:grpSpPr>
        <p:sp>
          <p:nvSpPr>
            <p:cNvPr id="72" name="Isosceles Triangle 71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429124" y="3786190"/>
              <a:ext cx="5143504" cy="642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Insert(Comparable data, Node current)</a:t>
              </a:r>
              <a:endParaRPr lang="en-SG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786182" y="4929198"/>
            <a:ext cx="142876" cy="787406"/>
            <a:chOff x="642910" y="4929198"/>
            <a:chExt cx="142876" cy="1787538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197586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50690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32988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2071678"/>
            <a:ext cx="2702404" cy="225266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43274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27093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357554" y="1121792"/>
            <a:ext cx="2428892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57554" y="1285860"/>
            <a:ext cx="2428892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357554" y="714356"/>
            <a:ext cx="2428892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214678" y="1785926"/>
            <a:ext cx="2643206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396306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21279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428992" y="2336238"/>
            <a:ext cx="235745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428992" y="2500305"/>
            <a:ext cx="235745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428992" y="2000240"/>
            <a:ext cx="235745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1285852" y="1928802"/>
            <a:ext cx="2214578" cy="114300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64"/>
          <p:cNvGrpSpPr/>
          <p:nvPr/>
        </p:nvGrpSpPr>
        <p:grpSpPr>
          <a:xfrm>
            <a:off x="6215074" y="428605"/>
            <a:ext cx="2857520" cy="1214446"/>
            <a:chOff x="3048000" y="3593646"/>
            <a:chExt cx="3048000" cy="3188154"/>
          </a:xfrm>
        </p:grpSpPr>
        <p:grpSp>
          <p:nvGrpSpPr>
            <p:cNvPr id="5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57" name="Round Same Side Corner Rectangle 5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296668" y="38961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86512" y="720255"/>
            <a:ext cx="294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this(data, null, null);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61" name="Rectangle 60"/>
          <p:cNvSpPr/>
          <p:nvPr/>
        </p:nvSpPr>
        <p:spPr>
          <a:xfrm>
            <a:off x="6332070" y="785794"/>
            <a:ext cx="2669086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333626" y="1214422"/>
            <a:ext cx="2667530" cy="28575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42844" y="6427808"/>
            <a:ext cx="8858312" cy="214314"/>
            <a:chOff x="142844" y="5786454"/>
            <a:chExt cx="8858312" cy="214314"/>
          </a:xfrm>
        </p:grpSpPr>
        <p:sp>
          <p:nvSpPr>
            <p:cNvPr id="73" name="Rectangle 72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785786" y="5927742"/>
            <a:ext cx="1966638" cy="464346"/>
            <a:chOff x="714348" y="5214949"/>
            <a:chExt cx="2571768" cy="607224"/>
          </a:xfrm>
        </p:grpSpPr>
        <p:grpSp>
          <p:nvGrpSpPr>
            <p:cNvPr id="77" name="Group 60"/>
            <p:cNvGrpSpPr/>
            <p:nvPr/>
          </p:nvGrpSpPr>
          <p:grpSpPr>
            <a:xfrm>
              <a:off x="714351" y="5214947"/>
              <a:ext cx="2571772" cy="607222"/>
              <a:chOff x="4429084" y="3786190"/>
              <a:chExt cx="5143544" cy="1214447"/>
            </a:xfrm>
            <a:solidFill>
              <a:srgbClr val="92D050"/>
            </a:solidFill>
          </p:grpSpPr>
          <p:sp>
            <p:nvSpPr>
              <p:cNvPr id="79" name="Isosceles Triangle 78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chemeClr val="accent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429124" y="3786190"/>
                <a:ext cx="5143504" cy="642943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Insert(Comparable data)</a:t>
                </a:r>
                <a:endParaRPr lang="en-SG" sz="1200" dirty="0"/>
              </a:p>
            </p:txBody>
          </p:sp>
        </p:grpSp>
        <p:cxnSp>
          <p:nvCxnSpPr>
            <p:cNvPr id="78" name="Straight Connector 77"/>
            <p:cNvCxnSpPr/>
            <p:nvPr/>
          </p:nvCxnSpPr>
          <p:spPr>
            <a:xfrm rot="16200000" flipH="1" flipV="1">
              <a:off x="1857361" y="5357820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60"/>
          <p:cNvGrpSpPr/>
          <p:nvPr/>
        </p:nvGrpSpPr>
        <p:grpSpPr>
          <a:xfrm>
            <a:off x="1643042" y="5591292"/>
            <a:ext cx="3071834" cy="372168"/>
            <a:chOff x="4429084" y="3786190"/>
            <a:chExt cx="5143544" cy="1214447"/>
          </a:xfrm>
          <a:solidFill>
            <a:srgbClr val="92D050"/>
          </a:solidFill>
        </p:grpSpPr>
        <p:sp>
          <p:nvSpPr>
            <p:cNvPr id="82" name="Isosceles Triangle 81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429124" y="3786190"/>
              <a:ext cx="5143504" cy="642944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Node Insert(Comparable data, Node current)</a:t>
              </a:r>
              <a:endParaRPr lang="en-SG" sz="1200" dirty="0"/>
            </a:p>
          </p:txBody>
        </p:sp>
      </p:grpSp>
      <p:cxnSp>
        <p:nvCxnSpPr>
          <p:cNvPr id="91" name="Straight Connector 90"/>
          <p:cNvCxnSpPr/>
          <p:nvPr/>
        </p:nvCxnSpPr>
        <p:spPr>
          <a:xfrm rot="16200000" flipH="1" flipV="1">
            <a:off x="3748366" y="5679806"/>
            <a:ext cx="218515" cy="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3714744" y="4963330"/>
            <a:ext cx="2571767" cy="608810"/>
            <a:chOff x="3714744" y="4963330"/>
            <a:chExt cx="2571767" cy="608810"/>
          </a:xfrm>
        </p:grpSpPr>
        <p:sp>
          <p:nvSpPr>
            <p:cNvPr id="90" name="Rectangle 89"/>
            <p:cNvSpPr/>
            <p:nvPr/>
          </p:nvSpPr>
          <p:spPr>
            <a:xfrm>
              <a:off x="3714778" y="4963330"/>
              <a:ext cx="2571733" cy="32147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(Comparable data)</a:t>
              </a:r>
              <a:endParaRPr lang="en-SG" dirty="0"/>
            </a:p>
          </p:txBody>
        </p:sp>
        <p:sp>
          <p:nvSpPr>
            <p:cNvPr id="92" name="Right Triangle 91"/>
            <p:cNvSpPr/>
            <p:nvPr/>
          </p:nvSpPr>
          <p:spPr>
            <a:xfrm rot="5400000" flipV="1">
              <a:off x="3643306" y="5357826"/>
              <a:ext cx="285752" cy="142876"/>
            </a:xfrm>
            <a:prstGeom prst="rt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786182" y="4929198"/>
            <a:ext cx="142876" cy="571504"/>
            <a:chOff x="642910" y="4929198"/>
            <a:chExt cx="142876" cy="1787538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64"/>
          <p:cNvGrpSpPr/>
          <p:nvPr/>
        </p:nvGrpSpPr>
        <p:grpSpPr>
          <a:xfrm>
            <a:off x="3286116" y="357166"/>
            <a:ext cx="2971800" cy="4152015"/>
            <a:chOff x="3048000" y="3593646"/>
            <a:chExt cx="3048000" cy="3188154"/>
          </a:xfrm>
        </p:grpSpPr>
        <p:grpSp>
          <p:nvGrpSpPr>
            <p:cNvPr id="100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02" name="Round Same Side Corner Rectangle 10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Rectangle 100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3362316" y="6488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105" name="Rectangle 104"/>
          <p:cNvSpPr/>
          <p:nvPr/>
        </p:nvSpPr>
        <p:spPr>
          <a:xfrm>
            <a:off x="3403112" y="2071678"/>
            <a:ext cx="2703960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404668" y="2357430"/>
            <a:ext cx="2700848" cy="184695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447302" y="8572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rot="5400000" flipH="1" flipV="1">
            <a:off x="5786446" y="1500174"/>
            <a:ext cx="642942" cy="6429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85720" y="642918"/>
            <a:ext cx="2643206" cy="11430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90146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27093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304426" y="1121792"/>
            <a:ext cx="2428892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04426" y="1285860"/>
            <a:ext cx="2428892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304426" y="714356"/>
            <a:ext cx="2428892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214678" y="1785926"/>
            <a:ext cx="2643206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343178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8151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375864" y="2336238"/>
            <a:ext cx="235745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75864" y="2500305"/>
            <a:ext cx="235745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375864" y="2000240"/>
            <a:ext cx="235745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1357290" y="2000240"/>
            <a:ext cx="2143140" cy="10001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64"/>
          <p:cNvGrpSpPr/>
          <p:nvPr/>
        </p:nvGrpSpPr>
        <p:grpSpPr>
          <a:xfrm>
            <a:off x="6215074" y="428605"/>
            <a:ext cx="2857520" cy="1214446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57" name="Round Same Side Corner Rectangle 5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296668" y="38961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86512" y="720255"/>
            <a:ext cx="294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this(data, null, null);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61" name="Rectangle 60"/>
          <p:cNvSpPr/>
          <p:nvPr/>
        </p:nvSpPr>
        <p:spPr>
          <a:xfrm>
            <a:off x="6332070" y="1214422"/>
            <a:ext cx="2669086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333626" y="1357298"/>
            <a:ext cx="2667530" cy="14287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357950" y="714356"/>
            <a:ext cx="2643206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142844" y="6427808"/>
            <a:ext cx="8858312" cy="214314"/>
            <a:chOff x="142844" y="5786454"/>
            <a:chExt cx="8858312" cy="214314"/>
          </a:xfrm>
        </p:grpSpPr>
        <p:sp>
          <p:nvSpPr>
            <p:cNvPr id="71" name="Rectangle 70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785786" y="5927742"/>
            <a:ext cx="1966638" cy="464346"/>
            <a:chOff x="714348" y="5214949"/>
            <a:chExt cx="2571768" cy="607224"/>
          </a:xfrm>
        </p:grpSpPr>
        <p:grpSp>
          <p:nvGrpSpPr>
            <p:cNvPr id="75" name="Group 60"/>
            <p:cNvGrpSpPr/>
            <p:nvPr/>
          </p:nvGrpSpPr>
          <p:grpSpPr>
            <a:xfrm>
              <a:off x="714351" y="5214947"/>
              <a:ext cx="2571772" cy="607222"/>
              <a:chOff x="4429084" y="3786190"/>
              <a:chExt cx="5143544" cy="1214447"/>
            </a:xfrm>
            <a:solidFill>
              <a:srgbClr val="92D050"/>
            </a:solidFill>
          </p:grpSpPr>
          <p:sp>
            <p:nvSpPr>
              <p:cNvPr id="77" name="Isosceles Triangle 76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chemeClr val="accent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4429124" y="3786190"/>
                <a:ext cx="5143504" cy="642943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Insert(Comparable data)</a:t>
                </a:r>
                <a:endParaRPr lang="en-SG" sz="1200" dirty="0"/>
              </a:p>
            </p:txBody>
          </p:sp>
        </p:grpSp>
        <p:cxnSp>
          <p:nvCxnSpPr>
            <p:cNvPr id="76" name="Straight Connector 75"/>
            <p:cNvCxnSpPr/>
            <p:nvPr/>
          </p:nvCxnSpPr>
          <p:spPr>
            <a:xfrm rot="16200000" flipH="1" flipV="1">
              <a:off x="1857361" y="5357820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60"/>
          <p:cNvGrpSpPr/>
          <p:nvPr/>
        </p:nvGrpSpPr>
        <p:grpSpPr>
          <a:xfrm>
            <a:off x="1643042" y="5591292"/>
            <a:ext cx="3071834" cy="372168"/>
            <a:chOff x="4429084" y="3786190"/>
            <a:chExt cx="5143544" cy="1214447"/>
          </a:xfrm>
          <a:solidFill>
            <a:srgbClr val="92D050"/>
          </a:solidFill>
        </p:grpSpPr>
        <p:sp>
          <p:nvSpPr>
            <p:cNvPr id="80" name="Isosceles Triangle 79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429124" y="3786190"/>
              <a:ext cx="5143504" cy="642944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Node Insert(Comparable data, Node current)</a:t>
              </a:r>
              <a:endParaRPr lang="en-SG" sz="1200" dirty="0"/>
            </a:p>
          </p:txBody>
        </p:sp>
      </p:grpSp>
      <p:grpSp>
        <p:nvGrpSpPr>
          <p:cNvPr id="82" name="Group 60"/>
          <p:cNvGrpSpPr/>
          <p:nvPr/>
        </p:nvGrpSpPr>
        <p:grpSpPr>
          <a:xfrm>
            <a:off x="3714744" y="4963330"/>
            <a:ext cx="2571767" cy="607222"/>
            <a:chOff x="4429084" y="3786190"/>
            <a:chExt cx="2986573" cy="1214447"/>
          </a:xfrm>
          <a:solidFill>
            <a:srgbClr val="92D050"/>
          </a:solidFill>
        </p:grpSpPr>
        <p:sp>
          <p:nvSpPr>
            <p:cNvPr id="83" name="Isosceles Triangle 82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429123" y="3786190"/>
              <a:ext cx="2986534" cy="642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(Comparable data)</a:t>
              </a:r>
              <a:endParaRPr lang="en-SG" dirty="0"/>
            </a:p>
          </p:txBody>
        </p:sp>
      </p:grpSp>
      <p:cxnSp>
        <p:nvCxnSpPr>
          <p:cNvPr id="85" name="Straight Connector 84"/>
          <p:cNvCxnSpPr/>
          <p:nvPr/>
        </p:nvCxnSpPr>
        <p:spPr>
          <a:xfrm rot="16200000" flipH="1" flipV="1">
            <a:off x="3748366" y="5679806"/>
            <a:ext cx="218515" cy="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4929190" y="4929198"/>
            <a:ext cx="142876" cy="571504"/>
            <a:chOff x="642910" y="4929198"/>
            <a:chExt cx="142876" cy="1787538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64"/>
          <p:cNvGrpSpPr/>
          <p:nvPr/>
        </p:nvGrpSpPr>
        <p:grpSpPr>
          <a:xfrm>
            <a:off x="3286116" y="357166"/>
            <a:ext cx="2971800" cy="4152015"/>
            <a:chOff x="3048000" y="3593646"/>
            <a:chExt cx="3048000" cy="3188154"/>
          </a:xfrm>
        </p:grpSpPr>
        <p:grpSp>
          <p:nvGrpSpPr>
            <p:cNvPr id="8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95" name="Round Same Side Corner Rectangle 9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ectangle 9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3362316" y="6488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98" name="Rectangle 97"/>
          <p:cNvSpPr/>
          <p:nvPr/>
        </p:nvSpPr>
        <p:spPr>
          <a:xfrm>
            <a:off x="3403112" y="2071678"/>
            <a:ext cx="2703960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04668" y="2357430"/>
            <a:ext cx="2700848" cy="184695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47302" y="8572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rot="5400000" flipH="1" flipV="1">
            <a:off x="5786446" y="1500174"/>
            <a:ext cx="642942" cy="6429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90146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27093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304426" y="1121792"/>
            <a:ext cx="2428892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04426" y="1285860"/>
            <a:ext cx="2428892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304426" y="714356"/>
            <a:ext cx="2428892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214678" y="1785926"/>
            <a:ext cx="2643206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343178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8151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375864" y="2336238"/>
            <a:ext cx="235745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75864" y="2500305"/>
            <a:ext cx="235745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375864" y="2000240"/>
            <a:ext cx="235745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1357290" y="2000240"/>
            <a:ext cx="2143140" cy="10001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64"/>
          <p:cNvGrpSpPr/>
          <p:nvPr/>
        </p:nvGrpSpPr>
        <p:grpSpPr>
          <a:xfrm>
            <a:off x="3286116" y="357166"/>
            <a:ext cx="2971800" cy="4152015"/>
            <a:chOff x="3048000" y="3593646"/>
            <a:chExt cx="3048000" cy="3188154"/>
          </a:xfrm>
        </p:grpSpPr>
        <p:grpSp>
          <p:nvGrpSpPr>
            <p:cNvPr id="4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95" name="Round Same Side Corner Rectangle 9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ectangle 9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3362316" y="6488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98" name="Rectangle 97"/>
          <p:cNvSpPr/>
          <p:nvPr/>
        </p:nvSpPr>
        <p:spPr>
          <a:xfrm>
            <a:off x="3403112" y="2071678"/>
            <a:ext cx="2703960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04668" y="2357430"/>
            <a:ext cx="2700848" cy="184695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47302" y="8572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64"/>
          <p:cNvGrpSpPr/>
          <p:nvPr/>
        </p:nvGrpSpPr>
        <p:grpSpPr>
          <a:xfrm>
            <a:off x="3344006" y="428605"/>
            <a:ext cx="2857520" cy="1214446"/>
            <a:chOff x="3048000" y="3593646"/>
            <a:chExt cx="3048000" cy="3188154"/>
          </a:xfrm>
        </p:grpSpPr>
        <p:grpSp>
          <p:nvGrpSpPr>
            <p:cNvPr id="82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87" name="Round Same Side Corner Rectangle 8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415444" y="720255"/>
            <a:ext cx="294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this(data, null, null);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101" name="Rectangle 100"/>
          <p:cNvSpPr/>
          <p:nvPr/>
        </p:nvSpPr>
        <p:spPr>
          <a:xfrm>
            <a:off x="3461002" y="1214422"/>
            <a:ext cx="2669086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462558" y="1357298"/>
            <a:ext cx="2667530" cy="14287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86882" y="714356"/>
            <a:ext cx="2643206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rot="10800000">
            <a:off x="3714744" y="1500174"/>
            <a:ext cx="2071702" cy="6429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6344402" y="428604"/>
            <a:ext cx="2656754" cy="2000264"/>
            <a:chOff x="3048000" y="3593646"/>
            <a:chExt cx="3048000" cy="3188154"/>
          </a:xfrm>
        </p:grpSpPr>
        <p:grpSp>
          <p:nvGrpSpPr>
            <p:cNvPr id="106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08" name="Round Same Side Corner Rectangle 107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Rectangle 106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6425996" y="389617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415872" y="891115"/>
            <a:ext cx="2585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data, Node left, Node right)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this.data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data;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this.left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left;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this.right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right;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112" name="Rectangle 111"/>
          <p:cNvSpPr/>
          <p:nvPr/>
        </p:nvSpPr>
        <p:spPr>
          <a:xfrm>
            <a:off x="6461398" y="928670"/>
            <a:ext cx="2468320" cy="285752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6462954" y="1571612"/>
            <a:ext cx="2466764" cy="57150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>
            <a:stCxn id="101" idx="2"/>
          </p:cNvCxnSpPr>
          <p:nvPr/>
        </p:nvCxnSpPr>
        <p:spPr>
          <a:xfrm rot="16200000" flipH="1">
            <a:off x="5290995" y="861847"/>
            <a:ext cx="857256" cy="184815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 rot="3989355">
            <a:off x="8709180" y="553640"/>
            <a:ext cx="87126" cy="192279"/>
            <a:chOff x="1893075" y="2071678"/>
            <a:chExt cx="1035851" cy="2286016"/>
          </a:xfrm>
        </p:grpSpPr>
        <p:sp>
          <p:nvSpPr>
            <p:cNvPr id="119" name="Isosceles Triangle 118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0" name="Flowchart: Manual Operation 119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1" name="Flowchart: Delay 120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Flowchart: Delay 121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42844" y="6427808"/>
            <a:ext cx="8858312" cy="214314"/>
            <a:chOff x="142844" y="5786454"/>
            <a:chExt cx="8858312" cy="214314"/>
          </a:xfrm>
        </p:grpSpPr>
        <p:sp>
          <p:nvSpPr>
            <p:cNvPr id="124" name="Rectangle 123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125" name="Straight Connector 124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/>
          <p:cNvGrpSpPr/>
          <p:nvPr/>
        </p:nvGrpSpPr>
        <p:grpSpPr>
          <a:xfrm>
            <a:off x="785788" y="6000771"/>
            <a:ext cx="1966641" cy="391318"/>
            <a:chOff x="714351" y="5310444"/>
            <a:chExt cx="2571772" cy="511725"/>
          </a:xfrm>
        </p:grpSpPr>
        <p:grpSp>
          <p:nvGrpSpPr>
            <p:cNvPr id="128" name="Group 60"/>
            <p:cNvGrpSpPr/>
            <p:nvPr/>
          </p:nvGrpSpPr>
          <p:grpSpPr>
            <a:xfrm>
              <a:off x="714351" y="5403865"/>
              <a:ext cx="2571772" cy="418304"/>
              <a:chOff x="4429084" y="4164027"/>
              <a:chExt cx="5143544" cy="836610"/>
            </a:xfrm>
            <a:solidFill>
              <a:srgbClr val="92D050"/>
            </a:solidFill>
          </p:grpSpPr>
          <p:sp>
            <p:nvSpPr>
              <p:cNvPr id="130" name="Isosceles Triangle 129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chemeClr val="accent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429123" y="4164027"/>
                <a:ext cx="5143505" cy="265105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Insert(Comparable data)</a:t>
                </a:r>
                <a:endParaRPr lang="en-SG" sz="1200" dirty="0"/>
              </a:p>
            </p:txBody>
          </p:sp>
        </p:grpSp>
        <p:cxnSp>
          <p:nvCxnSpPr>
            <p:cNvPr id="129" name="Straight Connector 128"/>
            <p:cNvCxnSpPr/>
            <p:nvPr/>
          </p:nvCxnSpPr>
          <p:spPr>
            <a:xfrm rot="16200000" flipH="1" flipV="1">
              <a:off x="1785930" y="5453315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60"/>
          <p:cNvGrpSpPr/>
          <p:nvPr/>
        </p:nvGrpSpPr>
        <p:grpSpPr>
          <a:xfrm>
            <a:off x="2928926" y="4929198"/>
            <a:ext cx="3643338" cy="607222"/>
            <a:chOff x="4429084" y="3786190"/>
            <a:chExt cx="4562820" cy="1214447"/>
          </a:xfrm>
          <a:solidFill>
            <a:srgbClr val="92D050"/>
          </a:solidFill>
        </p:grpSpPr>
        <p:sp>
          <p:nvSpPr>
            <p:cNvPr id="140" name="Isosceles Triangle 139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429123" y="3786190"/>
              <a:ext cx="4562781" cy="642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Node (Comparable data, Node left, Node right)</a:t>
              </a:r>
              <a:endParaRPr lang="en-SG" sz="1400" dirty="0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000364" y="4929198"/>
            <a:ext cx="142876" cy="571504"/>
            <a:chOff x="642910" y="4929198"/>
            <a:chExt cx="142876" cy="1787538"/>
          </a:xfrm>
        </p:grpSpPr>
        <p:cxnSp>
          <p:nvCxnSpPr>
            <p:cNvPr id="144" name="Straight Connector 143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1643043" y="5500702"/>
            <a:ext cx="2286015" cy="571504"/>
            <a:chOff x="3571869" y="5500702"/>
            <a:chExt cx="2286015" cy="571504"/>
          </a:xfrm>
        </p:grpSpPr>
        <p:grpSp>
          <p:nvGrpSpPr>
            <p:cNvPr id="117" name="Group 116"/>
            <p:cNvGrpSpPr/>
            <p:nvPr/>
          </p:nvGrpSpPr>
          <p:grpSpPr>
            <a:xfrm>
              <a:off x="3571869" y="5645166"/>
              <a:ext cx="2214577" cy="427040"/>
              <a:chOff x="2071642" y="4929198"/>
              <a:chExt cx="2214577" cy="427040"/>
            </a:xfrm>
          </p:grpSpPr>
          <p:sp>
            <p:nvSpPr>
              <p:cNvPr id="104" name="Isosceles Triangle 103"/>
              <p:cNvSpPr/>
              <p:nvPr/>
            </p:nvSpPr>
            <p:spPr>
              <a:xfrm rot="10800000">
                <a:off x="2071642" y="5188896"/>
                <a:ext cx="205053" cy="167342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071670" y="5000636"/>
                <a:ext cx="2143111" cy="1882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143108" y="4929198"/>
                <a:ext cx="2143111" cy="1882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dirty="0"/>
              </a:p>
            </p:txBody>
          </p:sp>
        </p:grpSp>
        <p:sp>
          <p:nvSpPr>
            <p:cNvPr id="147" name="Rectangle 146"/>
            <p:cNvSpPr/>
            <p:nvPr/>
          </p:nvSpPr>
          <p:spPr>
            <a:xfrm>
              <a:off x="3714773" y="5502290"/>
              <a:ext cx="2143111" cy="1882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Node (Comparable data)</a:t>
              </a:r>
              <a:endParaRPr lang="en-SG" sz="1200" dirty="0"/>
            </a:p>
          </p:txBody>
        </p:sp>
        <p:cxnSp>
          <p:nvCxnSpPr>
            <p:cNvPr id="148" name="Straight Connector 147"/>
            <p:cNvCxnSpPr/>
            <p:nvPr/>
          </p:nvCxnSpPr>
          <p:spPr>
            <a:xfrm rot="16200000" flipH="1" flipV="1">
              <a:off x="4891366" y="5609956"/>
              <a:ext cx="218515" cy="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90146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27093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304426" y="1121792"/>
            <a:ext cx="2428892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04426" y="1285860"/>
            <a:ext cx="2428892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304426" y="714356"/>
            <a:ext cx="2428892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214678" y="1785926"/>
            <a:ext cx="2643206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343178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8151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375864" y="2336238"/>
            <a:ext cx="235745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75864" y="2500305"/>
            <a:ext cx="235745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375864" y="2000240"/>
            <a:ext cx="235745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1357290" y="2000240"/>
            <a:ext cx="2143140" cy="10001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64"/>
          <p:cNvGrpSpPr/>
          <p:nvPr/>
        </p:nvGrpSpPr>
        <p:grpSpPr>
          <a:xfrm>
            <a:off x="3286116" y="357166"/>
            <a:ext cx="2971800" cy="4152015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95" name="Round Same Side Corner Rectangle 9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ectangle 9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3362316" y="6488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98" name="Rectangle 97"/>
          <p:cNvSpPr/>
          <p:nvPr/>
        </p:nvSpPr>
        <p:spPr>
          <a:xfrm>
            <a:off x="3403112" y="2071678"/>
            <a:ext cx="2703960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04668" y="2357430"/>
            <a:ext cx="2700848" cy="184695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47302" y="8572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64"/>
          <p:cNvGrpSpPr/>
          <p:nvPr/>
        </p:nvGrpSpPr>
        <p:grpSpPr>
          <a:xfrm>
            <a:off x="3344006" y="428605"/>
            <a:ext cx="2857520" cy="1214446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87" name="Round Same Side Corner Rectangle 8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415444" y="720255"/>
            <a:ext cx="294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this(data, null, null);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101" name="Rectangle 100"/>
          <p:cNvSpPr/>
          <p:nvPr/>
        </p:nvSpPr>
        <p:spPr>
          <a:xfrm>
            <a:off x="3461002" y="1214422"/>
            <a:ext cx="2669086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462558" y="1357298"/>
            <a:ext cx="2667530" cy="14287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86882" y="714356"/>
            <a:ext cx="2643206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rot="10800000">
            <a:off x="3714744" y="1500174"/>
            <a:ext cx="2071702" cy="6429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104"/>
          <p:cNvGrpSpPr/>
          <p:nvPr/>
        </p:nvGrpSpPr>
        <p:grpSpPr>
          <a:xfrm>
            <a:off x="6344402" y="428604"/>
            <a:ext cx="2656754" cy="2000264"/>
            <a:chOff x="3048000" y="3593646"/>
            <a:chExt cx="3048000" cy="3188154"/>
          </a:xfrm>
        </p:grpSpPr>
        <p:grpSp>
          <p:nvGrpSpPr>
            <p:cNvPr id="3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08" name="Round Same Side Corner Rectangle 107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Rectangle 106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6425996" y="389617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415872" y="891115"/>
            <a:ext cx="2585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data, Node left, Node right)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this.data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data;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this.left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left;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this.right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right;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112" name="Rectangle 111"/>
          <p:cNvSpPr/>
          <p:nvPr/>
        </p:nvSpPr>
        <p:spPr>
          <a:xfrm>
            <a:off x="6461398" y="928670"/>
            <a:ext cx="2468320" cy="285752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6462954" y="1571612"/>
            <a:ext cx="2466764" cy="57150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>
            <a:stCxn id="101" idx="2"/>
          </p:cNvCxnSpPr>
          <p:nvPr/>
        </p:nvCxnSpPr>
        <p:spPr>
          <a:xfrm rot="16200000" flipH="1">
            <a:off x="5290995" y="861847"/>
            <a:ext cx="857256" cy="184815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122"/>
          <p:cNvGrpSpPr/>
          <p:nvPr/>
        </p:nvGrpSpPr>
        <p:grpSpPr>
          <a:xfrm>
            <a:off x="142844" y="6427808"/>
            <a:ext cx="8858312" cy="214314"/>
            <a:chOff x="142844" y="5786454"/>
            <a:chExt cx="8858312" cy="214314"/>
          </a:xfrm>
        </p:grpSpPr>
        <p:sp>
          <p:nvSpPr>
            <p:cNvPr id="124" name="Rectangle 123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125" name="Straight Connector 124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126"/>
          <p:cNvGrpSpPr/>
          <p:nvPr/>
        </p:nvGrpSpPr>
        <p:grpSpPr>
          <a:xfrm>
            <a:off x="785788" y="6000771"/>
            <a:ext cx="1966641" cy="391318"/>
            <a:chOff x="714351" y="5310444"/>
            <a:chExt cx="2571772" cy="511725"/>
          </a:xfrm>
        </p:grpSpPr>
        <p:grpSp>
          <p:nvGrpSpPr>
            <p:cNvPr id="43" name="Group 60"/>
            <p:cNvGrpSpPr/>
            <p:nvPr/>
          </p:nvGrpSpPr>
          <p:grpSpPr>
            <a:xfrm>
              <a:off x="714351" y="5403865"/>
              <a:ext cx="2571772" cy="418304"/>
              <a:chOff x="4429084" y="4164027"/>
              <a:chExt cx="5143544" cy="836610"/>
            </a:xfrm>
            <a:solidFill>
              <a:srgbClr val="92D050"/>
            </a:solidFill>
          </p:grpSpPr>
          <p:sp>
            <p:nvSpPr>
              <p:cNvPr id="130" name="Isosceles Triangle 129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chemeClr val="accent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429123" y="4164027"/>
                <a:ext cx="5143505" cy="265105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Insert(Comparable data)</a:t>
                </a:r>
                <a:endParaRPr lang="en-SG" sz="1200" dirty="0"/>
              </a:p>
            </p:txBody>
          </p:sp>
        </p:grpSp>
        <p:cxnSp>
          <p:nvCxnSpPr>
            <p:cNvPr id="129" name="Straight Connector 128"/>
            <p:cNvCxnSpPr/>
            <p:nvPr/>
          </p:nvCxnSpPr>
          <p:spPr>
            <a:xfrm rot="16200000" flipH="1" flipV="1">
              <a:off x="1785930" y="5453315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60"/>
          <p:cNvGrpSpPr/>
          <p:nvPr/>
        </p:nvGrpSpPr>
        <p:grpSpPr>
          <a:xfrm>
            <a:off x="2928926" y="4929198"/>
            <a:ext cx="3643338" cy="607222"/>
            <a:chOff x="4429084" y="3786190"/>
            <a:chExt cx="4562820" cy="1214447"/>
          </a:xfrm>
          <a:solidFill>
            <a:srgbClr val="92D050"/>
          </a:solidFill>
        </p:grpSpPr>
        <p:sp>
          <p:nvSpPr>
            <p:cNvPr id="140" name="Isosceles Triangle 139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429123" y="3786190"/>
              <a:ext cx="4562781" cy="642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Node (Comparable data, Node left, Node right)</a:t>
              </a:r>
              <a:endParaRPr lang="en-SG" sz="1400" dirty="0"/>
            </a:p>
          </p:txBody>
        </p:sp>
      </p:grpSp>
      <p:grpSp>
        <p:nvGrpSpPr>
          <p:cNvPr id="45" name="Group 142"/>
          <p:cNvGrpSpPr/>
          <p:nvPr/>
        </p:nvGrpSpPr>
        <p:grpSpPr>
          <a:xfrm>
            <a:off x="3000364" y="4929198"/>
            <a:ext cx="142876" cy="571504"/>
            <a:chOff x="642910" y="4929198"/>
            <a:chExt cx="142876" cy="1787538"/>
          </a:xfrm>
        </p:grpSpPr>
        <p:cxnSp>
          <p:nvCxnSpPr>
            <p:cNvPr id="144" name="Straight Connector 143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148"/>
          <p:cNvGrpSpPr/>
          <p:nvPr/>
        </p:nvGrpSpPr>
        <p:grpSpPr>
          <a:xfrm>
            <a:off x="1643043" y="5500702"/>
            <a:ext cx="2286015" cy="571504"/>
            <a:chOff x="3571869" y="5500702"/>
            <a:chExt cx="2286015" cy="571504"/>
          </a:xfrm>
        </p:grpSpPr>
        <p:grpSp>
          <p:nvGrpSpPr>
            <p:cNvPr id="47" name="Group 116"/>
            <p:cNvGrpSpPr/>
            <p:nvPr/>
          </p:nvGrpSpPr>
          <p:grpSpPr>
            <a:xfrm>
              <a:off x="3571869" y="5645166"/>
              <a:ext cx="2214577" cy="427040"/>
              <a:chOff x="2071642" y="4929198"/>
              <a:chExt cx="2214577" cy="427040"/>
            </a:xfrm>
          </p:grpSpPr>
          <p:sp>
            <p:nvSpPr>
              <p:cNvPr id="104" name="Isosceles Triangle 103"/>
              <p:cNvSpPr/>
              <p:nvPr/>
            </p:nvSpPr>
            <p:spPr>
              <a:xfrm rot="10800000">
                <a:off x="2071642" y="5188896"/>
                <a:ext cx="205053" cy="167342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071670" y="5000636"/>
                <a:ext cx="2143111" cy="1882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143108" y="4929198"/>
                <a:ext cx="2143111" cy="1882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dirty="0"/>
              </a:p>
            </p:txBody>
          </p:sp>
        </p:grpSp>
        <p:sp>
          <p:nvSpPr>
            <p:cNvPr id="147" name="Rectangle 146"/>
            <p:cNvSpPr/>
            <p:nvPr/>
          </p:nvSpPr>
          <p:spPr>
            <a:xfrm>
              <a:off x="3714773" y="5502290"/>
              <a:ext cx="2143111" cy="1882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Node (Comparable data)</a:t>
              </a:r>
              <a:endParaRPr lang="en-SG" sz="1200" dirty="0"/>
            </a:p>
          </p:txBody>
        </p:sp>
        <p:cxnSp>
          <p:nvCxnSpPr>
            <p:cNvPr id="148" name="Straight Connector 147"/>
            <p:cNvCxnSpPr/>
            <p:nvPr/>
          </p:nvCxnSpPr>
          <p:spPr>
            <a:xfrm rot="16200000" flipH="1" flipV="1">
              <a:off x="4891366" y="5609956"/>
              <a:ext cx="218515" cy="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103"/>
          <p:cNvGrpSpPr/>
          <p:nvPr/>
        </p:nvGrpSpPr>
        <p:grpSpPr>
          <a:xfrm rot="18914804">
            <a:off x="3620586" y="5805840"/>
            <a:ext cx="134912" cy="193936"/>
            <a:chOff x="5286380" y="1428736"/>
            <a:chExt cx="1143008" cy="1643074"/>
          </a:xfrm>
          <a:solidFill>
            <a:schemeClr val="bg1"/>
          </a:solidFill>
        </p:grpSpPr>
        <p:sp>
          <p:nvSpPr>
            <p:cNvPr id="105" name="Rectangle 104"/>
            <p:cNvSpPr/>
            <p:nvPr/>
          </p:nvSpPr>
          <p:spPr>
            <a:xfrm>
              <a:off x="5643570" y="2285992"/>
              <a:ext cx="428628" cy="78581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6" name="Isosceles Triangle 105"/>
            <p:cNvSpPr/>
            <p:nvPr/>
          </p:nvSpPr>
          <p:spPr>
            <a:xfrm>
              <a:off x="5286380" y="1428736"/>
              <a:ext cx="1143008" cy="1285884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7" name="Group 116"/>
          <p:cNvGrpSpPr/>
          <p:nvPr/>
        </p:nvGrpSpPr>
        <p:grpSpPr>
          <a:xfrm rot="3989355">
            <a:off x="8709180" y="553640"/>
            <a:ext cx="87126" cy="192279"/>
            <a:chOff x="1893075" y="2071678"/>
            <a:chExt cx="1035851" cy="2286016"/>
          </a:xfrm>
        </p:grpSpPr>
        <p:sp>
          <p:nvSpPr>
            <p:cNvPr id="118" name="Isosceles Triangle 117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3" name="Flowchart: Manual Operation 122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7" name="Flowchart: Delay 126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Flowchart: Delay 127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90146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27093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304426" y="1121792"/>
            <a:ext cx="2428892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04426" y="1285860"/>
            <a:ext cx="2428892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304426" y="714356"/>
            <a:ext cx="2428892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214678" y="1785926"/>
            <a:ext cx="2643206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343178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8151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375864" y="2336238"/>
            <a:ext cx="235745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75864" y="2500305"/>
            <a:ext cx="235745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375864" y="2000240"/>
            <a:ext cx="235745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1357290" y="2000240"/>
            <a:ext cx="2143140" cy="10001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64"/>
          <p:cNvGrpSpPr/>
          <p:nvPr/>
        </p:nvGrpSpPr>
        <p:grpSpPr>
          <a:xfrm>
            <a:off x="3286116" y="357166"/>
            <a:ext cx="2971800" cy="4152015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95" name="Round Same Side Corner Rectangle 9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ectangle 9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3362316" y="6488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98" name="Rectangle 97"/>
          <p:cNvSpPr/>
          <p:nvPr/>
        </p:nvSpPr>
        <p:spPr>
          <a:xfrm>
            <a:off x="3403112" y="2071678"/>
            <a:ext cx="2703960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04668" y="2357430"/>
            <a:ext cx="2700848" cy="184695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47302" y="8572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64"/>
          <p:cNvGrpSpPr/>
          <p:nvPr/>
        </p:nvGrpSpPr>
        <p:grpSpPr>
          <a:xfrm>
            <a:off x="3344006" y="428605"/>
            <a:ext cx="2857520" cy="1214446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87" name="Round Same Side Corner Rectangle 8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415444" y="720255"/>
            <a:ext cx="294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this(data, null, null);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101" name="Rectangle 100"/>
          <p:cNvSpPr/>
          <p:nvPr/>
        </p:nvSpPr>
        <p:spPr>
          <a:xfrm>
            <a:off x="3461002" y="1214422"/>
            <a:ext cx="2669086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462558" y="1357298"/>
            <a:ext cx="2667530" cy="14287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86882" y="714356"/>
            <a:ext cx="2643206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rot="10800000">
            <a:off x="3714744" y="1500174"/>
            <a:ext cx="2071702" cy="6429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104"/>
          <p:cNvGrpSpPr/>
          <p:nvPr/>
        </p:nvGrpSpPr>
        <p:grpSpPr>
          <a:xfrm>
            <a:off x="6344402" y="428604"/>
            <a:ext cx="2656754" cy="2000264"/>
            <a:chOff x="3048000" y="3593646"/>
            <a:chExt cx="3048000" cy="3188154"/>
          </a:xfrm>
        </p:grpSpPr>
        <p:grpSp>
          <p:nvGrpSpPr>
            <p:cNvPr id="3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08" name="Round Same Side Corner Rectangle 107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Rectangle 106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6425996" y="389617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415872" y="891115"/>
            <a:ext cx="2585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data, Node left, Node right)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this.data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data;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this.left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left;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this.right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right;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112" name="Rectangle 111"/>
          <p:cNvSpPr/>
          <p:nvPr/>
        </p:nvSpPr>
        <p:spPr>
          <a:xfrm>
            <a:off x="6461398" y="928670"/>
            <a:ext cx="2468320" cy="285752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6462954" y="1571612"/>
            <a:ext cx="2466764" cy="57150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>
            <a:stCxn id="101" idx="2"/>
          </p:cNvCxnSpPr>
          <p:nvPr/>
        </p:nvCxnSpPr>
        <p:spPr>
          <a:xfrm rot="16200000" flipH="1">
            <a:off x="5290995" y="861847"/>
            <a:ext cx="857256" cy="184815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122"/>
          <p:cNvGrpSpPr/>
          <p:nvPr/>
        </p:nvGrpSpPr>
        <p:grpSpPr>
          <a:xfrm>
            <a:off x="142844" y="6427808"/>
            <a:ext cx="8858312" cy="214314"/>
            <a:chOff x="142844" y="5786454"/>
            <a:chExt cx="8858312" cy="214314"/>
          </a:xfrm>
        </p:grpSpPr>
        <p:sp>
          <p:nvSpPr>
            <p:cNvPr id="124" name="Rectangle 123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125" name="Straight Connector 124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126"/>
          <p:cNvGrpSpPr/>
          <p:nvPr/>
        </p:nvGrpSpPr>
        <p:grpSpPr>
          <a:xfrm>
            <a:off x="785788" y="6000771"/>
            <a:ext cx="1966641" cy="391318"/>
            <a:chOff x="714351" y="5310444"/>
            <a:chExt cx="2571772" cy="511725"/>
          </a:xfrm>
        </p:grpSpPr>
        <p:grpSp>
          <p:nvGrpSpPr>
            <p:cNvPr id="42" name="Group 60"/>
            <p:cNvGrpSpPr/>
            <p:nvPr/>
          </p:nvGrpSpPr>
          <p:grpSpPr>
            <a:xfrm>
              <a:off x="714351" y="5403865"/>
              <a:ext cx="2571772" cy="418304"/>
              <a:chOff x="4429084" y="4164027"/>
              <a:chExt cx="5143544" cy="836610"/>
            </a:xfrm>
            <a:solidFill>
              <a:srgbClr val="92D050"/>
            </a:solidFill>
          </p:grpSpPr>
          <p:sp>
            <p:nvSpPr>
              <p:cNvPr id="130" name="Isosceles Triangle 129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chemeClr val="accent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429123" y="4164027"/>
                <a:ext cx="5143505" cy="265105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Insert(Comparable data)</a:t>
                </a:r>
                <a:endParaRPr lang="en-SG" sz="1200" dirty="0"/>
              </a:p>
            </p:txBody>
          </p:sp>
        </p:grpSp>
        <p:cxnSp>
          <p:nvCxnSpPr>
            <p:cNvPr id="129" name="Straight Connector 128"/>
            <p:cNvCxnSpPr/>
            <p:nvPr/>
          </p:nvCxnSpPr>
          <p:spPr>
            <a:xfrm rot="16200000" flipH="1" flipV="1">
              <a:off x="1785930" y="5453315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60"/>
          <p:cNvGrpSpPr/>
          <p:nvPr/>
        </p:nvGrpSpPr>
        <p:grpSpPr>
          <a:xfrm>
            <a:off x="2928926" y="4929198"/>
            <a:ext cx="3643338" cy="607222"/>
            <a:chOff x="4429084" y="3786190"/>
            <a:chExt cx="4562820" cy="1214447"/>
          </a:xfrm>
          <a:solidFill>
            <a:srgbClr val="92D050"/>
          </a:solidFill>
        </p:grpSpPr>
        <p:sp>
          <p:nvSpPr>
            <p:cNvPr id="140" name="Isosceles Triangle 139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429123" y="3786190"/>
              <a:ext cx="4562781" cy="642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Node (Comparable data, Node left, Node right)</a:t>
              </a:r>
              <a:endParaRPr lang="en-SG" sz="1400" dirty="0"/>
            </a:p>
          </p:txBody>
        </p:sp>
      </p:grpSp>
      <p:grpSp>
        <p:nvGrpSpPr>
          <p:cNvPr id="44" name="Group 142"/>
          <p:cNvGrpSpPr/>
          <p:nvPr/>
        </p:nvGrpSpPr>
        <p:grpSpPr>
          <a:xfrm>
            <a:off x="3000364" y="4929198"/>
            <a:ext cx="142876" cy="571504"/>
            <a:chOff x="642910" y="4929198"/>
            <a:chExt cx="142876" cy="1787538"/>
          </a:xfrm>
        </p:grpSpPr>
        <p:cxnSp>
          <p:nvCxnSpPr>
            <p:cNvPr id="144" name="Straight Connector 143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148"/>
          <p:cNvGrpSpPr/>
          <p:nvPr/>
        </p:nvGrpSpPr>
        <p:grpSpPr>
          <a:xfrm>
            <a:off x="1643043" y="5500702"/>
            <a:ext cx="2286015" cy="571504"/>
            <a:chOff x="3571869" y="5500702"/>
            <a:chExt cx="2286015" cy="571504"/>
          </a:xfrm>
        </p:grpSpPr>
        <p:grpSp>
          <p:nvGrpSpPr>
            <p:cNvPr id="46" name="Group 116"/>
            <p:cNvGrpSpPr/>
            <p:nvPr/>
          </p:nvGrpSpPr>
          <p:grpSpPr>
            <a:xfrm>
              <a:off x="3571869" y="5645166"/>
              <a:ext cx="2214577" cy="427040"/>
              <a:chOff x="2071642" y="4929198"/>
              <a:chExt cx="2214577" cy="427040"/>
            </a:xfrm>
          </p:grpSpPr>
          <p:sp>
            <p:nvSpPr>
              <p:cNvPr id="104" name="Isosceles Triangle 103"/>
              <p:cNvSpPr/>
              <p:nvPr/>
            </p:nvSpPr>
            <p:spPr>
              <a:xfrm rot="10800000">
                <a:off x="2071642" y="5188896"/>
                <a:ext cx="205053" cy="167342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071670" y="5000636"/>
                <a:ext cx="2143111" cy="1882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143108" y="4929198"/>
                <a:ext cx="2143111" cy="1882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dirty="0"/>
              </a:p>
            </p:txBody>
          </p:sp>
        </p:grpSp>
        <p:sp>
          <p:nvSpPr>
            <p:cNvPr id="147" name="Rectangle 146"/>
            <p:cNvSpPr/>
            <p:nvPr/>
          </p:nvSpPr>
          <p:spPr>
            <a:xfrm>
              <a:off x="3714773" y="5502290"/>
              <a:ext cx="2143111" cy="1882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Node (Comparable data)</a:t>
              </a:r>
              <a:endParaRPr lang="en-SG" sz="1200" dirty="0"/>
            </a:p>
          </p:txBody>
        </p:sp>
        <p:cxnSp>
          <p:nvCxnSpPr>
            <p:cNvPr id="148" name="Straight Connector 147"/>
            <p:cNvCxnSpPr/>
            <p:nvPr/>
          </p:nvCxnSpPr>
          <p:spPr>
            <a:xfrm rot="16200000" flipH="1" flipV="1">
              <a:off x="4891366" y="5609956"/>
              <a:ext cx="218515" cy="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103"/>
          <p:cNvGrpSpPr/>
          <p:nvPr/>
        </p:nvGrpSpPr>
        <p:grpSpPr>
          <a:xfrm rot="18914804">
            <a:off x="3620586" y="5805840"/>
            <a:ext cx="134912" cy="193936"/>
            <a:chOff x="5286380" y="1428736"/>
            <a:chExt cx="1143008" cy="1643074"/>
          </a:xfrm>
          <a:solidFill>
            <a:schemeClr val="bg1"/>
          </a:solidFill>
        </p:grpSpPr>
        <p:sp>
          <p:nvSpPr>
            <p:cNvPr id="105" name="Rectangle 104"/>
            <p:cNvSpPr/>
            <p:nvPr/>
          </p:nvSpPr>
          <p:spPr>
            <a:xfrm>
              <a:off x="5643570" y="2285992"/>
              <a:ext cx="428628" cy="78581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6" name="Isosceles Triangle 105"/>
            <p:cNvSpPr/>
            <p:nvPr/>
          </p:nvSpPr>
          <p:spPr>
            <a:xfrm>
              <a:off x="5286380" y="1428736"/>
              <a:ext cx="1143008" cy="1285884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1" name="Rounded Rectangle 90"/>
          <p:cNvSpPr/>
          <p:nvPr/>
        </p:nvSpPr>
        <p:spPr>
          <a:xfrm>
            <a:off x="4000496" y="5429264"/>
            <a:ext cx="3000396" cy="4286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 Insert(Comparable data, Node current)</a:t>
            </a:r>
            <a:endParaRPr lang="en-SG" sz="1200" dirty="0" smtClean="0"/>
          </a:p>
          <a:p>
            <a:pPr algn="ctr"/>
            <a:endParaRPr lang="en-SG" sz="1200" dirty="0"/>
          </a:p>
        </p:txBody>
      </p:sp>
      <p:grpSp>
        <p:nvGrpSpPr>
          <p:cNvPr id="92" name="Group 91"/>
          <p:cNvGrpSpPr/>
          <p:nvPr/>
        </p:nvGrpSpPr>
        <p:grpSpPr>
          <a:xfrm rot="3989355">
            <a:off x="8709180" y="553640"/>
            <a:ext cx="87126" cy="192279"/>
            <a:chOff x="1893075" y="2071678"/>
            <a:chExt cx="1035851" cy="2286016"/>
          </a:xfrm>
        </p:grpSpPr>
        <p:sp>
          <p:nvSpPr>
            <p:cNvPr id="93" name="Isosceles Triangle 92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7" name="Flowchart: Manual Operation 116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8" name="Flowchart: Delay 117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9" name="Flowchart: Delay 118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90146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27093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304426" y="1121792"/>
            <a:ext cx="2428892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04426" y="1285860"/>
            <a:ext cx="2428892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304426" y="714356"/>
            <a:ext cx="2428892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214678" y="1785926"/>
            <a:ext cx="2643206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343178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8151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375864" y="2336238"/>
            <a:ext cx="235745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75864" y="2500305"/>
            <a:ext cx="235745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375864" y="2000240"/>
            <a:ext cx="235745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1357290" y="2000240"/>
            <a:ext cx="2143140" cy="10001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64"/>
          <p:cNvGrpSpPr/>
          <p:nvPr/>
        </p:nvGrpSpPr>
        <p:grpSpPr>
          <a:xfrm>
            <a:off x="3344006" y="428605"/>
            <a:ext cx="2857520" cy="1214446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87" name="Round Same Side Corner Rectangle 8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415444" y="720255"/>
            <a:ext cx="294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this(data, null, null);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101" name="Rectangle 100"/>
          <p:cNvSpPr/>
          <p:nvPr/>
        </p:nvSpPr>
        <p:spPr>
          <a:xfrm>
            <a:off x="3461002" y="1214422"/>
            <a:ext cx="2669086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462558" y="1357298"/>
            <a:ext cx="2667530" cy="14287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86882" y="714356"/>
            <a:ext cx="2643206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rot="10800000">
            <a:off x="3714744" y="1500174"/>
            <a:ext cx="2071702" cy="6429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104"/>
          <p:cNvGrpSpPr/>
          <p:nvPr/>
        </p:nvGrpSpPr>
        <p:grpSpPr>
          <a:xfrm>
            <a:off x="6344402" y="428604"/>
            <a:ext cx="2656754" cy="2000264"/>
            <a:chOff x="3048000" y="3593646"/>
            <a:chExt cx="3048000" cy="3188154"/>
          </a:xfrm>
        </p:grpSpPr>
        <p:grpSp>
          <p:nvGrpSpPr>
            <p:cNvPr id="3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08" name="Round Same Side Corner Rectangle 107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Rectangle 106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6425996" y="389617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415872" y="891115"/>
            <a:ext cx="2585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data, Node left, Node right)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this.data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data;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this.left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left;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this.right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right;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112" name="Rectangle 111"/>
          <p:cNvSpPr/>
          <p:nvPr/>
        </p:nvSpPr>
        <p:spPr>
          <a:xfrm>
            <a:off x="6461398" y="928670"/>
            <a:ext cx="2468320" cy="285752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6462954" y="1571612"/>
            <a:ext cx="2466764" cy="57150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>
            <a:stCxn id="101" idx="2"/>
          </p:cNvCxnSpPr>
          <p:nvPr/>
        </p:nvCxnSpPr>
        <p:spPr>
          <a:xfrm rot="16200000" flipH="1">
            <a:off x="5290995" y="861847"/>
            <a:ext cx="857256" cy="184815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122"/>
          <p:cNvGrpSpPr/>
          <p:nvPr/>
        </p:nvGrpSpPr>
        <p:grpSpPr>
          <a:xfrm>
            <a:off x="142844" y="6427808"/>
            <a:ext cx="8858312" cy="214314"/>
            <a:chOff x="142844" y="5786454"/>
            <a:chExt cx="8858312" cy="214314"/>
          </a:xfrm>
        </p:grpSpPr>
        <p:sp>
          <p:nvSpPr>
            <p:cNvPr id="124" name="Rectangle 123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125" name="Straight Connector 124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126"/>
          <p:cNvGrpSpPr/>
          <p:nvPr/>
        </p:nvGrpSpPr>
        <p:grpSpPr>
          <a:xfrm>
            <a:off x="785788" y="6000771"/>
            <a:ext cx="1966641" cy="391318"/>
            <a:chOff x="714351" y="5310444"/>
            <a:chExt cx="2571772" cy="511725"/>
          </a:xfrm>
        </p:grpSpPr>
        <p:grpSp>
          <p:nvGrpSpPr>
            <p:cNvPr id="42" name="Group 60"/>
            <p:cNvGrpSpPr/>
            <p:nvPr/>
          </p:nvGrpSpPr>
          <p:grpSpPr>
            <a:xfrm>
              <a:off x="714351" y="5403865"/>
              <a:ext cx="2571772" cy="418304"/>
              <a:chOff x="4429084" y="4164027"/>
              <a:chExt cx="5143544" cy="836610"/>
            </a:xfrm>
            <a:solidFill>
              <a:srgbClr val="92D050"/>
            </a:solidFill>
          </p:grpSpPr>
          <p:sp>
            <p:nvSpPr>
              <p:cNvPr id="130" name="Isosceles Triangle 129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chemeClr val="accent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429123" y="4164027"/>
                <a:ext cx="5143505" cy="265105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Insert(Comparable data)</a:t>
                </a:r>
                <a:endParaRPr lang="en-SG" sz="1200" dirty="0"/>
              </a:p>
            </p:txBody>
          </p:sp>
        </p:grpSp>
        <p:cxnSp>
          <p:nvCxnSpPr>
            <p:cNvPr id="129" name="Straight Connector 128"/>
            <p:cNvCxnSpPr/>
            <p:nvPr/>
          </p:nvCxnSpPr>
          <p:spPr>
            <a:xfrm rot="16200000" flipH="1" flipV="1">
              <a:off x="1785930" y="5453315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60"/>
          <p:cNvGrpSpPr/>
          <p:nvPr/>
        </p:nvGrpSpPr>
        <p:grpSpPr>
          <a:xfrm>
            <a:off x="2928926" y="4929198"/>
            <a:ext cx="3643338" cy="607222"/>
            <a:chOff x="4429084" y="3786190"/>
            <a:chExt cx="4562820" cy="1214447"/>
          </a:xfrm>
          <a:solidFill>
            <a:srgbClr val="92D050"/>
          </a:solidFill>
        </p:grpSpPr>
        <p:sp>
          <p:nvSpPr>
            <p:cNvPr id="140" name="Isosceles Triangle 139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429123" y="3786190"/>
              <a:ext cx="4562781" cy="642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Node (Comparable data, Node left, Node right)</a:t>
              </a:r>
              <a:endParaRPr lang="en-SG" sz="1400" dirty="0"/>
            </a:p>
          </p:txBody>
        </p:sp>
      </p:grpSp>
      <p:grpSp>
        <p:nvGrpSpPr>
          <p:cNvPr id="44" name="Group 142"/>
          <p:cNvGrpSpPr/>
          <p:nvPr/>
        </p:nvGrpSpPr>
        <p:grpSpPr>
          <a:xfrm>
            <a:off x="3000364" y="4929198"/>
            <a:ext cx="142876" cy="571504"/>
            <a:chOff x="642910" y="4929198"/>
            <a:chExt cx="142876" cy="1787538"/>
          </a:xfrm>
        </p:grpSpPr>
        <p:cxnSp>
          <p:nvCxnSpPr>
            <p:cNvPr id="144" name="Straight Connector 143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148"/>
          <p:cNvGrpSpPr/>
          <p:nvPr/>
        </p:nvGrpSpPr>
        <p:grpSpPr>
          <a:xfrm>
            <a:off x="1643043" y="5500702"/>
            <a:ext cx="2286015" cy="571504"/>
            <a:chOff x="3571869" y="5500702"/>
            <a:chExt cx="2286015" cy="571504"/>
          </a:xfrm>
        </p:grpSpPr>
        <p:grpSp>
          <p:nvGrpSpPr>
            <p:cNvPr id="46" name="Group 116"/>
            <p:cNvGrpSpPr/>
            <p:nvPr/>
          </p:nvGrpSpPr>
          <p:grpSpPr>
            <a:xfrm>
              <a:off x="3571869" y="5645166"/>
              <a:ext cx="2214577" cy="427040"/>
              <a:chOff x="2071642" y="4929198"/>
              <a:chExt cx="2214577" cy="427040"/>
            </a:xfrm>
          </p:grpSpPr>
          <p:sp>
            <p:nvSpPr>
              <p:cNvPr id="104" name="Isosceles Triangle 103"/>
              <p:cNvSpPr/>
              <p:nvPr/>
            </p:nvSpPr>
            <p:spPr>
              <a:xfrm rot="10800000">
                <a:off x="2071642" y="5188896"/>
                <a:ext cx="205053" cy="167342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071670" y="5000636"/>
                <a:ext cx="2143111" cy="1882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143108" y="4929198"/>
                <a:ext cx="2143111" cy="1882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dirty="0"/>
              </a:p>
            </p:txBody>
          </p:sp>
        </p:grpSp>
        <p:sp>
          <p:nvSpPr>
            <p:cNvPr id="147" name="Rectangle 146"/>
            <p:cNvSpPr/>
            <p:nvPr/>
          </p:nvSpPr>
          <p:spPr>
            <a:xfrm>
              <a:off x="3714773" y="5502290"/>
              <a:ext cx="2143111" cy="1882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Node (Comparable data)</a:t>
              </a:r>
              <a:endParaRPr lang="en-SG" sz="1200" dirty="0"/>
            </a:p>
          </p:txBody>
        </p:sp>
        <p:cxnSp>
          <p:nvCxnSpPr>
            <p:cNvPr id="148" name="Straight Connector 147"/>
            <p:cNvCxnSpPr/>
            <p:nvPr/>
          </p:nvCxnSpPr>
          <p:spPr>
            <a:xfrm rot="16200000" flipH="1" flipV="1">
              <a:off x="4891366" y="5609956"/>
              <a:ext cx="218515" cy="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ounded Rectangle 90"/>
          <p:cNvSpPr/>
          <p:nvPr/>
        </p:nvSpPr>
        <p:spPr>
          <a:xfrm>
            <a:off x="4000496" y="5429264"/>
            <a:ext cx="3000396" cy="4286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 Insert(Comparable data, Node current)</a:t>
            </a:r>
            <a:endParaRPr lang="en-SG" sz="1200" dirty="0" smtClean="0"/>
          </a:p>
          <a:p>
            <a:pPr algn="ctr"/>
            <a:endParaRPr lang="en-SG" sz="1200" dirty="0"/>
          </a:p>
        </p:txBody>
      </p:sp>
      <p:grpSp>
        <p:nvGrpSpPr>
          <p:cNvPr id="92" name="Group 103"/>
          <p:cNvGrpSpPr/>
          <p:nvPr/>
        </p:nvGrpSpPr>
        <p:grpSpPr>
          <a:xfrm rot="18914804">
            <a:off x="5388501" y="5644569"/>
            <a:ext cx="134912" cy="193936"/>
            <a:chOff x="5286380" y="1428736"/>
            <a:chExt cx="1143008" cy="1643074"/>
          </a:xfrm>
          <a:solidFill>
            <a:schemeClr val="bg1"/>
          </a:solidFill>
        </p:grpSpPr>
        <p:sp>
          <p:nvSpPr>
            <p:cNvPr id="93" name="Rectangle 92"/>
            <p:cNvSpPr/>
            <p:nvPr/>
          </p:nvSpPr>
          <p:spPr>
            <a:xfrm>
              <a:off x="5643570" y="2285992"/>
              <a:ext cx="428628" cy="78581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7" name="Isosceles Triangle 116"/>
            <p:cNvSpPr/>
            <p:nvPr/>
          </p:nvSpPr>
          <p:spPr>
            <a:xfrm>
              <a:off x="5286380" y="1428736"/>
              <a:ext cx="1143008" cy="1285884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4071934" y="5500702"/>
            <a:ext cx="2857520" cy="14287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9" name="Group 118"/>
          <p:cNvGrpSpPr/>
          <p:nvPr/>
        </p:nvGrpSpPr>
        <p:grpSpPr>
          <a:xfrm rot="3989355">
            <a:off x="8709180" y="553640"/>
            <a:ext cx="87126" cy="192279"/>
            <a:chOff x="1893075" y="2071678"/>
            <a:chExt cx="1035851" cy="2286016"/>
          </a:xfrm>
        </p:grpSpPr>
        <p:sp>
          <p:nvSpPr>
            <p:cNvPr id="120" name="Isosceles Triangle 119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1" name="Flowchart: Manual Operation 120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Flowchart: Delay 121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3" name="Flowchart: Delay 122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27" name="Group 64"/>
          <p:cNvGrpSpPr/>
          <p:nvPr/>
        </p:nvGrpSpPr>
        <p:grpSpPr>
          <a:xfrm>
            <a:off x="3286115" y="142852"/>
            <a:ext cx="3227441" cy="4509181"/>
            <a:chOff x="3048000" y="3593646"/>
            <a:chExt cx="3048000" cy="3188154"/>
          </a:xfrm>
        </p:grpSpPr>
        <p:grpSp>
          <p:nvGrpSpPr>
            <p:cNvPr id="128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33" name="Round Same Side Corner Rectangle 132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2" name="Rectangle 131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3362315" y="479257"/>
            <a:ext cx="319562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136" name="Rectangle 135"/>
          <p:cNvSpPr/>
          <p:nvPr/>
        </p:nvSpPr>
        <p:spPr>
          <a:xfrm>
            <a:off x="3403112" y="2202239"/>
            <a:ext cx="2936570" cy="155167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3404667" y="2341403"/>
            <a:ext cx="2933181" cy="2005829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3447302" y="920196"/>
            <a:ext cx="2870580" cy="100858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90146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27093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304426" y="1121792"/>
            <a:ext cx="2428892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04426" y="1285860"/>
            <a:ext cx="2428892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304426" y="714356"/>
            <a:ext cx="2428892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214678" y="1785926"/>
            <a:ext cx="2643206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343178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8151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375864" y="2336238"/>
            <a:ext cx="235745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75864" y="2500305"/>
            <a:ext cx="235745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375864" y="2000240"/>
            <a:ext cx="235745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1357290" y="2000240"/>
            <a:ext cx="2143140" cy="10001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64"/>
          <p:cNvGrpSpPr/>
          <p:nvPr/>
        </p:nvGrpSpPr>
        <p:grpSpPr>
          <a:xfrm>
            <a:off x="3286116" y="357166"/>
            <a:ext cx="2971800" cy="4152015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95" name="Round Same Side Corner Rectangle 9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ectangle 9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3362316" y="6488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98" name="Rectangle 97"/>
          <p:cNvSpPr/>
          <p:nvPr/>
        </p:nvSpPr>
        <p:spPr>
          <a:xfrm>
            <a:off x="3403112" y="2071678"/>
            <a:ext cx="2703960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04668" y="2357430"/>
            <a:ext cx="2700848" cy="184695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47302" y="8572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64"/>
          <p:cNvGrpSpPr/>
          <p:nvPr/>
        </p:nvGrpSpPr>
        <p:grpSpPr>
          <a:xfrm>
            <a:off x="3344006" y="428605"/>
            <a:ext cx="2857520" cy="1214446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87" name="Round Same Side Corner Rectangle 8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415444" y="720255"/>
            <a:ext cx="294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this(data, null, null);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101" name="Rectangle 100"/>
          <p:cNvSpPr/>
          <p:nvPr/>
        </p:nvSpPr>
        <p:spPr>
          <a:xfrm>
            <a:off x="3461002" y="1214422"/>
            <a:ext cx="2669086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462558" y="1357298"/>
            <a:ext cx="2667530" cy="14287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86882" y="714356"/>
            <a:ext cx="2643206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rot="10800000">
            <a:off x="3714744" y="1500174"/>
            <a:ext cx="2071702" cy="6429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104"/>
          <p:cNvGrpSpPr/>
          <p:nvPr/>
        </p:nvGrpSpPr>
        <p:grpSpPr>
          <a:xfrm>
            <a:off x="6344402" y="428604"/>
            <a:ext cx="2656754" cy="2000264"/>
            <a:chOff x="3048000" y="3593646"/>
            <a:chExt cx="3048000" cy="3188154"/>
          </a:xfrm>
        </p:grpSpPr>
        <p:grpSp>
          <p:nvGrpSpPr>
            <p:cNvPr id="3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08" name="Round Same Side Corner Rectangle 107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Rectangle 106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6425996" y="389617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415872" y="891115"/>
            <a:ext cx="2585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data, Node left, Node right)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this.data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data;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this.left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left;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this.right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right;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112" name="Rectangle 111"/>
          <p:cNvSpPr/>
          <p:nvPr/>
        </p:nvSpPr>
        <p:spPr>
          <a:xfrm>
            <a:off x="6461398" y="928670"/>
            <a:ext cx="2468320" cy="285752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6462954" y="1571612"/>
            <a:ext cx="2466764" cy="57150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>
            <a:stCxn id="101" idx="2"/>
          </p:cNvCxnSpPr>
          <p:nvPr/>
        </p:nvCxnSpPr>
        <p:spPr>
          <a:xfrm rot="16200000" flipH="1">
            <a:off x="5290995" y="861847"/>
            <a:ext cx="857256" cy="184815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122"/>
          <p:cNvGrpSpPr/>
          <p:nvPr/>
        </p:nvGrpSpPr>
        <p:grpSpPr>
          <a:xfrm>
            <a:off x="142844" y="6427808"/>
            <a:ext cx="8858312" cy="214314"/>
            <a:chOff x="142844" y="5786454"/>
            <a:chExt cx="8858312" cy="214314"/>
          </a:xfrm>
        </p:grpSpPr>
        <p:sp>
          <p:nvSpPr>
            <p:cNvPr id="124" name="Rectangle 123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125" name="Straight Connector 124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126"/>
          <p:cNvGrpSpPr/>
          <p:nvPr/>
        </p:nvGrpSpPr>
        <p:grpSpPr>
          <a:xfrm>
            <a:off x="785788" y="6000771"/>
            <a:ext cx="1966641" cy="391318"/>
            <a:chOff x="714351" y="5310444"/>
            <a:chExt cx="2571772" cy="511725"/>
          </a:xfrm>
        </p:grpSpPr>
        <p:grpSp>
          <p:nvGrpSpPr>
            <p:cNvPr id="42" name="Group 60"/>
            <p:cNvGrpSpPr/>
            <p:nvPr/>
          </p:nvGrpSpPr>
          <p:grpSpPr>
            <a:xfrm>
              <a:off x="714351" y="5403865"/>
              <a:ext cx="2571772" cy="418304"/>
              <a:chOff x="4429084" y="4164027"/>
              <a:chExt cx="5143544" cy="836610"/>
            </a:xfrm>
            <a:solidFill>
              <a:srgbClr val="92D050"/>
            </a:solidFill>
          </p:grpSpPr>
          <p:sp>
            <p:nvSpPr>
              <p:cNvPr id="130" name="Isosceles Triangle 129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chemeClr val="accent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429123" y="4164027"/>
                <a:ext cx="5143505" cy="265105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Insert(Comparable data)</a:t>
                </a:r>
                <a:endParaRPr lang="en-SG" sz="1200" dirty="0"/>
              </a:p>
            </p:txBody>
          </p:sp>
        </p:grpSp>
        <p:cxnSp>
          <p:nvCxnSpPr>
            <p:cNvPr id="129" name="Straight Connector 128"/>
            <p:cNvCxnSpPr/>
            <p:nvPr/>
          </p:nvCxnSpPr>
          <p:spPr>
            <a:xfrm rot="16200000" flipH="1" flipV="1">
              <a:off x="1785930" y="5453315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60"/>
          <p:cNvGrpSpPr/>
          <p:nvPr/>
        </p:nvGrpSpPr>
        <p:grpSpPr>
          <a:xfrm>
            <a:off x="2928926" y="4929198"/>
            <a:ext cx="3643338" cy="607222"/>
            <a:chOff x="4429084" y="3786190"/>
            <a:chExt cx="4562820" cy="1214447"/>
          </a:xfrm>
          <a:solidFill>
            <a:srgbClr val="92D050"/>
          </a:solidFill>
        </p:grpSpPr>
        <p:sp>
          <p:nvSpPr>
            <p:cNvPr id="140" name="Isosceles Triangle 139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429123" y="3786190"/>
              <a:ext cx="4562781" cy="642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Node (Comparable data, Node left, Node right)</a:t>
              </a:r>
              <a:endParaRPr lang="en-SG" sz="1400" dirty="0"/>
            </a:p>
          </p:txBody>
        </p:sp>
      </p:grpSp>
      <p:grpSp>
        <p:nvGrpSpPr>
          <p:cNvPr id="44" name="Group 142"/>
          <p:cNvGrpSpPr/>
          <p:nvPr/>
        </p:nvGrpSpPr>
        <p:grpSpPr>
          <a:xfrm>
            <a:off x="3000364" y="4929198"/>
            <a:ext cx="142876" cy="571504"/>
            <a:chOff x="642910" y="4929198"/>
            <a:chExt cx="142876" cy="1787538"/>
          </a:xfrm>
        </p:grpSpPr>
        <p:cxnSp>
          <p:nvCxnSpPr>
            <p:cNvPr id="144" name="Straight Connector 143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148"/>
          <p:cNvGrpSpPr/>
          <p:nvPr/>
        </p:nvGrpSpPr>
        <p:grpSpPr>
          <a:xfrm>
            <a:off x="1643043" y="5500702"/>
            <a:ext cx="2286015" cy="571504"/>
            <a:chOff x="3571869" y="5500702"/>
            <a:chExt cx="2286015" cy="571504"/>
          </a:xfrm>
        </p:grpSpPr>
        <p:grpSp>
          <p:nvGrpSpPr>
            <p:cNvPr id="46" name="Group 116"/>
            <p:cNvGrpSpPr/>
            <p:nvPr/>
          </p:nvGrpSpPr>
          <p:grpSpPr>
            <a:xfrm>
              <a:off x="3571869" y="5645166"/>
              <a:ext cx="2214577" cy="427040"/>
              <a:chOff x="2071642" y="4929198"/>
              <a:chExt cx="2214577" cy="427040"/>
            </a:xfrm>
          </p:grpSpPr>
          <p:sp>
            <p:nvSpPr>
              <p:cNvPr id="104" name="Isosceles Triangle 103"/>
              <p:cNvSpPr/>
              <p:nvPr/>
            </p:nvSpPr>
            <p:spPr>
              <a:xfrm rot="10800000">
                <a:off x="2071642" y="5188896"/>
                <a:ext cx="205053" cy="167342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071670" y="5000636"/>
                <a:ext cx="2143111" cy="1882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143108" y="4929198"/>
                <a:ext cx="2143111" cy="1882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dirty="0"/>
              </a:p>
            </p:txBody>
          </p:sp>
        </p:grpSp>
        <p:sp>
          <p:nvSpPr>
            <p:cNvPr id="147" name="Rectangle 146"/>
            <p:cNvSpPr/>
            <p:nvPr/>
          </p:nvSpPr>
          <p:spPr>
            <a:xfrm>
              <a:off x="3714773" y="5502290"/>
              <a:ext cx="2143111" cy="1882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Node (Comparable data)</a:t>
              </a:r>
              <a:endParaRPr lang="en-SG" sz="1200" dirty="0"/>
            </a:p>
          </p:txBody>
        </p:sp>
        <p:cxnSp>
          <p:nvCxnSpPr>
            <p:cNvPr id="148" name="Straight Connector 147"/>
            <p:cNvCxnSpPr/>
            <p:nvPr/>
          </p:nvCxnSpPr>
          <p:spPr>
            <a:xfrm rot="16200000" flipH="1" flipV="1">
              <a:off x="4891366" y="5609956"/>
              <a:ext cx="218515" cy="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ounded Rectangle 90"/>
          <p:cNvSpPr/>
          <p:nvPr/>
        </p:nvSpPr>
        <p:spPr>
          <a:xfrm>
            <a:off x="4000496" y="5429264"/>
            <a:ext cx="3000396" cy="4286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 Insert(Comparable data, Node current)</a:t>
            </a:r>
            <a:endParaRPr lang="en-SG" sz="1200" dirty="0" smtClean="0"/>
          </a:p>
          <a:p>
            <a:pPr algn="ctr"/>
            <a:endParaRPr lang="en-SG" sz="1200" dirty="0"/>
          </a:p>
        </p:txBody>
      </p:sp>
      <p:grpSp>
        <p:nvGrpSpPr>
          <p:cNvPr id="49" name="Group 91"/>
          <p:cNvGrpSpPr/>
          <p:nvPr/>
        </p:nvGrpSpPr>
        <p:grpSpPr>
          <a:xfrm rot="3989355">
            <a:off x="8709180" y="553640"/>
            <a:ext cx="87126" cy="192279"/>
            <a:chOff x="1893075" y="2071678"/>
            <a:chExt cx="1035851" cy="2286016"/>
          </a:xfrm>
        </p:grpSpPr>
        <p:sp>
          <p:nvSpPr>
            <p:cNvPr id="93" name="Isosceles Triangle 92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7" name="Flowchart: Manual Operation 116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8" name="Flowchart: Delay 117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9" name="Flowchart: Delay 118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20" name="Group 103"/>
          <p:cNvGrpSpPr/>
          <p:nvPr/>
        </p:nvGrpSpPr>
        <p:grpSpPr>
          <a:xfrm rot="18914804">
            <a:off x="6888699" y="5716007"/>
            <a:ext cx="134912" cy="193936"/>
            <a:chOff x="5286380" y="1428736"/>
            <a:chExt cx="1143008" cy="1643074"/>
          </a:xfrm>
          <a:solidFill>
            <a:schemeClr val="bg1"/>
          </a:solidFill>
        </p:grpSpPr>
        <p:sp>
          <p:nvSpPr>
            <p:cNvPr id="121" name="Rectangle 120"/>
            <p:cNvSpPr/>
            <p:nvPr/>
          </p:nvSpPr>
          <p:spPr>
            <a:xfrm>
              <a:off x="5643570" y="2285992"/>
              <a:ext cx="428628" cy="78581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Isosceles Triangle 121"/>
            <p:cNvSpPr/>
            <p:nvPr/>
          </p:nvSpPr>
          <p:spPr>
            <a:xfrm>
              <a:off x="5286380" y="1428736"/>
              <a:ext cx="1143008" cy="1285884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90146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27093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304426" y="1121792"/>
            <a:ext cx="2428892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04426" y="1285860"/>
            <a:ext cx="2428892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304426" y="714356"/>
            <a:ext cx="2428892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214678" y="1785926"/>
            <a:ext cx="2643206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343178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8151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375864" y="2336238"/>
            <a:ext cx="235745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75864" y="2500305"/>
            <a:ext cx="235745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375864" y="2000240"/>
            <a:ext cx="235745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1357290" y="2000240"/>
            <a:ext cx="2143140" cy="10001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64"/>
          <p:cNvGrpSpPr/>
          <p:nvPr/>
        </p:nvGrpSpPr>
        <p:grpSpPr>
          <a:xfrm>
            <a:off x="3286116" y="357166"/>
            <a:ext cx="2971800" cy="4152015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95" name="Round Same Side Corner Rectangle 9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ectangle 9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3362316" y="6488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98" name="Rectangle 97"/>
          <p:cNvSpPr/>
          <p:nvPr/>
        </p:nvSpPr>
        <p:spPr>
          <a:xfrm>
            <a:off x="3403112" y="2071678"/>
            <a:ext cx="2703960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04668" y="2357430"/>
            <a:ext cx="2700848" cy="184695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47302" y="8572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64"/>
          <p:cNvGrpSpPr/>
          <p:nvPr/>
        </p:nvGrpSpPr>
        <p:grpSpPr>
          <a:xfrm>
            <a:off x="3344006" y="428605"/>
            <a:ext cx="2857520" cy="1214446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87" name="Round Same Side Corner Rectangle 8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415444" y="720255"/>
            <a:ext cx="294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this(data, null, null);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101" name="Rectangle 100"/>
          <p:cNvSpPr/>
          <p:nvPr/>
        </p:nvSpPr>
        <p:spPr>
          <a:xfrm>
            <a:off x="3461002" y="1214422"/>
            <a:ext cx="2669086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462558" y="1357298"/>
            <a:ext cx="2667530" cy="14287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86882" y="714356"/>
            <a:ext cx="2643206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rot="10800000">
            <a:off x="3714744" y="1500174"/>
            <a:ext cx="2071702" cy="6429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104"/>
          <p:cNvGrpSpPr/>
          <p:nvPr/>
        </p:nvGrpSpPr>
        <p:grpSpPr>
          <a:xfrm>
            <a:off x="6344402" y="428604"/>
            <a:ext cx="2656754" cy="2000264"/>
            <a:chOff x="3048000" y="3593646"/>
            <a:chExt cx="3048000" cy="3188154"/>
          </a:xfrm>
        </p:grpSpPr>
        <p:grpSp>
          <p:nvGrpSpPr>
            <p:cNvPr id="3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08" name="Round Same Side Corner Rectangle 107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Rectangle 106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6425996" y="389617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415872" y="891115"/>
            <a:ext cx="2585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data, Node left, Node right)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this.data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data;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this.left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left;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this.right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right;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112" name="Rectangle 111"/>
          <p:cNvSpPr/>
          <p:nvPr/>
        </p:nvSpPr>
        <p:spPr>
          <a:xfrm>
            <a:off x="6461398" y="928670"/>
            <a:ext cx="2468320" cy="285752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6462954" y="1571612"/>
            <a:ext cx="2466764" cy="57150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>
            <a:stCxn id="101" idx="2"/>
          </p:cNvCxnSpPr>
          <p:nvPr/>
        </p:nvCxnSpPr>
        <p:spPr>
          <a:xfrm rot="16200000" flipH="1">
            <a:off x="5290995" y="861847"/>
            <a:ext cx="857256" cy="184815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122"/>
          <p:cNvGrpSpPr/>
          <p:nvPr/>
        </p:nvGrpSpPr>
        <p:grpSpPr>
          <a:xfrm>
            <a:off x="142844" y="6427808"/>
            <a:ext cx="8858312" cy="214314"/>
            <a:chOff x="142844" y="5786454"/>
            <a:chExt cx="8858312" cy="214314"/>
          </a:xfrm>
        </p:grpSpPr>
        <p:sp>
          <p:nvSpPr>
            <p:cNvPr id="124" name="Rectangle 123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125" name="Straight Connector 124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126"/>
          <p:cNvGrpSpPr/>
          <p:nvPr/>
        </p:nvGrpSpPr>
        <p:grpSpPr>
          <a:xfrm>
            <a:off x="785788" y="6000771"/>
            <a:ext cx="1966641" cy="391318"/>
            <a:chOff x="714351" y="5310444"/>
            <a:chExt cx="2571772" cy="511725"/>
          </a:xfrm>
        </p:grpSpPr>
        <p:grpSp>
          <p:nvGrpSpPr>
            <p:cNvPr id="42" name="Group 60"/>
            <p:cNvGrpSpPr/>
            <p:nvPr/>
          </p:nvGrpSpPr>
          <p:grpSpPr>
            <a:xfrm>
              <a:off x="714351" y="5403865"/>
              <a:ext cx="2571772" cy="418304"/>
              <a:chOff x="4429084" y="4164027"/>
              <a:chExt cx="5143544" cy="836610"/>
            </a:xfrm>
            <a:solidFill>
              <a:srgbClr val="92D050"/>
            </a:solidFill>
          </p:grpSpPr>
          <p:sp>
            <p:nvSpPr>
              <p:cNvPr id="130" name="Isosceles Triangle 129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chemeClr val="accent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429123" y="4164027"/>
                <a:ext cx="5143505" cy="265105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Insert(Comparable data)</a:t>
                </a:r>
                <a:endParaRPr lang="en-SG" sz="1200" dirty="0"/>
              </a:p>
            </p:txBody>
          </p:sp>
        </p:grpSp>
        <p:cxnSp>
          <p:nvCxnSpPr>
            <p:cNvPr id="129" name="Straight Connector 128"/>
            <p:cNvCxnSpPr/>
            <p:nvPr/>
          </p:nvCxnSpPr>
          <p:spPr>
            <a:xfrm rot="16200000" flipH="1" flipV="1">
              <a:off x="1785930" y="5453315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60"/>
          <p:cNvGrpSpPr/>
          <p:nvPr/>
        </p:nvGrpSpPr>
        <p:grpSpPr>
          <a:xfrm>
            <a:off x="2928926" y="4929198"/>
            <a:ext cx="3643338" cy="607222"/>
            <a:chOff x="4429084" y="3786190"/>
            <a:chExt cx="4562820" cy="1214447"/>
          </a:xfrm>
          <a:solidFill>
            <a:srgbClr val="92D050"/>
          </a:solidFill>
        </p:grpSpPr>
        <p:sp>
          <p:nvSpPr>
            <p:cNvPr id="140" name="Isosceles Triangle 139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429123" y="3786190"/>
              <a:ext cx="4562781" cy="642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Node (Comparable data, Node left, Node right)</a:t>
              </a:r>
              <a:endParaRPr lang="en-SG" sz="1400" dirty="0"/>
            </a:p>
          </p:txBody>
        </p:sp>
      </p:grpSp>
      <p:grpSp>
        <p:nvGrpSpPr>
          <p:cNvPr id="44" name="Group 142"/>
          <p:cNvGrpSpPr/>
          <p:nvPr/>
        </p:nvGrpSpPr>
        <p:grpSpPr>
          <a:xfrm>
            <a:off x="3000364" y="4929198"/>
            <a:ext cx="142876" cy="571504"/>
            <a:chOff x="642910" y="4929198"/>
            <a:chExt cx="142876" cy="1787538"/>
          </a:xfrm>
        </p:grpSpPr>
        <p:cxnSp>
          <p:nvCxnSpPr>
            <p:cNvPr id="144" name="Straight Connector 143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148"/>
          <p:cNvGrpSpPr/>
          <p:nvPr/>
        </p:nvGrpSpPr>
        <p:grpSpPr>
          <a:xfrm>
            <a:off x="1643043" y="5500702"/>
            <a:ext cx="2286015" cy="571504"/>
            <a:chOff x="3571869" y="5500702"/>
            <a:chExt cx="2286015" cy="571504"/>
          </a:xfrm>
        </p:grpSpPr>
        <p:grpSp>
          <p:nvGrpSpPr>
            <p:cNvPr id="46" name="Group 116"/>
            <p:cNvGrpSpPr/>
            <p:nvPr/>
          </p:nvGrpSpPr>
          <p:grpSpPr>
            <a:xfrm>
              <a:off x="3571869" y="5645166"/>
              <a:ext cx="2214577" cy="427040"/>
              <a:chOff x="2071642" y="4929198"/>
              <a:chExt cx="2214577" cy="427040"/>
            </a:xfrm>
          </p:grpSpPr>
          <p:sp>
            <p:nvSpPr>
              <p:cNvPr id="104" name="Isosceles Triangle 103"/>
              <p:cNvSpPr/>
              <p:nvPr/>
            </p:nvSpPr>
            <p:spPr>
              <a:xfrm rot="10800000">
                <a:off x="2071642" y="5188896"/>
                <a:ext cx="205053" cy="167342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071670" y="5000636"/>
                <a:ext cx="2143111" cy="1882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143108" y="4929198"/>
                <a:ext cx="2143111" cy="1882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dirty="0"/>
              </a:p>
            </p:txBody>
          </p:sp>
        </p:grpSp>
        <p:sp>
          <p:nvSpPr>
            <p:cNvPr id="147" name="Rectangle 146"/>
            <p:cNvSpPr/>
            <p:nvPr/>
          </p:nvSpPr>
          <p:spPr>
            <a:xfrm>
              <a:off x="3714773" y="5502290"/>
              <a:ext cx="2143111" cy="1882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Node (Comparable data)</a:t>
              </a:r>
              <a:endParaRPr lang="en-SG" sz="1200" dirty="0"/>
            </a:p>
          </p:txBody>
        </p:sp>
        <p:cxnSp>
          <p:nvCxnSpPr>
            <p:cNvPr id="148" name="Straight Connector 147"/>
            <p:cNvCxnSpPr/>
            <p:nvPr/>
          </p:nvCxnSpPr>
          <p:spPr>
            <a:xfrm rot="16200000" flipH="1" flipV="1">
              <a:off x="4891366" y="5609956"/>
              <a:ext cx="218515" cy="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91"/>
          <p:cNvGrpSpPr/>
          <p:nvPr/>
        </p:nvGrpSpPr>
        <p:grpSpPr>
          <a:xfrm rot="3989355">
            <a:off x="8709180" y="553640"/>
            <a:ext cx="87126" cy="192279"/>
            <a:chOff x="1893075" y="2071678"/>
            <a:chExt cx="1035851" cy="2286016"/>
          </a:xfrm>
        </p:grpSpPr>
        <p:sp>
          <p:nvSpPr>
            <p:cNvPr id="93" name="Isosceles Triangle 92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7" name="Flowchart: Manual Operation 116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8" name="Flowchart: Delay 117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9" name="Flowchart: Delay 118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9" name="Group 103"/>
          <p:cNvGrpSpPr/>
          <p:nvPr/>
        </p:nvGrpSpPr>
        <p:grpSpPr>
          <a:xfrm rot="18914804">
            <a:off x="7174451" y="5716007"/>
            <a:ext cx="134912" cy="193936"/>
            <a:chOff x="5286380" y="1428736"/>
            <a:chExt cx="1143008" cy="1643074"/>
          </a:xfrm>
          <a:solidFill>
            <a:schemeClr val="bg1"/>
          </a:solidFill>
        </p:grpSpPr>
        <p:sp>
          <p:nvSpPr>
            <p:cNvPr id="121" name="Rectangle 120"/>
            <p:cNvSpPr/>
            <p:nvPr/>
          </p:nvSpPr>
          <p:spPr>
            <a:xfrm>
              <a:off x="5643570" y="2285992"/>
              <a:ext cx="428628" cy="78581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Isosceles Triangle 121"/>
            <p:cNvSpPr/>
            <p:nvPr/>
          </p:nvSpPr>
          <p:spPr>
            <a:xfrm>
              <a:off x="5286380" y="1428736"/>
              <a:ext cx="1143008" cy="1285884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28586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487917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500174"/>
            <a:ext cx="2702404" cy="282416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2844" y="5786454"/>
            <a:ext cx="8858312" cy="21431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SG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357158" y="5572140"/>
            <a:ext cx="142876" cy="787406"/>
            <a:chOff x="642910" y="4929198"/>
            <a:chExt cx="142876" cy="1787538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90146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27093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304426" y="1121792"/>
            <a:ext cx="2428892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04426" y="1285860"/>
            <a:ext cx="2428892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304426" y="714356"/>
            <a:ext cx="2428892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214678" y="1785926"/>
            <a:ext cx="2643206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343178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8151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375864" y="2336238"/>
            <a:ext cx="235745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75864" y="2500305"/>
            <a:ext cx="235745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375864" y="2000240"/>
            <a:ext cx="235745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1357290" y="2000240"/>
            <a:ext cx="2143140" cy="10001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64"/>
          <p:cNvGrpSpPr/>
          <p:nvPr/>
        </p:nvGrpSpPr>
        <p:grpSpPr>
          <a:xfrm>
            <a:off x="3286116" y="357166"/>
            <a:ext cx="2971800" cy="4152015"/>
            <a:chOff x="3048000" y="3593646"/>
            <a:chExt cx="3048000" cy="3188154"/>
          </a:xfrm>
        </p:grpSpPr>
        <p:grpSp>
          <p:nvGrpSpPr>
            <p:cNvPr id="41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95" name="Round Same Side Corner Rectangle 9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ectangle 9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3362316" y="6488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98" name="Rectangle 97"/>
          <p:cNvSpPr/>
          <p:nvPr/>
        </p:nvSpPr>
        <p:spPr>
          <a:xfrm>
            <a:off x="3403112" y="2071678"/>
            <a:ext cx="2703960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04668" y="2357430"/>
            <a:ext cx="2700848" cy="184695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47302" y="8572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64"/>
          <p:cNvGrpSpPr/>
          <p:nvPr/>
        </p:nvGrpSpPr>
        <p:grpSpPr>
          <a:xfrm>
            <a:off x="3344006" y="428605"/>
            <a:ext cx="2857520" cy="1214446"/>
            <a:chOff x="3048000" y="3593646"/>
            <a:chExt cx="3048000" cy="3188154"/>
          </a:xfrm>
        </p:grpSpPr>
        <p:grpSp>
          <p:nvGrpSpPr>
            <p:cNvPr id="4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87" name="Round Same Side Corner Rectangle 8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415444" y="720255"/>
            <a:ext cx="294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this(data, null, null);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101" name="Rectangle 100"/>
          <p:cNvSpPr/>
          <p:nvPr/>
        </p:nvSpPr>
        <p:spPr>
          <a:xfrm>
            <a:off x="3461002" y="1214422"/>
            <a:ext cx="2669086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462558" y="1357298"/>
            <a:ext cx="2667530" cy="14287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86882" y="714356"/>
            <a:ext cx="2643206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rot="10800000">
            <a:off x="3714744" y="1500174"/>
            <a:ext cx="2071702" cy="6429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104"/>
          <p:cNvGrpSpPr/>
          <p:nvPr/>
        </p:nvGrpSpPr>
        <p:grpSpPr>
          <a:xfrm>
            <a:off x="6344402" y="428604"/>
            <a:ext cx="2656754" cy="2000264"/>
            <a:chOff x="3048000" y="3593646"/>
            <a:chExt cx="3048000" cy="3188154"/>
          </a:xfrm>
        </p:grpSpPr>
        <p:grpSp>
          <p:nvGrpSpPr>
            <p:cNvPr id="4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08" name="Round Same Side Corner Rectangle 107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Rectangle 106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6425996" y="389617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415872" y="891115"/>
            <a:ext cx="2585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data, Node left, Node right)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this.data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data;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this.left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left;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this.right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right;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112" name="Rectangle 111"/>
          <p:cNvSpPr/>
          <p:nvPr/>
        </p:nvSpPr>
        <p:spPr>
          <a:xfrm>
            <a:off x="6461398" y="928670"/>
            <a:ext cx="2468320" cy="285752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6462954" y="1571612"/>
            <a:ext cx="2466764" cy="57150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>
            <a:stCxn id="101" idx="2"/>
          </p:cNvCxnSpPr>
          <p:nvPr/>
        </p:nvCxnSpPr>
        <p:spPr>
          <a:xfrm rot="16200000" flipH="1">
            <a:off x="5290995" y="861847"/>
            <a:ext cx="857256" cy="184815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117"/>
          <p:cNvGrpSpPr/>
          <p:nvPr/>
        </p:nvGrpSpPr>
        <p:grpSpPr>
          <a:xfrm rot="3989355">
            <a:off x="8709180" y="553640"/>
            <a:ext cx="87126" cy="192279"/>
            <a:chOff x="1893075" y="2071678"/>
            <a:chExt cx="1035851" cy="2286016"/>
          </a:xfrm>
        </p:grpSpPr>
        <p:sp>
          <p:nvSpPr>
            <p:cNvPr id="119" name="Isosceles Triangle 118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0" name="Flowchart: Manual Operation 119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1" name="Flowchart: Delay 120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Flowchart: Delay 121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4" name="Group 103"/>
          <p:cNvGrpSpPr/>
          <p:nvPr/>
        </p:nvGrpSpPr>
        <p:grpSpPr>
          <a:xfrm rot="18914804">
            <a:off x="8757290" y="664010"/>
            <a:ext cx="134912" cy="193936"/>
            <a:chOff x="5286380" y="1428736"/>
            <a:chExt cx="1143008" cy="1643074"/>
          </a:xfrm>
          <a:solidFill>
            <a:schemeClr val="bg1"/>
          </a:solidFill>
        </p:grpSpPr>
        <p:sp>
          <p:nvSpPr>
            <p:cNvPr id="105" name="Rectangle 104"/>
            <p:cNvSpPr/>
            <p:nvPr/>
          </p:nvSpPr>
          <p:spPr>
            <a:xfrm>
              <a:off x="5643570" y="2285992"/>
              <a:ext cx="428628" cy="78581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6" name="Isosceles Triangle 105"/>
            <p:cNvSpPr/>
            <p:nvPr/>
          </p:nvSpPr>
          <p:spPr>
            <a:xfrm>
              <a:off x="5286380" y="1428736"/>
              <a:ext cx="1143008" cy="1285884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42844" y="6427808"/>
            <a:ext cx="8858312" cy="214314"/>
            <a:chOff x="142844" y="5786454"/>
            <a:chExt cx="8858312" cy="214314"/>
          </a:xfrm>
        </p:grpSpPr>
        <p:sp>
          <p:nvSpPr>
            <p:cNvPr id="116" name="Rectangle 115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117" name="Straight Connector 116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785788" y="6000771"/>
            <a:ext cx="1966641" cy="391318"/>
            <a:chOff x="714351" y="5310444"/>
            <a:chExt cx="2571772" cy="511725"/>
          </a:xfrm>
        </p:grpSpPr>
        <p:grpSp>
          <p:nvGrpSpPr>
            <p:cNvPr id="124" name="Group 60"/>
            <p:cNvGrpSpPr/>
            <p:nvPr/>
          </p:nvGrpSpPr>
          <p:grpSpPr>
            <a:xfrm>
              <a:off x="714351" y="5403865"/>
              <a:ext cx="2571772" cy="418304"/>
              <a:chOff x="4429084" y="4164027"/>
              <a:chExt cx="5143544" cy="836610"/>
            </a:xfrm>
            <a:solidFill>
              <a:srgbClr val="92D050"/>
            </a:solidFill>
          </p:grpSpPr>
          <p:sp>
            <p:nvSpPr>
              <p:cNvPr id="126" name="Isosceles Triangle 125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chemeClr val="accent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4429123" y="4164027"/>
                <a:ext cx="5143505" cy="265105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Insert(Comparable data)</a:t>
                </a:r>
                <a:endParaRPr lang="en-SG" sz="1200" dirty="0"/>
              </a:p>
            </p:txBody>
          </p:sp>
        </p:grpSp>
        <p:cxnSp>
          <p:nvCxnSpPr>
            <p:cNvPr id="125" name="Straight Connector 124"/>
            <p:cNvCxnSpPr/>
            <p:nvPr/>
          </p:nvCxnSpPr>
          <p:spPr>
            <a:xfrm rot="16200000" flipH="1" flipV="1">
              <a:off x="1785930" y="5453315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Isosceles Triangle 128"/>
          <p:cNvSpPr/>
          <p:nvPr/>
        </p:nvSpPr>
        <p:spPr>
          <a:xfrm rot="10800000">
            <a:off x="1643042" y="5955291"/>
            <a:ext cx="170657" cy="116915"/>
          </a:xfrm>
          <a:prstGeom prst="triangle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71" name="Group 60"/>
          <p:cNvGrpSpPr/>
          <p:nvPr/>
        </p:nvGrpSpPr>
        <p:grpSpPr>
          <a:xfrm>
            <a:off x="2928926" y="4929198"/>
            <a:ext cx="3643338" cy="607222"/>
            <a:chOff x="4429084" y="3786190"/>
            <a:chExt cx="4562820" cy="1214447"/>
          </a:xfrm>
          <a:solidFill>
            <a:srgbClr val="92D050"/>
          </a:solidFill>
        </p:grpSpPr>
        <p:sp>
          <p:nvSpPr>
            <p:cNvPr id="172" name="Isosceles Triangle 171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429123" y="3786190"/>
              <a:ext cx="4562781" cy="642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Node (Comparable data, Node left, Node right)</a:t>
              </a:r>
              <a:endParaRPr lang="en-SG" sz="1400" dirty="0"/>
            </a:p>
          </p:txBody>
        </p:sp>
      </p:grpSp>
      <p:grpSp>
        <p:nvGrpSpPr>
          <p:cNvPr id="174" name="Group 142"/>
          <p:cNvGrpSpPr/>
          <p:nvPr/>
        </p:nvGrpSpPr>
        <p:grpSpPr>
          <a:xfrm>
            <a:off x="3000364" y="4929198"/>
            <a:ext cx="142876" cy="571504"/>
            <a:chOff x="642910" y="4929198"/>
            <a:chExt cx="142876" cy="1787538"/>
          </a:xfrm>
        </p:grpSpPr>
        <p:cxnSp>
          <p:nvCxnSpPr>
            <p:cNvPr id="175" name="Straight Connector 174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48"/>
          <p:cNvGrpSpPr/>
          <p:nvPr/>
        </p:nvGrpSpPr>
        <p:grpSpPr>
          <a:xfrm>
            <a:off x="1643043" y="5500702"/>
            <a:ext cx="2286015" cy="571504"/>
            <a:chOff x="3571869" y="5500702"/>
            <a:chExt cx="2286015" cy="571504"/>
          </a:xfrm>
        </p:grpSpPr>
        <p:grpSp>
          <p:nvGrpSpPr>
            <p:cNvPr id="179" name="Group 116"/>
            <p:cNvGrpSpPr/>
            <p:nvPr/>
          </p:nvGrpSpPr>
          <p:grpSpPr>
            <a:xfrm>
              <a:off x="3571869" y="5645166"/>
              <a:ext cx="2214577" cy="427040"/>
              <a:chOff x="2071642" y="4929198"/>
              <a:chExt cx="2214577" cy="427040"/>
            </a:xfrm>
          </p:grpSpPr>
          <p:sp>
            <p:nvSpPr>
              <p:cNvPr id="182" name="Isosceles Triangle 181"/>
              <p:cNvSpPr/>
              <p:nvPr/>
            </p:nvSpPr>
            <p:spPr>
              <a:xfrm rot="10800000">
                <a:off x="2071642" y="5188896"/>
                <a:ext cx="205053" cy="167342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2071670" y="5000636"/>
                <a:ext cx="2143111" cy="1882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dirty="0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2143108" y="4929198"/>
                <a:ext cx="2143111" cy="1882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dirty="0"/>
              </a:p>
            </p:txBody>
          </p:sp>
        </p:grpSp>
        <p:sp>
          <p:nvSpPr>
            <p:cNvPr id="180" name="Rectangle 179"/>
            <p:cNvSpPr/>
            <p:nvPr/>
          </p:nvSpPr>
          <p:spPr>
            <a:xfrm>
              <a:off x="3714773" y="5502290"/>
              <a:ext cx="2143111" cy="1882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Node (Comparable data)</a:t>
              </a:r>
              <a:endParaRPr lang="en-SG" sz="1200" dirty="0"/>
            </a:p>
          </p:txBody>
        </p:sp>
        <p:cxnSp>
          <p:nvCxnSpPr>
            <p:cNvPr id="181" name="Straight Connector 180"/>
            <p:cNvCxnSpPr/>
            <p:nvPr/>
          </p:nvCxnSpPr>
          <p:spPr>
            <a:xfrm rot="16200000" flipH="1" flipV="1">
              <a:off x="4891366" y="5609956"/>
              <a:ext cx="218515" cy="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90146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27093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304426" y="1121792"/>
            <a:ext cx="2428892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04426" y="1285860"/>
            <a:ext cx="2428892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304426" y="714356"/>
            <a:ext cx="2428892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214678" y="1785926"/>
            <a:ext cx="2643206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343178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8151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375864" y="2336238"/>
            <a:ext cx="235745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75864" y="2500305"/>
            <a:ext cx="235745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375864" y="2000240"/>
            <a:ext cx="235745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1357290" y="2000240"/>
            <a:ext cx="2143140" cy="10001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64"/>
          <p:cNvGrpSpPr/>
          <p:nvPr/>
        </p:nvGrpSpPr>
        <p:grpSpPr>
          <a:xfrm>
            <a:off x="3286116" y="357166"/>
            <a:ext cx="2971800" cy="4152015"/>
            <a:chOff x="3048000" y="3593646"/>
            <a:chExt cx="3048000" cy="3188154"/>
          </a:xfrm>
        </p:grpSpPr>
        <p:grpSp>
          <p:nvGrpSpPr>
            <p:cNvPr id="41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95" name="Round Same Side Corner Rectangle 9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ectangle 9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3362316" y="6488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98" name="Rectangle 97"/>
          <p:cNvSpPr/>
          <p:nvPr/>
        </p:nvSpPr>
        <p:spPr>
          <a:xfrm>
            <a:off x="3403112" y="2071678"/>
            <a:ext cx="2703960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04668" y="2357430"/>
            <a:ext cx="2700848" cy="184695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47302" y="8572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64"/>
          <p:cNvGrpSpPr/>
          <p:nvPr/>
        </p:nvGrpSpPr>
        <p:grpSpPr>
          <a:xfrm>
            <a:off x="3344006" y="428605"/>
            <a:ext cx="2857520" cy="1214446"/>
            <a:chOff x="3048000" y="3593646"/>
            <a:chExt cx="3048000" cy="3188154"/>
          </a:xfrm>
        </p:grpSpPr>
        <p:grpSp>
          <p:nvGrpSpPr>
            <p:cNvPr id="4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87" name="Round Same Side Corner Rectangle 8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415444" y="720255"/>
            <a:ext cx="294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this(data, null, null);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101" name="Rectangle 100"/>
          <p:cNvSpPr/>
          <p:nvPr/>
        </p:nvSpPr>
        <p:spPr>
          <a:xfrm>
            <a:off x="3461002" y="1214422"/>
            <a:ext cx="2669086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462558" y="1357298"/>
            <a:ext cx="2667530" cy="14287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86882" y="714356"/>
            <a:ext cx="2643206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rot="10800000">
            <a:off x="3714744" y="1500174"/>
            <a:ext cx="2071702" cy="6429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104"/>
          <p:cNvGrpSpPr/>
          <p:nvPr/>
        </p:nvGrpSpPr>
        <p:grpSpPr>
          <a:xfrm>
            <a:off x="6344402" y="428604"/>
            <a:ext cx="2656754" cy="2000264"/>
            <a:chOff x="3048000" y="3593646"/>
            <a:chExt cx="3048000" cy="3188154"/>
          </a:xfrm>
        </p:grpSpPr>
        <p:grpSp>
          <p:nvGrpSpPr>
            <p:cNvPr id="4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08" name="Round Same Side Corner Rectangle 107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Rectangle 106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6425996" y="389617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415872" y="891115"/>
            <a:ext cx="2585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data, Node left, Node right)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this.data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data;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this.left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left;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this.right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right;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112" name="Rectangle 111"/>
          <p:cNvSpPr/>
          <p:nvPr/>
        </p:nvSpPr>
        <p:spPr>
          <a:xfrm>
            <a:off x="6461398" y="928670"/>
            <a:ext cx="2468320" cy="285752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6462954" y="1571612"/>
            <a:ext cx="2466764" cy="57150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>
            <a:stCxn id="101" idx="2"/>
          </p:cNvCxnSpPr>
          <p:nvPr/>
        </p:nvCxnSpPr>
        <p:spPr>
          <a:xfrm rot="16200000" flipH="1">
            <a:off x="5290995" y="861847"/>
            <a:ext cx="857256" cy="184815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117"/>
          <p:cNvGrpSpPr/>
          <p:nvPr/>
        </p:nvGrpSpPr>
        <p:grpSpPr>
          <a:xfrm rot="3989355">
            <a:off x="8709180" y="553640"/>
            <a:ext cx="87126" cy="192279"/>
            <a:chOff x="1893075" y="2071678"/>
            <a:chExt cx="1035851" cy="2286016"/>
          </a:xfrm>
        </p:grpSpPr>
        <p:sp>
          <p:nvSpPr>
            <p:cNvPr id="119" name="Isosceles Triangle 118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0" name="Flowchart: Manual Operation 119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1" name="Flowchart: Delay 120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Flowchart: Delay 121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7" name="Group 103"/>
          <p:cNvGrpSpPr/>
          <p:nvPr/>
        </p:nvGrpSpPr>
        <p:grpSpPr>
          <a:xfrm rot="18914804">
            <a:off x="8757290" y="664010"/>
            <a:ext cx="134912" cy="193936"/>
            <a:chOff x="5286380" y="1428736"/>
            <a:chExt cx="1143008" cy="1643074"/>
          </a:xfrm>
          <a:solidFill>
            <a:schemeClr val="bg1"/>
          </a:solidFill>
        </p:grpSpPr>
        <p:sp>
          <p:nvSpPr>
            <p:cNvPr id="105" name="Rectangle 104"/>
            <p:cNvSpPr/>
            <p:nvPr/>
          </p:nvSpPr>
          <p:spPr>
            <a:xfrm>
              <a:off x="5643570" y="2285992"/>
              <a:ext cx="428628" cy="78581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6" name="Isosceles Triangle 105"/>
            <p:cNvSpPr/>
            <p:nvPr/>
          </p:nvSpPr>
          <p:spPr>
            <a:xfrm>
              <a:off x="5286380" y="1428736"/>
              <a:ext cx="1143008" cy="1285884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42844" y="6427808"/>
            <a:ext cx="8858312" cy="214314"/>
            <a:chOff x="142844" y="5786454"/>
            <a:chExt cx="8858312" cy="214314"/>
          </a:xfrm>
        </p:grpSpPr>
        <p:sp>
          <p:nvSpPr>
            <p:cNvPr id="115" name="Rectangle 114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116" name="Straight Connector 115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785788" y="6000771"/>
            <a:ext cx="1966641" cy="391318"/>
            <a:chOff x="714351" y="5310444"/>
            <a:chExt cx="2571772" cy="511725"/>
          </a:xfrm>
        </p:grpSpPr>
        <p:grpSp>
          <p:nvGrpSpPr>
            <p:cNvPr id="123" name="Group 60"/>
            <p:cNvGrpSpPr/>
            <p:nvPr/>
          </p:nvGrpSpPr>
          <p:grpSpPr>
            <a:xfrm>
              <a:off x="714351" y="5403865"/>
              <a:ext cx="2571772" cy="418304"/>
              <a:chOff x="4429084" y="4164027"/>
              <a:chExt cx="5143544" cy="836610"/>
            </a:xfrm>
            <a:solidFill>
              <a:srgbClr val="92D050"/>
            </a:solidFill>
          </p:grpSpPr>
          <p:sp>
            <p:nvSpPr>
              <p:cNvPr id="125" name="Isosceles Triangle 124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chemeClr val="accent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4429123" y="4164027"/>
                <a:ext cx="5143505" cy="265105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Insert(Comparable data)</a:t>
                </a:r>
                <a:endParaRPr lang="en-SG" sz="1200" dirty="0"/>
              </a:p>
            </p:txBody>
          </p:sp>
        </p:grpSp>
        <p:cxnSp>
          <p:nvCxnSpPr>
            <p:cNvPr id="124" name="Straight Connector 123"/>
            <p:cNvCxnSpPr/>
            <p:nvPr/>
          </p:nvCxnSpPr>
          <p:spPr>
            <a:xfrm rot="16200000" flipH="1" flipV="1">
              <a:off x="1785930" y="5453315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60"/>
          <p:cNvGrpSpPr/>
          <p:nvPr/>
        </p:nvGrpSpPr>
        <p:grpSpPr>
          <a:xfrm>
            <a:off x="2928926" y="4929198"/>
            <a:ext cx="3643338" cy="607222"/>
            <a:chOff x="4429084" y="3786190"/>
            <a:chExt cx="4562820" cy="1214447"/>
          </a:xfrm>
          <a:solidFill>
            <a:srgbClr val="92D050"/>
          </a:solidFill>
        </p:grpSpPr>
        <p:sp>
          <p:nvSpPr>
            <p:cNvPr id="143" name="Isosceles Triangle 142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429123" y="3786190"/>
              <a:ext cx="4562781" cy="642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Node (Comparable data, Node left, Node right)</a:t>
              </a:r>
              <a:endParaRPr lang="en-SG" sz="1400" dirty="0"/>
            </a:p>
          </p:txBody>
        </p:sp>
      </p:grpSp>
      <p:grpSp>
        <p:nvGrpSpPr>
          <p:cNvPr id="145" name="Group 142"/>
          <p:cNvGrpSpPr/>
          <p:nvPr/>
        </p:nvGrpSpPr>
        <p:grpSpPr>
          <a:xfrm>
            <a:off x="3000364" y="4929198"/>
            <a:ext cx="142876" cy="571504"/>
            <a:chOff x="642910" y="4929198"/>
            <a:chExt cx="142876" cy="1787538"/>
          </a:xfrm>
        </p:grpSpPr>
        <p:cxnSp>
          <p:nvCxnSpPr>
            <p:cNvPr id="146" name="Straight Connector 145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1643043" y="5500702"/>
            <a:ext cx="2286015" cy="571504"/>
            <a:chOff x="3571869" y="5500702"/>
            <a:chExt cx="2286015" cy="571504"/>
          </a:xfrm>
        </p:grpSpPr>
        <p:grpSp>
          <p:nvGrpSpPr>
            <p:cNvPr id="150" name="Group 116"/>
            <p:cNvGrpSpPr/>
            <p:nvPr/>
          </p:nvGrpSpPr>
          <p:grpSpPr>
            <a:xfrm>
              <a:off x="3571869" y="5645166"/>
              <a:ext cx="2214577" cy="427040"/>
              <a:chOff x="2071642" y="4929198"/>
              <a:chExt cx="2214577" cy="427040"/>
            </a:xfrm>
          </p:grpSpPr>
          <p:sp>
            <p:nvSpPr>
              <p:cNvPr id="153" name="Isosceles Triangle 152"/>
              <p:cNvSpPr/>
              <p:nvPr/>
            </p:nvSpPr>
            <p:spPr>
              <a:xfrm rot="10800000">
                <a:off x="2071642" y="5188896"/>
                <a:ext cx="205053" cy="167342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2071670" y="5000636"/>
                <a:ext cx="2143111" cy="1882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dirty="0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2143108" y="4929198"/>
                <a:ext cx="2143111" cy="1882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dirty="0"/>
              </a:p>
            </p:txBody>
          </p:sp>
        </p:grpSp>
        <p:sp>
          <p:nvSpPr>
            <p:cNvPr id="151" name="Rectangle 150"/>
            <p:cNvSpPr/>
            <p:nvPr/>
          </p:nvSpPr>
          <p:spPr>
            <a:xfrm>
              <a:off x="3714773" y="5502290"/>
              <a:ext cx="2143111" cy="1882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Node (Comparable data)</a:t>
              </a:r>
              <a:endParaRPr lang="en-SG" sz="1200" dirty="0"/>
            </a:p>
          </p:txBody>
        </p:sp>
        <p:cxnSp>
          <p:nvCxnSpPr>
            <p:cNvPr id="152" name="Straight Connector 151"/>
            <p:cNvCxnSpPr/>
            <p:nvPr/>
          </p:nvCxnSpPr>
          <p:spPr>
            <a:xfrm rot="16200000" flipH="1" flipV="1">
              <a:off x="4891366" y="5609956"/>
              <a:ext cx="218515" cy="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90146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27093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304426" y="1121792"/>
            <a:ext cx="2428892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04426" y="1285860"/>
            <a:ext cx="2428892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304426" y="714356"/>
            <a:ext cx="2428892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214678" y="1785926"/>
            <a:ext cx="2643206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343178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8151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375864" y="2336238"/>
            <a:ext cx="235745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75864" y="2500305"/>
            <a:ext cx="235745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375864" y="2000240"/>
            <a:ext cx="235745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1357290" y="2000240"/>
            <a:ext cx="2143140" cy="10001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64"/>
          <p:cNvGrpSpPr/>
          <p:nvPr/>
        </p:nvGrpSpPr>
        <p:grpSpPr>
          <a:xfrm>
            <a:off x="3286116" y="357166"/>
            <a:ext cx="2971800" cy="4152015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95" name="Round Same Side Corner Rectangle 9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ectangle 9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3362316" y="6488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98" name="Rectangle 97"/>
          <p:cNvSpPr/>
          <p:nvPr/>
        </p:nvSpPr>
        <p:spPr>
          <a:xfrm>
            <a:off x="3403112" y="2071678"/>
            <a:ext cx="2703960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04668" y="2357430"/>
            <a:ext cx="2700848" cy="184695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47302" y="8572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64"/>
          <p:cNvGrpSpPr/>
          <p:nvPr/>
        </p:nvGrpSpPr>
        <p:grpSpPr>
          <a:xfrm>
            <a:off x="3344006" y="428605"/>
            <a:ext cx="2857520" cy="1214446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87" name="Round Same Side Corner Rectangle 8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415444" y="720255"/>
            <a:ext cx="294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this(data, null, null);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101" name="Rectangle 100"/>
          <p:cNvSpPr/>
          <p:nvPr/>
        </p:nvSpPr>
        <p:spPr>
          <a:xfrm>
            <a:off x="3461002" y="1214422"/>
            <a:ext cx="2669086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462558" y="1357298"/>
            <a:ext cx="2667530" cy="14287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86882" y="714356"/>
            <a:ext cx="2643206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rot="10800000">
            <a:off x="3714744" y="1500174"/>
            <a:ext cx="2071702" cy="6429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104"/>
          <p:cNvGrpSpPr/>
          <p:nvPr/>
        </p:nvGrpSpPr>
        <p:grpSpPr>
          <a:xfrm>
            <a:off x="6344402" y="428604"/>
            <a:ext cx="2656754" cy="2000264"/>
            <a:chOff x="3048000" y="3593646"/>
            <a:chExt cx="3048000" cy="3188154"/>
          </a:xfrm>
        </p:grpSpPr>
        <p:grpSp>
          <p:nvGrpSpPr>
            <p:cNvPr id="3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08" name="Round Same Side Corner Rectangle 107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Rectangle 106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6425996" y="389617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415872" y="891115"/>
            <a:ext cx="2585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data, Node left, Node right)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this.data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data;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this.left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left;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this.right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right;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112" name="Rectangle 111"/>
          <p:cNvSpPr/>
          <p:nvPr/>
        </p:nvSpPr>
        <p:spPr>
          <a:xfrm>
            <a:off x="6461398" y="928670"/>
            <a:ext cx="2468320" cy="285752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6462954" y="1571612"/>
            <a:ext cx="2466764" cy="57150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>
            <a:stCxn id="101" idx="2"/>
          </p:cNvCxnSpPr>
          <p:nvPr/>
        </p:nvCxnSpPr>
        <p:spPr>
          <a:xfrm rot="16200000" flipH="1">
            <a:off x="5290995" y="861847"/>
            <a:ext cx="857256" cy="184815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117"/>
          <p:cNvGrpSpPr/>
          <p:nvPr/>
        </p:nvGrpSpPr>
        <p:grpSpPr>
          <a:xfrm rot="3989355">
            <a:off x="8709180" y="553640"/>
            <a:ext cx="87126" cy="192279"/>
            <a:chOff x="1893075" y="2071678"/>
            <a:chExt cx="1035851" cy="2286016"/>
          </a:xfrm>
        </p:grpSpPr>
        <p:sp>
          <p:nvSpPr>
            <p:cNvPr id="119" name="Isosceles Triangle 118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0" name="Flowchart: Manual Operation 119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1" name="Flowchart: Delay 120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Flowchart: Delay 121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1" name="Group 103"/>
          <p:cNvGrpSpPr/>
          <p:nvPr/>
        </p:nvGrpSpPr>
        <p:grpSpPr>
          <a:xfrm rot="18914804">
            <a:off x="8757290" y="664010"/>
            <a:ext cx="134912" cy="193936"/>
            <a:chOff x="5286380" y="1428736"/>
            <a:chExt cx="1143008" cy="1643074"/>
          </a:xfrm>
          <a:solidFill>
            <a:schemeClr val="bg1"/>
          </a:solidFill>
        </p:grpSpPr>
        <p:sp>
          <p:nvSpPr>
            <p:cNvPr id="105" name="Rectangle 104"/>
            <p:cNvSpPr/>
            <p:nvPr/>
          </p:nvSpPr>
          <p:spPr>
            <a:xfrm>
              <a:off x="5643570" y="2285992"/>
              <a:ext cx="428628" cy="78581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6" name="Isosceles Triangle 105"/>
            <p:cNvSpPr/>
            <p:nvPr/>
          </p:nvSpPr>
          <p:spPr>
            <a:xfrm>
              <a:off x="5286380" y="1428736"/>
              <a:ext cx="1143008" cy="1285884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2" name="Group 103"/>
          <p:cNvGrpSpPr/>
          <p:nvPr/>
        </p:nvGrpSpPr>
        <p:grpSpPr>
          <a:xfrm>
            <a:off x="142844" y="6427808"/>
            <a:ext cx="8858312" cy="214314"/>
            <a:chOff x="142844" y="5786454"/>
            <a:chExt cx="8858312" cy="214314"/>
          </a:xfrm>
        </p:grpSpPr>
        <p:sp>
          <p:nvSpPr>
            <p:cNvPr id="115" name="Rectangle 114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116" name="Straight Connector 115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117"/>
          <p:cNvGrpSpPr/>
          <p:nvPr/>
        </p:nvGrpSpPr>
        <p:grpSpPr>
          <a:xfrm>
            <a:off x="785788" y="6000771"/>
            <a:ext cx="1966641" cy="391318"/>
            <a:chOff x="714351" y="5310444"/>
            <a:chExt cx="2571772" cy="511725"/>
          </a:xfrm>
        </p:grpSpPr>
        <p:grpSp>
          <p:nvGrpSpPr>
            <p:cNvPr id="44" name="Group 60"/>
            <p:cNvGrpSpPr/>
            <p:nvPr/>
          </p:nvGrpSpPr>
          <p:grpSpPr>
            <a:xfrm>
              <a:off x="714351" y="5403865"/>
              <a:ext cx="2571772" cy="418304"/>
              <a:chOff x="4429084" y="4164027"/>
              <a:chExt cx="5143544" cy="836610"/>
            </a:xfrm>
            <a:solidFill>
              <a:srgbClr val="92D050"/>
            </a:solidFill>
          </p:grpSpPr>
          <p:sp>
            <p:nvSpPr>
              <p:cNvPr id="125" name="Isosceles Triangle 124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chemeClr val="accent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4429123" y="4164027"/>
                <a:ext cx="5143505" cy="265105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Insert(Comparable data)</a:t>
                </a:r>
                <a:endParaRPr lang="en-SG" sz="1200" dirty="0"/>
              </a:p>
            </p:txBody>
          </p:sp>
        </p:grpSp>
        <p:cxnSp>
          <p:nvCxnSpPr>
            <p:cNvPr id="124" name="Straight Connector 123"/>
            <p:cNvCxnSpPr/>
            <p:nvPr/>
          </p:nvCxnSpPr>
          <p:spPr>
            <a:xfrm rot="16200000" flipH="1" flipV="1">
              <a:off x="1785930" y="5453315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60"/>
          <p:cNvGrpSpPr/>
          <p:nvPr/>
        </p:nvGrpSpPr>
        <p:grpSpPr>
          <a:xfrm>
            <a:off x="2928926" y="4929198"/>
            <a:ext cx="3643338" cy="607222"/>
            <a:chOff x="4429084" y="3786190"/>
            <a:chExt cx="4562820" cy="1214447"/>
          </a:xfrm>
          <a:solidFill>
            <a:srgbClr val="92D050"/>
          </a:solidFill>
        </p:grpSpPr>
        <p:sp>
          <p:nvSpPr>
            <p:cNvPr id="144" name="Isosceles Triangle 143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4429123" y="3786190"/>
              <a:ext cx="4562781" cy="642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Node (Comparable data, Node left, Node right)</a:t>
              </a:r>
              <a:endParaRPr lang="en-SG" sz="1400" dirty="0"/>
            </a:p>
          </p:txBody>
        </p:sp>
      </p:grpSp>
      <p:grpSp>
        <p:nvGrpSpPr>
          <p:cNvPr id="146" name="Group 142"/>
          <p:cNvGrpSpPr/>
          <p:nvPr/>
        </p:nvGrpSpPr>
        <p:grpSpPr>
          <a:xfrm>
            <a:off x="3000364" y="4929198"/>
            <a:ext cx="142876" cy="571504"/>
            <a:chOff x="642910" y="4929198"/>
            <a:chExt cx="142876" cy="1787538"/>
          </a:xfrm>
        </p:grpSpPr>
        <p:cxnSp>
          <p:nvCxnSpPr>
            <p:cNvPr id="147" name="Straight Connector 146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8"/>
          <p:cNvGrpSpPr/>
          <p:nvPr/>
        </p:nvGrpSpPr>
        <p:grpSpPr>
          <a:xfrm>
            <a:off x="1643043" y="5500702"/>
            <a:ext cx="2286015" cy="571504"/>
            <a:chOff x="3571869" y="5500702"/>
            <a:chExt cx="2286015" cy="571504"/>
          </a:xfrm>
        </p:grpSpPr>
        <p:grpSp>
          <p:nvGrpSpPr>
            <p:cNvPr id="151" name="Group 116"/>
            <p:cNvGrpSpPr/>
            <p:nvPr/>
          </p:nvGrpSpPr>
          <p:grpSpPr>
            <a:xfrm>
              <a:off x="3571869" y="5645166"/>
              <a:ext cx="2214577" cy="427040"/>
              <a:chOff x="2071642" y="4929198"/>
              <a:chExt cx="2214577" cy="427040"/>
            </a:xfrm>
          </p:grpSpPr>
          <p:sp>
            <p:nvSpPr>
              <p:cNvPr id="154" name="Isosceles Triangle 153"/>
              <p:cNvSpPr/>
              <p:nvPr/>
            </p:nvSpPr>
            <p:spPr>
              <a:xfrm rot="10800000">
                <a:off x="2071642" y="5188896"/>
                <a:ext cx="205053" cy="167342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2071670" y="5000636"/>
                <a:ext cx="2143111" cy="1882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dirty="0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2143108" y="4929198"/>
                <a:ext cx="2143111" cy="1882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dirty="0"/>
              </a:p>
            </p:txBody>
          </p:sp>
        </p:grpSp>
        <p:sp>
          <p:nvSpPr>
            <p:cNvPr id="152" name="Rectangle 151"/>
            <p:cNvSpPr/>
            <p:nvPr/>
          </p:nvSpPr>
          <p:spPr>
            <a:xfrm>
              <a:off x="3714773" y="5502290"/>
              <a:ext cx="2143111" cy="1882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Node (Comparable data)</a:t>
              </a:r>
              <a:endParaRPr lang="en-SG" sz="1200" dirty="0"/>
            </a:p>
          </p:txBody>
        </p:sp>
        <p:cxnSp>
          <p:nvCxnSpPr>
            <p:cNvPr id="153" name="Straight Connector 152"/>
            <p:cNvCxnSpPr/>
            <p:nvPr/>
          </p:nvCxnSpPr>
          <p:spPr>
            <a:xfrm rot="16200000" flipH="1" flipV="1">
              <a:off x="4891366" y="5609956"/>
              <a:ext cx="218515" cy="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/>
          <p:cNvGrpSpPr/>
          <p:nvPr/>
        </p:nvGrpSpPr>
        <p:grpSpPr>
          <a:xfrm>
            <a:off x="5786446" y="2143116"/>
            <a:ext cx="2971800" cy="4223453"/>
            <a:chOff x="1071538" y="-1214470"/>
            <a:chExt cx="2971800" cy="4223453"/>
          </a:xfrm>
        </p:grpSpPr>
        <p:grpSp>
          <p:nvGrpSpPr>
            <p:cNvPr id="165" name="Group 7"/>
            <p:cNvGrpSpPr/>
            <p:nvPr/>
          </p:nvGrpSpPr>
          <p:grpSpPr>
            <a:xfrm>
              <a:off x="1071538" y="-1143032"/>
              <a:ext cx="2971800" cy="4152015"/>
              <a:chOff x="3048000" y="3593646"/>
              <a:chExt cx="3048000" cy="3188154"/>
            </a:xfrm>
          </p:grpSpPr>
          <p:grpSp>
            <p:nvGrpSpPr>
              <p:cNvPr id="167" name="Group 8"/>
              <p:cNvGrpSpPr/>
              <p:nvPr/>
            </p:nvGrpSpPr>
            <p:grpSpPr>
              <a:xfrm>
                <a:off x="3048000" y="3593646"/>
                <a:ext cx="3048000" cy="3188154"/>
                <a:chOff x="1752600" y="1764846"/>
                <a:chExt cx="3429000" cy="3188154"/>
              </a:xfrm>
            </p:grpSpPr>
            <p:sp>
              <p:nvSpPr>
                <p:cNvPr id="169" name="Round Same Side Corner Rectangle 168"/>
                <p:cNvSpPr/>
                <p:nvPr/>
              </p:nvSpPr>
              <p:spPr>
                <a:xfrm>
                  <a:off x="1752600" y="1764846"/>
                  <a:ext cx="3429000" cy="2895600"/>
                </a:xfrm>
                <a:prstGeom prst="round2SameRect">
                  <a:avLst>
                    <a:gd name="adj1" fmla="val 5741"/>
                    <a:gd name="adj2" fmla="val 0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1752600" y="1905000"/>
                  <a:ext cx="3429000" cy="3048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8" name="Rectangle 167"/>
              <p:cNvSpPr/>
              <p:nvPr/>
            </p:nvSpPr>
            <p:spPr>
              <a:xfrm>
                <a:off x="3124200" y="3810000"/>
                <a:ext cx="2895600" cy="2895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6" name="TextBox 165"/>
            <p:cNvSpPr txBox="1"/>
            <p:nvPr/>
          </p:nvSpPr>
          <p:spPr>
            <a:xfrm>
              <a:off x="1142976" y="-1214470"/>
              <a:ext cx="1307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UnTrack</a:t>
              </a:r>
              <a:r>
                <a:rPr lang="en-US" dirty="0" smtClean="0">
                  <a:solidFill>
                    <a:schemeClr val="bg1"/>
                  </a:solidFill>
                </a:rPr>
                <a:t>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5786446" y="2539837"/>
            <a:ext cx="2928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data, Node left, Node right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90146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27093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304426" y="1121792"/>
            <a:ext cx="2428892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04426" y="1285860"/>
            <a:ext cx="2428892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304426" y="714356"/>
            <a:ext cx="2428892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214678" y="1785926"/>
            <a:ext cx="2643206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343178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8151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375864" y="2336238"/>
            <a:ext cx="235745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75864" y="2500305"/>
            <a:ext cx="235745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375864" y="2000240"/>
            <a:ext cx="235745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1357290" y="2000240"/>
            <a:ext cx="2143140" cy="10001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64"/>
          <p:cNvGrpSpPr/>
          <p:nvPr/>
        </p:nvGrpSpPr>
        <p:grpSpPr>
          <a:xfrm>
            <a:off x="3286116" y="357166"/>
            <a:ext cx="2971800" cy="4152015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95" name="Round Same Side Corner Rectangle 9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ectangle 9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3362316" y="6488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98" name="Rectangle 97"/>
          <p:cNvSpPr/>
          <p:nvPr/>
        </p:nvSpPr>
        <p:spPr>
          <a:xfrm>
            <a:off x="3403112" y="2071678"/>
            <a:ext cx="2703960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04668" y="2357430"/>
            <a:ext cx="2700848" cy="184695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47302" y="8572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64"/>
          <p:cNvGrpSpPr/>
          <p:nvPr/>
        </p:nvGrpSpPr>
        <p:grpSpPr>
          <a:xfrm>
            <a:off x="6215074" y="428605"/>
            <a:ext cx="2857520" cy="1214446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87" name="Round Same Side Corner Rectangle 8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286512" y="720255"/>
            <a:ext cx="294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this(data, null, null);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101" name="Rectangle 100"/>
          <p:cNvSpPr/>
          <p:nvPr/>
        </p:nvSpPr>
        <p:spPr>
          <a:xfrm>
            <a:off x="6332070" y="1214422"/>
            <a:ext cx="2669086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333626" y="1357298"/>
            <a:ext cx="2667530" cy="14287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357950" y="714356"/>
            <a:ext cx="2643206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5786446" y="1500174"/>
            <a:ext cx="928694" cy="6429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357950" y="389617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3" name="Group 78"/>
          <p:cNvGrpSpPr/>
          <p:nvPr/>
        </p:nvGrpSpPr>
        <p:grpSpPr>
          <a:xfrm>
            <a:off x="142844" y="6427808"/>
            <a:ext cx="8858312" cy="214314"/>
            <a:chOff x="142844" y="5786454"/>
            <a:chExt cx="8858312" cy="214314"/>
          </a:xfrm>
        </p:grpSpPr>
        <p:sp>
          <p:nvSpPr>
            <p:cNvPr id="127" name="Rectangle 126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130" name="Straight Connector 129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82"/>
          <p:cNvGrpSpPr/>
          <p:nvPr/>
        </p:nvGrpSpPr>
        <p:grpSpPr>
          <a:xfrm>
            <a:off x="785788" y="6000771"/>
            <a:ext cx="1966641" cy="391318"/>
            <a:chOff x="714351" y="5310444"/>
            <a:chExt cx="2571772" cy="511725"/>
          </a:xfrm>
        </p:grpSpPr>
        <p:grpSp>
          <p:nvGrpSpPr>
            <p:cNvPr id="142" name="Group 60"/>
            <p:cNvGrpSpPr/>
            <p:nvPr/>
          </p:nvGrpSpPr>
          <p:grpSpPr>
            <a:xfrm>
              <a:off x="714351" y="5403865"/>
              <a:ext cx="2571772" cy="418304"/>
              <a:chOff x="4429084" y="4164027"/>
              <a:chExt cx="5143544" cy="836610"/>
            </a:xfrm>
            <a:solidFill>
              <a:srgbClr val="92D050"/>
            </a:solidFill>
          </p:grpSpPr>
          <p:sp>
            <p:nvSpPr>
              <p:cNvPr id="144" name="Isosceles Triangle 143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chemeClr val="accent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4429123" y="4164027"/>
                <a:ext cx="5143505" cy="265105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Insert(Comparable data)</a:t>
                </a:r>
                <a:endParaRPr lang="en-SG" sz="1200" dirty="0"/>
              </a:p>
            </p:txBody>
          </p:sp>
        </p:grpSp>
        <p:cxnSp>
          <p:nvCxnSpPr>
            <p:cNvPr id="143" name="Straight Connector 142"/>
            <p:cNvCxnSpPr/>
            <p:nvPr/>
          </p:nvCxnSpPr>
          <p:spPr>
            <a:xfrm rot="16200000" flipH="1" flipV="1">
              <a:off x="1785930" y="5453315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60"/>
          <p:cNvGrpSpPr/>
          <p:nvPr/>
        </p:nvGrpSpPr>
        <p:grpSpPr>
          <a:xfrm>
            <a:off x="1643042" y="5823762"/>
            <a:ext cx="3071834" cy="248444"/>
            <a:chOff x="4429084" y="3786190"/>
            <a:chExt cx="5143544" cy="1214447"/>
          </a:xfrm>
          <a:solidFill>
            <a:srgbClr val="92D050"/>
          </a:solidFill>
        </p:grpSpPr>
        <p:sp>
          <p:nvSpPr>
            <p:cNvPr id="147" name="Isosceles Triangle 146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429124" y="3786190"/>
              <a:ext cx="5143504" cy="642944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Node Insert(Comparable data, Node current)</a:t>
              </a:r>
              <a:endParaRPr lang="en-SG" sz="1200" dirty="0"/>
            </a:p>
          </p:txBody>
        </p:sp>
      </p:grpSp>
      <p:cxnSp>
        <p:nvCxnSpPr>
          <p:cNvPr id="152" name="Straight Connector 151"/>
          <p:cNvCxnSpPr/>
          <p:nvPr/>
        </p:nvCxnSpPr>
        <p:spPr>
          <a:xfrm rot="16200000" flipH="1" flipV="1">
            <a:off x="3676929" y="5891506"/>
            <a:ext cx="218515" cy="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786446" y="5214950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8" name="Group 60"/>
          <p:cNvGrpSpPr/>
          <p:nvPr/>
        </p:nvGrpSpPr>
        <p:grpSpPr>
          <a:xfrm>
            <a:off x="3714745" y="5286388"/>
            <a:ext cx="2643205" cy="571504"/>
            <a:chOff x="4429084" y="3786190"/>
            <a:chExt cx="2986573" cy="1214447"/>
          </a:xfrm>
          <a:solidFill>
            <a:srgbClr val="92D050"/>
          </a:solidFill>
        </p:grpSpPr>
        <p:sp>
          <p:nvSpPr>
            <p:cNvPr id="79" name="Isosceles Triangle 78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429123" y="3786190"/>
              <a:ext cx="2986534" cy="64294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(Comparable data)</a:t>
              </a:r>
              <a:endParaRPr lang="en-SG" dirty="0"/>
            </a:p>
          </p:txBody>
        </p:sp>
      </p:grpSp>
      <p:cxnSp>
        <p:nvCxnSpPr>
          <p:cNvPr id="81" name="Straight Connector 80"/>
          <p:cNvCxnSpPr/>
          <p:nvPr/>
        </p:nvCxnSpPr>
        <p:spPr>
          <a:xfrm rot="16200000" flipH="1" flipV="1">
            <a:off x="4891366" y="5462878"/>
            <a:ext cx="218515" cy="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6000760" y="5143512"/>
            <a:ext cx="142876" cy="571504"/>
            <a:chOff x="642910" y="4929198"/>
            <a:chExt cx="142876" cy="1787538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71836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255655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286116" y="1121792"/>
            <a:ext cx="2428892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286116" y="1285860"/>
            <a:ext cx="2428892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286116" y="714356"/>
            <a:ext cx="2428892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214678" y="1785926"/>
            <a:ext cx="2643206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396306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21279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428992" y="2336238"/>
            <a:ext cx="235745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428992" y="2500305"/>
            <a:ext cx="235745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428992" y="2000240"/>
            <a:ext cx="235745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13734" y="3929066"/>
            <a:ext cx="2703960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64"/>
          <p:cNvGrpSpPr/>
          <p:nvPr/>
        </p:nvGrpSpPr>
        <p:grpSpPr>
          <a:xfrm>
            <a:off x="6201526" y="428605"/>
            <a:ext cx="2857520" cy="1214446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57" name="Round Same Side Corner Rectangle 5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272964" y="720255"/>
            <a:ext cx="294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this(data, null, null);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63" name="Rectangle 62"/>
          <p:cNvSpPr/>
          <p:nvPr/>
        </p:nvSpPr>
        <p:spPr>
          <a:xfrm>
            <a:off x="6344402" y="714356"/>
            <a:ext cx="2643206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8"/>
          <p:cNvGrpSpPr/>
          <p:nvPr/>
        </p:nvGrpSpPr>
        <p:grpSpPr>
          <a:xfrm>
            <a:off x="142844" y="6427808"/>
            <a:ext cx="8858312" cy="214314"/>
            <a:chOff x="142844" y="5786454"/>
            <a:chExt cx="8858312" cy="214314"/>
          </a:xfrm>
        </p:grpSpPr>
        <p:sp>
          <p:nvSpPr>
            <p:cNvPr id="74" name="Rectangle 73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76" name="Straight Connector 75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82"/>
          <p:cNvGrpSpPr/>
          <p:nvPr/>
        </p:nvGrpSpPr>
        <p:grpSpPr>
          <a:xfrm>
            <a:off x="785788" y="6000771"/>
            <a:ext cx="1966641" cy="391318"/>
            <a:chOff x="714351" y="5310444"/>
            <a:chExt cx="2571772" cy="511725"/>
          </a:xfrm>
        </p:grpSpPr>
        <p:grpSp>
          <p:nvGrpSpPr>
            <p:cNvPr id="79" name="Group 60"/>
            <p:cNvGrpSpPr/>
            <p:nvPr/>
          </p:nvGrpSpPr>
          <p:grpSpPr>
            <a:xfrm>
              <a:off x="714351" y="5403865"/>
              <a:ext cx="2571772" cy="418304"/>
              <a:chOff x="4429084" y="4164027"/>
              <a:chExt cx="5143544" cy="836610"/>
            </a:xfrm>
            <a:solidFill>
              <a:srgbClr val="92D050"/>
            </a:solidFill>
          </p:grpSpPr>
          <p:sp>
            <p:nvSpPr>
              <p:cNvPr id="81" name="Isosceles Triangle 80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chemeClr val="accent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429123" y="4164027"/>
                <a:ext cx="5143505" cy="265105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Insert(Comparable data)</a:t>
                </a:r>
                <a:endParaRPr lang="en-SG" sz="1200" dirty="0"/>
              </a:p>
            </p:txBody>
          </p:sp>
        </p:grpSp>
        <p:cxnSp>
          <p:nvCxnSpPr>
            <p:cNvPr id="80" name="Straight Connector 79"/>
            <p:cNvCxnSpPr/>
            <p:nvPr/>
          </p:nvCxnSpPr>
          <p:spPr>
            <a:xfrm rot="16200000" flipH="1" flipV="1">
              <a:off x="1785930" y="5453315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64"/>
          <p:cNvGrpSpPr/>
          <p:nvPr/>
        </p:nvGrpSpPr>
        <p:grpSpPr>
          <a:xfrm>
            <a:off x="3182820" y="357166"/>
            <a:ext cx="2971800" cy="4152015"/>
            <a:chOff x="3048000" y="3593646"/>
            <a:chExt cx="3048000" cy="3188154"/>
          </a:xfrm>
        </p:grpSpPr>
        <p:grpSp>
          <p:nvGrpSpPr>
            <p:cNvPr id="9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96" name="Round Same Side Corner Rectangle 95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Rectangle 94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3259020" y="6488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104" name="Rectangle 103"/>
          <p:cNvSpPr/>
          <p:nvPr/>
        </p:nvSpPr>
        <p:spPr>
          <a:xfrm>
            <a:off x="3301372" y="4071942"/>
            <a:ext cx="2700848" cy="132438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344006" y="8572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3214678" y="345024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5715008" y="1571612"/>
            <a:ext cx="714380" cy="57150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500562" y="5500702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0" name="Group 60"/>
          <p:cNvGrpSpPr/>
          <p:nvPr/>
        </p:nvGrpSpPr>
        <p:grpSpPr>
          <a:xfrm>
            <a:off x="1643042" y="5572140"/>
            <a:ext cx="3429024" cy="500066"/>
            <a:chOff x="4429084" y="3583782"/>
            <a:chExt cx="5143544" cy="1416855"/>
          </a:xfrm>
          <a:solidFill>
            <a:srgbClr val="92D050"/>
          </a:solidFill>
        </p:grpSpPr>
        <p:sp>
          <p:nvSpPr>
            <p:cNvPr id="91" name="Isosceles Triangle 90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rgbClr val="92D05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429125" y="3583782"/>
              <a:ext cx="5143503" cy="845351"/>
            </a:xfrm>
            <a:prstGeom prst="rect">
              <a:avLst/>
            </a:prstGeom>
            <a:solidFill>
              <a:srgbClr val="92D05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Node Insert(Comparable data, Node current)</a:t>
              </a:r>
              <a:endParaRPr lang="en-SG" sz="1400" dirty="0"/>
            </a:p>
          </p:txBody>
        </p:sp>
      </p:grpSp>
      <p:cxnSp>
        <p:nvCxnSpPr>
          <p:cNvPr id="107" name="Straight Connector 106"/>
          <p:cNvCxnSpPr/>
          <p:nvPr/>
        </p:nvCxnSpPr>
        <p:spPr>
          <a:xfrm rot="16200000" flipH="1" flipV="1">
            <a:off x="3676929" y="5752832"/>
            <a:ext cx="218515" cy="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4786314" y="5429264"/>
            <a:ext cx="142876" cy="571504"/>
            <a:chOff x="642910" y="4929198"/>
            <a:chExt cx="142876" cy="178753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857364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1130860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2143116"/>
            <a:ext cx="2702404" cy="218122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14678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12045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3286116" y="642918"/>
            <a:ext cx="2428892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214678" y="1785926"/>
            <a:ext cx="2643206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409854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6116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3357554" y="2000240"/>
            <a:ext cx="2357454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64"/>
          <p:cNvGrpSpPr/>
          <p:nvPr/>
        </p:nvGrpSpPr>
        <p:grpSpPr>
          <a:xfrm>
            <a:off x="6344402" y="428604"/>
            <a:ext cx="2656754" cy="2000264"/>
            <a:chOff x="3048000" y="3593646"/>
            <a:chExt cx="3048000" cy="3188154"/>
          </a:xfrm>
        </p:grpSpPr>
        <p:grpSp>
          <p:nvGrpSpPr>
            <p:cNvPr id="3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68" name="Round Same Side Corner Rectangle 67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3124200" y="4162959"/>
              <a:ext cx="2895600" cy="2391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357950" y="819677"/>
            <a:ext cx="2585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data, Node left, Node right)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this.data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data;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this.left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left;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this.right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right;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66" name="Rectangle 65"/>
          <p:cNvSpPr/>
          <p:nvPr/>
        </p:nvSpPr>
        <p:spPr>
          <a:xfrm>
            <a:off x="6429388" y="857232"/>
            <a:ext cx="2500330" cy="121444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64"/>
          <p:cNvGrpSpPr/>
          <p:nvPr/>
        </p:nvGrpSpPr>
        <p:grpSpPr>
          <a:xfrm>
            <a:off x="6072198" y="357166"/>
            <a:ext cx="2857520" cy="1214446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57" name="Round Same Side Corner Rectangle 5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058650" y="648816"/>
            <a:ext cx="294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this(data, null, null);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63" name="Rectangle 62"/>
          <p:cNvSpPr/>
          <p:nvPr/>
        </p:nvSpPr>
        <p:spPr>
          <a:xfrm>
            <a:off x="6143636" y="642917"/>
            <a:ext cx="271464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64"/>
          <p:cNvGrpSpPr/>
          <p:nvPr/>
        </p:nvGrpSpPr>
        <p:grpSpPr>
          <a:xfrm>
            <a:off x="5886480" y="214291"/>
            <a:ext cx="2971800" cy="4000528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45" name="Round Same Side Corner Rectangle 4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973664" y="5116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52" name="Rectangle 51"/>
          <p:cNvSpPr/>
          <p:nvPr/>
        </p:nvSpPr>
        <p:spPr>
          <a:xfrm>
            <a:off x="6058650" y="7200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929322" y="207824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rot="16200000" flipH="1">
            <a:off x="4750595" y="2750339"/>
            <a:ext cx="1643074" cy="10001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2428860" y="1571612"/>
            <a:ext cx="928694" cy="714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285852" y="2000240"/>
            <a:ext cx="2143140" cy="107157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072198" y="3714752"/>
            <a:ext cx="2643206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8"/>
          <p:cNvGrpSpPr/>
          <p:nvPr/>
        </p:nvGrpSpPr>
        <p:grpSpPr>
          <a:xfrm>
            <a:off x="142844" y="6427808"/>
            <a:ext cx="8858312" cy="214314"/>
            <a:chOff x="142844" y="5786454"/>
            <a:chExt cx="8858312" cy="214314"/>
          </a:xfrm>
        </p:grpSpPr>
        <p:sp>
          <p:nvSpPr>
            <p:cNvPr id="75" name="Rectangle 74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ctangle 104"/>
          <p:cNvSpPr/>
          <p:nvPr/>
        </p:nvSpPr>
        <p:spPr>
          <a:xfrm>
            <a:off x="2714612" y="5786454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6" name="Group 82"/>
          <p:cNvGrpSpPr/>
          <p:nvPr/>
        </p:nvGrpSpPr>
        <p:grpSpPr>
          <a:xfrm>
            <a:off x="785788" y="5857892"/>
            <a:ext cx="2500328" cy="534196"/>
            <a:chOff x="714351" y="5123602"/>
            <a:chExt cx="3269674" cy="698566"/>
          </a:xfrm>
        </p:grpSpPr>
        <p:grpSp>
          <p:nvGrpSpPr>
            <p:cNvPr id="107" name="Group 60"/>
            <p:cNvGrpSpPr/>
            <p:nvPr/>
          </p:nvGrpSpPr>
          <p:grpSpPr>
            <a:xfrm>
              <a:off x="714351" y="5123605"/>
              <a:ext cx="3269674" cy="698567"/>
              <a:chOff x="4429084" y="3603501"/>
              <a:chExt cx="6539348" cy="1397136"/>
            </a:xfrm>
            <a:solidFill>
              <a:srgbClr val="92D050"/>
            </a:solidFill>
          </p:grpSpPr>
          <p:sp>
            <p:nvSpPr>
              <p:cNvPr id="109" name="Isosceles Triangle 108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rgbClr val="92D050">
                  <a:alpha val="8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429121" y="3603501"/>
                <a:ext cx="6539311" cy="825632"/>
              </a:xfrm>
              <a:prstGeom prst="rect">
                <a:avLst/>
              </a:prstGeom>
              <a:solidFill>
                <a:srgbClr val="92D050">
                  <a:alpha val="5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Insert(Comparable data)</a:t>
                </a:r>
                <a:endParaRPr lang="en-SG" dirty="0"/>
              </a:p>
            </p:txBody>
          </p:sp>
        </p:grpSp>
        <p:cxnSp>
          <p:nvCxnSpPr>
            <p:cNvPr id="108" name="Straight Connector 107"/>
            <p:cNvCxnSpPr/>
            <p:nvPr/>
          </p:nvCxnSpPr>
          <p:spPr>
            <a:xfrm rot="16200000" flipH="1" flipV="1">
              <a:off x="1785930" y="5354397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2643174" y="5715016"/>
            <a:ext cx="142876" cy="571504"/>
            <a:chOff x="642910" y="4929198"/>
            <a:chExt cx="142876" cy="1787538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857364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1130860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2214554"/>
            <a:ext cx="2702404" cy="210978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14678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12045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3286116" y="642918"/>
            <a:ext cx="2428892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214678" y="1785926"/>
            <a:ext cx="2643206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286116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3357554" y="2000240"/>
            <a:ext cx="2357454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64"/>
          <p:cNvGrpSpPr/>
          <p:nvPr/>
        </p:nvGrpSpPr>
        <p:grpSpPr>
          <a:xfrm>
            <a:off x="6344402" y="428604"/>
            <a:ext cx="2656754" cy="2000264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68" name="Round Same Side Corner Rectangle 67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3124200" y="4162959"/>
              <a:ext cx="2895600" cy="2391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357950" y="819677"/>
            <a:ext cx="2585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data, Node left, Node right)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this.data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data;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this.left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left;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this.right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right;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66" name="Rectangle 65"/>
          <p:cNvSpPr/>
          <p:nvPr/>
        </p:nvSpPr>
        <p:spPr>
          <a:xfrm>
            <a:off x="6429388" y="857232"/>
            <a:ext cx="2500330" cy="121444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64"/>
          <p:cNvGrpSpPr/>
          <p:nvPr/>
        </p:nvGrpSpPr>
        <p:grpSpPr>
          <a:xfrm>
            <a:off x="6072198" y="357166"/>
            <a:ext cx="2857520" cy="1214446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57" name="Round Same Side Corner Rectangle 5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058650" y="648816"/>
            <a:ext cx="294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this(data, null, null);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63" name="Rectangle 62"/>
          <p:cNvSpPr/>
          <p:nvPr/>
        </p:nvSpPr>
        <p:spPr>
          <a:xfrm>
            <a:off x="6143636" y="642917"/>
            <a:ext cx="271464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64"/>
          <p:cNvGrpSpPr/>
          <p:nvPr/>
        </p:nvGrpSpPr>
        <p:grpSpPr>
          <a:xfrm>
            <a:off x="5886480" y="214291"/>
            <a:ext cx="2971800" cy="4000528"/>
            <a:chOff x="3048000" y="3593646"/>
            <a:chExt cx="3048000" cy="3188154"/>
          </a:xfrm>
        </p:grpSpPr>
        <p:grpSp>
          <p:nvGrpSpPr>
            <p:cNvPr id="3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45" name="Round Same Side Corner Rectangle 4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973664" y="5116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52" name="Rectangle 51"/>
          <p:cNvSpPr/>
          <p:nvPr/>
        </p:nvSpPr>
        <p:spPr>
          <a:xfrm>
            <a:off x="6058650" y="7200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rot="16200000" flipH="1">
            <a:off x="4750595" y="2750339"/>
            <a:ext cx="1643074" cy="10001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2428860" y="1571612"/>
            <a:ext cx="928694" cy="714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285852" y="2000240"/>
            <a:ext cx="2143140" cy="107157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072198" y="3714752"/>
            <a:ext cx="2643206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8"/>
          <p:cNvGrpSpPr/>
          <p:nvPr/>
        </p:nvGrpSpPr>
        <p:grpSpPr>
          <a:xfrm>
            <a:off x="142844" y="5713426"/>
            <a:ext cx="8858312" cy="214314"/>
            <a:chOff x="142844" y="5786454"/>
            <a:chExt cx="8858312" cy="214314"/>
          </a:xfrm>
          <a:solidFill>
            <a:srgbClr val="92D050"/>
          </a:solidFill>
        </p:grpSpPr>
        <p:sp>
          <p:nvSpPr>
            <p:cNvPr id="73" name="Rectangle 72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grpFill/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grpFill/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60"/>
          <p:cNvGrpSpPr/>
          <p:nvPr/>
        </p:nvGrpSpPr>
        <p:grpSpPr>
          <a:xfrm>
            <a:off x="785786" y="5357826"/>
            <a:ext cx="2357454" cy="319883"/>
            <a:chOff x="4429084" y="3603501"/>
            <a:chExt cx="6539348" cy="1397136"/>
          </a:xfrm>
          <a:solidFill>
            <a:srgbClr val="92D050"/>
          </a:solidFill>
        </p:grpSpPr>
        <p:sp>
          <p:nvSpPr>
            <p:cNvPr id="81" name="Isosceles Triangle 80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29121" y="3603501"/>
              <a:ext cx="6539311" cy="825632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Insert(Comparable data)</a:t>
              </a:r>
              <a:endParaRPr lang="en-SG" sz="1200" dirty="0"/>
            </a:p>
          </p:txBody>
        </p:sp>
      </p:grpSp>
      <p:cxnSp>
        <p:nvCxnSpPr>
          <p:cNvPr id="98" name="Straight Connector 97"/>
          <p:cNvCxnSpPr/>
          <p:nvPr/>
        </p:nvCxnSpPr>
        <p:spPr>
          <a:xfrm rot="5400000">
            <a:off x="858413" y="5803518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H="1">
            <a:off x="606877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16200000" flipH="1">
            <a:off x="750387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H="1">
            <a:off x="750387" y="61885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6200000" flipH="1">
            <a:off x="750387" y="63409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16200000" flipH="1">
            <a:off x="750387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857224" y="5572140"/>
            <a:ext cx="142876" cy="571504"/>
            <a:chOff x="642910" y="4929198"/>
            <a:chExt cx="142876" cy="1787538"/>
          </a:xfrm>
        </p:grpSpPr>
        <p:cxnSp>
          <p:nvCxnSpPr>
            <p:cNvPr id="80" name="Straight Connector 79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/>
          <p:cNvCxnSpPr/>
          <p:nvPr/>
        </p:nvCxnSpPr>
        <p:spPr>
          <a:xfrm rot="16200000" flipH="1">
            <a:off x="750387" y="6617196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929198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2193362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141661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2500306"/>
            <a:ext cx="2702404" cy="182403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14678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12045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3286116" y="642918"/>
            <a:ext cx="2428892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214678" y="1785926"/>
            <a:ext cx="2643206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286116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3357554" y="2000240"/>
            <a:ext cx="2357454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64"/>
          <p:cNvGrpSpPr/>
          <p:nvPr/>
        </p:nvGrpSpPr>
        <p:grpSpPr>
          <a:xfrm>
            <a:off x="6344402" y="428604"/>
            <a:ext cx="2656754" cy="2000264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68" name="Round Same Side Corner Rectangle 67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3124200" y="4162959"/>
              <a:ext cx="2895600" cy="2391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357950" y="819677"/>
            <a:ext cx="2585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data, Node left, Node right)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this.data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data;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this.left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left;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this.right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right;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66" name="Rectangle 65"/>
          <p:cNvSpPr/>
          <p:nvPr/>
        </p:nvSpPr>
        <p:spPr>
          <a:xfrm>
            <a:off x="6429388" y="857232"/>
            <a:ext cx="2500330" cy="121444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64"/>
          <p:cNvGrpSpPr/>
          <p:nvPr/>
        </p:nvGrpSpPr>
        <p:grpSpPr>
          <a:xfrm>
            <a:off x="6072198" y="357166"/>
            <a:ext cx="2857520" cy="1214446"/>
            <a:chOff x="3048000" y="3593646"/>
            <a:chExt cx="3048000" cy="3188154"/>
          </a:xfrm>
        </p:grpSpPr>
        <p:grpSp>
          <p:nvGrpSpPr>
            <p:cNvPr id="26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57" name="Round Same Side Corner Rectangle 5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058650" y="648816"/>
            <a:ext cx="294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this(data, null, null);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63" name="Rectangle 62"/>
          <p:cNvSpPr/>
          <p:nvPr/>
        </p:nvSpPr>
        <p:spPr>
          <a:xfrm>
            <a:off x="6143636" y="642917"/>
            <a:ext cx="271464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64"/>
          <p:cNvGrpSpPr/>
          <p:nvPr/>
        </p:nvGrpSpPr>
        <p:grpSpPr>
          <a:xfrm>
            <a:off x="5886480" y="214291"/>
            <a:ext cx="2971800" cy="4000528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45" name="Round Same Side Corner Rectangle 4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973664" y="5116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52" name="Rectangle 51"/>
          <p:cNvSpPr/>
          <p:nvPr/>
        </p:nvSpPr>
        <p:spPr>
          <a:xfrm>
            <a:off x="6058650" y="7200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rot="16200000" flipH="1">
            <a:off x="4750595" y="2750339"/>
            <a:ext cx="1643074" cy="10001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2428860" y="1571612"/>
            <a:ext cx="928694" cy="714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428728" y="2285992"/>
            <a:ext cx="2000264" cy="78581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072198" y="3714752"/>
            <a:ext cx="2643206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78"/>
          <p:cNvGrpSpPr/>
          <p:nvPr/>
        </p:nvGrpSpPr>
        <p:grpSpPr>
          <a:xfrm>
            <a:off x="142844" y="5713426"/>
            <a:ext cx="8858312" cy="214314"/>
            <a:chOff x="142844" y="5786454"/>
            <a:chExt cx="8858312" cy="214314"/>
          </a:xfrm>
        </p:grpSpPr>
        <p:sp>
          <p:nvSpPr>
            <p:cNvPr id="73" name="Rectangle 72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60"/>
          <p:cNvGrpSpPr/>
          <p:nvPr/>
        </p:nvGrpSpPr>
        <p:grpSpPr>
          <a:xfrm>
            <a:off x="785786" y="5357826"/>
            <a:ext cx="2357454" cy="319883"/>
            <a:chOff x="4429084" y="3603501"/>
            <a:chExt cx="6539348" cy="1397136"/>
          </a:xfrm>
          <a:solidFill>
            <a:srgbClr val="92D050"/>
          </a:solidFill>
        </p:grpSpPr>
        <p:sp>
          <p:nvSpPr>
            <p:cNvPr id="81" name="Isosceles Triangle 80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29121" y="3603501"/>
              <a:ext cx="6539311" cy="825632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Insert(Comparable data)</a:t>
              </a:r>
              <a:endParaRPr lang="en-SG" sz="1200" dirty="0"/>
            </a:p>
          </p:txBody>
        </p:sp>
      </p:grpSp>
      <p:cxnSp>
        <p:nvCxnSpPr>
          <p:cNvPr id="98" name="Straight Connector 97"/>
          <p:cNvCxnSpPr/>
          <p:nvPr/>
        </p:nvCxnSpPr>
        <p:spPr>
          <a:xfrm rot="5400000">
            <a:off x="858413" y="5803518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H="1">
            <a:off x="606877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16200000" flipH="1">
            <a:off x="750387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H="1">
            <a:off x="750387" y="61885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6200000" flipH="1">
            <a:off x="750387" y="63409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16200000" flipH="1">
            <a:off x="750387" y="6464796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60"/>
          <p:cNvGrpSpPr/>
          <p:nvPr/>
        </p:nvGrpSpPr>
        <p:grpSpPr>
          <a:xfrm>
            <a:off x="928662" y="5072077"/>
            <a:ext cx="2500328" cy="605632"/>
            <a:chOff x="4429084" y="3603501"/>
            <a:chExt cx="6539348" cy="1583968"/>
          </a:xfrm>
          <a:solidFill>
            <a:srgbClr val="92D050"/>
          </a:solidFill>
        </p:grpSpPr>
        <p:sp>
          <p:nvSpPr>
            <p:cNvPr id="80" name="Isosceles Triangle 79"/>
            <p:cNvSpPr/>
            <p:nvPr/>
          </p:nvSpPr>
          <p:spPr>
            <a:xfrm rot="10800000">
              <a:off x="4429084" y="4350843"/>
              <a:ext cx="285753" cy="836626"/>
            </a:xfrm>
            <a:prstGeom prst="triangle">
              <a:avLst/>
            </a:prstGeom>
            <a:solidFill>
              <a:srgbClr val="92D05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429121" y="3603501"/>
              <a:ext cx="6539311" cy="825632"/>
            </a:xfrm>
            <a:prstGeom prst="rect">
              <a:avLst/>
            </a:prstGeom>
            <a:solidFill>
              <a:srgbClr val="92D05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Insert(Comparable data)</a:t>
              </a:r>
              <a:endParaRPr lang="en-SG" dirty="0"/>
            </a:p>
          </p:txBody>
        </p:sp>
      </p:grpSp>
      <p:cxnSp>
        <p:nvCxnSpPr>
          <p:cNvPr id="84" name="Straight Connector 83"/>
          <p:cNvCxnSpPr/>
          <p:nvPr/>
        </p:nvCxnSpPr>
        <p:spPr>
          <a:xfrm rot="16200000" flipH="1">
            <a:off x="902787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86116" y="1702346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928662" y="4929198"/>
            <a:ext cx="142876" cy="571504"/>
            <a:chOff x="642910" y="4929198"/>
            <a:chExt cx="142876" cy="1787538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786322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2193362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141661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2500306"/>
            <a:ext cx="2702404" cy="182403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14678" y="285728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12045" y="571480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3286116" y="571480"/>
            <a:ext cx="2428892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42844" y="5713426"/>
            <a:ext cx="8858312" cy="214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SG" dirty="0"/>
          </a:p>
        </p:txBody>
      </p:sp>
      <p:grpSp>
        <p:nvGrpSpPr>
          <p:cNvPr id="34" name="Group 60"/>
          <p:cNvGrpSpPr/>
          <p:nvPr/>
        </p:nvGrpSpPr>
        <p:grpSpPr>
          <a:xfrm>
            <a:off x="7000892" y="5357826"/>
            <a:ext cx="1857388" cy="319883"/>
            <a:chOff x="4429084" y="3603501"/>
            <a:chExt cx="6539348" cy="1397136"/>
          </a:xfrm>
          <a:solidFill>
            <a:srgbClr val="92D050"/>
          </a:solidFill>
        </p:grpSpPr>
        <p:sp>
          <p:nvSpPr>
            <p:cNvPr id="81" name="Isosceles Triangle 80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29121" y="3603501"/>
              <a:ext cx="6539311" cy="825632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Insert(Comparable data)</a:t>
              </a:r>
              <a:endParaRPr lang="en-SG" sz="1200" dirty="0"/>
            </a:p>
          </p:txBody>
        </p:sp>
      </p:grpSp>
      <p:cxnSp>
        <p:nvCxnSpPr>
          <p:cNvPr id="99" name="Straight Connector 98"/>
          <p:cNvCxnSpPr/>
          <p:nvPr/>
        </p:nvCxnSpPr>
        <p:spPr>
          <a:xfrm rot="16200000" flipH="1">
            <a:off x="1464927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16200000" flipH="1">
            <a:off x="2035476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H="1">
            <a:off x="2035476" y="61885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6200000" flipH="1">
            <a:off x="2035476" y="63409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16200000" flipH="1">
            <a:off x="2035476" y="6464796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60"/>
          <p:cNvGrpSpPr/>
          <p:nvPr/>
        </p:nvGrpSpPr>
        <p:grpSpPr>
          <a:xfrm>
            <a:off x="7572396" y="4929198"/>
            <a:ext cx="1285884" cy="748511"/>
            <a:chOff x="4429084" y="3603501"/>
            <a:chExt cx="6539348" cy="1583968"/>
          </a:xfrm>
          <a:solidFill>
            <a:srgbClr val="92D050"/>
          </a:solidFill>
        </p:grpSpPr>
        <p:sp>
          <p:nvSpPr>
            <p:cNvPr id="80" name="Isosceles Triangle 79"/>
            <p:cNvSpPr/>
            <p:nvPr/>
          </p:nvSpPr>
          <p:spPr>
            <a:xfrm rot="10800000">
              <a:off x="4429084" y="4350843"/>
              <a:ext cx="285753" cy="836626"/>
            </a:xfrm>
            <a:prstGeom prst="triangle">
              <a:avLst/>
            </a:prstGeom>
            <a:solidFill>
              <a:srgbClr val="92D05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429121" y="3603501"/>
              <a:ext cx="6539311" cy="825632"/>
            </a:xfrm>
            <a:prstGeom prst="rect">
              <a:avLst/>
            </a:prstGeom>
            <a:solidFill>
              <a:srgbClr val="92D05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printTree</a:t>
              </a:r>
              <a:r>
                <a:rPr lang="en-US" dirty="0" smtClean="0"/>
                <a:t>()</a:t>
              </a:r>
              <a:endParaRPr lang="en-SG" dirty="0"/>
            </a:p>
          </p:txBody>
        </p:sp>
      </p:grpSp>
      <p:grpSp>
        <p:nvGrpSpPr>
          <p:cNvPr id="36" name="Group 77"/>
          <p:cNvGrpSpPr/>
          <p:nvPr/>
        </p:nvGrpSpPr>
        <p:grpSpPr>
          <a:xfrm>
            <a:off x="7572396" y="4929198"/>
            <a:ext cx="73479" cy="571504"/>
            <a:chOff x="642910" y="4929198"/>
            <a:chExt cx="142876" cy="1787538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28"/>
          <p:cNvGrpSpPr/>
          <p:nvPr/>
        </p:nvGrpSpPr>
        <p:grpSpPr>
          <a:xfrm>
            <a:off x="3214678" y="357166"/>
            <a:ext cx="2643206" cy="1318335"/>
            <a:chOff x="3048000" y="3593646"/>
            <a:chExt cx="3048000" cy="3188154"/>
          </a:xfrm>
        </p:grpSpPr>
        <p:grpSp>
          <p:nvGrpSpPr>
            <p:cNvPr id="10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1" name="Round Same Side Corner Rectangle 1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Rectangle 10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3286116" y="57148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114" name="Rectangle 113"/>
          <p:cNvSpPr/>
          <p:nvPr/>
        </p:nvSpPr>
        <p:spPr>
          <a:xfrm>
            <a:off x="3357554" y="857232"/>
            <a:ext cx="2357454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/>
          <p:cNvCxnSpPr/>
          <p:nvPr/>
        </p:nvCxnSpPr>
        <p:spPr>
          <a:xfrm rot="5400000">
            <a:off x="269516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16200000" flipH="1">
            <a:off x="274922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6200000" flipH="1">
            <a:off x="274922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274922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 flipH="1">
            <a:off x="274922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>
            <a:off x="341113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6200000" flipH="1">
            <a:off x="346518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6200000" flipH="1">
            <a:off x="346518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6200000" flipH="1">
            <a:off x="346518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6200000" flipH="1">
            <a:off x="346518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>
            <a:off x="412392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16200000" flipH="1">
            <a:off x="417798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16200000" flipH="1">
            <a:off x="417798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6200000" flipH="1">
            <a:off x="417798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16200000" flipH="1">
            <a:off x="417798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>
            <a:off x="483989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16200000" flipH="1">
            <a:off x="489394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16200000" flipH="1">
            <a:off x="489394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16200000" flipH="1">
            <a:off x="489394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16200000" flipH="1">
            <a:off x="489394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5400000">
            <a:off x="555268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6200000" flipH="1">
            <a:off x="560674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6200000" flipH="1">
            <a:off x="560674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6200000" flipH="1">
            <a:off x="560674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6200000" flipH="1">
            <a:off x="560674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5400000">
            <a:off x="626865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16200000" flipH="1">
            <a:off x="632270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16200000" flipH="1">
            <a:off x="632270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16200000" flipH="1">
            <a:off x="632270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6200000" flipH="1">
            <a:off x="632270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5400000">
            <a:off x="6911594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16200000" flipH="1">
            <a:off x="6965651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16200000" flipH="1">
            <a:off x="6965651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16200000" flipH="1">
            <a:off x="6965651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6200000" flipH="1">
            <a:off x="6965651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5400000">
            <a:off x="7554536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16200000" flipH="1">
            <a:off x="7608593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5400000">
            <a:off x="1991102" y="580193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5400000">
            <a:off x="1411663" y="580193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16200000" flipH="1">
            <a:off x="760779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16200000" flipH="1">
            <a:off x="7536997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16200000" flipH="1">
            <a:off x="7465559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16200000" flipH="1">
            <a:off x="7689397" y="6321920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16200000" flipH="1">
            <a:off x="7536997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16200000" flipH="1">
            <a:off x="7689397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16200000" flipH="1">
            <a:off x="7751311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rot="16200000" flipH="1">
            <a:off x="7751311" y="6607675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16200000" flipH="1">
            <a:off x="7822749" y="6607675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28"/>
          <p:cNvGrpSpPr/>
          <p:nvPr/>
        </p:nvGrpSpPr>
        <p:grpSpPr>
          <a:xfrm>
            <a:off x="3428992" y="2500306"/>
            <a:ext cx="2643206" cy="1857388"/>
            <a:chOff x="3048000" y="3593646"/>
            <a:chExt cx="3048000" cy="3188154"/>
          </a:xfrm>
        </p:grpSpPr>
        <p:grpSp>
          <p:nvGrpSpPr>
            <p:cNvPr id="17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81" name="Round Same Side Corner Rectangle 18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0" name="Rectangle 17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3500430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</a:t>
            </a:r>
            <a:r>
              <a:rPr lang="en-SG" sz="1000" b="1" dirty="0" smtClean="0"/>
              <a:t>  if(current </a:t>
            </a:r>
            <a:r>
              <a:rPr lang="en-SG" sz="1000" b="1" dirty="0" smtClean="0"/>
              <a:t>!= null) </a:t>
            </a:r>
          </a:p>
          <a:p>
            <a:r>
              <a:rPr lang="en-SG" sz="1000" dirty="0" smtClean="0"/>
              <a:t>   {</a:t>
            </a:r>
            <a:endParaRPr lang="en-SG" sz="1000" dirty="0" smtClean="0"/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  <a:endParaRPr lang="en-SG" sz="1000" dirty="0" smtClean="0"/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184" name="Rectangle 183"/>
          <p:cNvSpPr/>
          <p:nvPr/>
        </p:nvSpPr>
        <p:spPr>
          <a:xfrm>
            <a:off x="3571868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7" name="Group 28"/>
          <p:cNvGrpSpPr/>
          <p:nvPr/>
        </p:nvGrpSpPr>
        <p:grpSpPr>
          <a:xfrm>
            <a:off x="3357554" y="2500306"/>
            <a:ext cx="2643206" cy="1857388"/>
            <a:chOff x="3048000" y="3593646"/>
            <a:chExt cx="3048000" cy="3188154"/>
          </a:xfrm>
        </p:grpSpPr>
        <p:grpSp>
          <p:nvGrpSpPr>
            <p:cNvPr id="248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50" name="Round Same Side Corner Rectangle 249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9" name="Rectangle 248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2" name="TextBox 251"/>
          <p:cNvSpPr txBox="1"/>
          <p:nvPr/>
        </p:nvSpPr>
        <p:spPr>
          <a:xfrm>
            <a:off x="3428992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</a:t>
            </a:r>
            <a:r>
              <a:rPr lang="en-SG" sz="1000" b="1" dirty="0" smtClean="0"/>
              <a:t>  if(current </a:t>
            </a:r>
            <a:r>
              <a:rPr lang="en-SG" sz="1000" b="1" dirty="0" smtClean="0"/>
              <a:t>!= null) </a:t>
            </a:r>
          </a:p>
          <a:p>
            <a:r>
              <a:rPr lang="en-SG" sz="1000" dirty="0" smtClean="0"/>
              <a:t>   {</a:t>
            </a:r>
            <a:endParaRPr lang="en-SG" sz="1000" dirty="0" smtClean="0"/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  <a:endParaRPr lang="en-SG" sz="1000" dirty="0" smtClean="0"/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253" name="Rectangle 252"/>
          <p:cNvSpPr/>
          <p:nvPr/>
        </p:nvSpPr>
        <p:spPr>
          <a:xfrm>
            <a:off x="3500430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8"/>
          <p:cNvGrpSpPr/>
          <p:nvPr/>
        </p:nvGrpSpPr>
        <p:grpSpPr>
          <a:xfrm>
            <a:off x="3286116" y="2500306"/>
            <a:ext cx="2643206" cy="1857388"/>
            <a:chOff x="3048000" y="3593646"/>
            <a:chExt cx="3048000" cy="3188154"/>
          </a:xfrm>
        </p:grpSpPr>
        <p:grpSp>
          <p:nvGrpSpPr>
            <p:cNvPr id="25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57" name="Round Same Side Corner Rectangle 25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6" name="Rectangle 255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9" name="TextBox 258"/>
          <p:cNvSpPr txBox="1"/>
          <p:nvPr/>
        </p:nvSpPr>
        <p:spPr>
          <a:xfrm>
            <a:off x="3357554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</a:t>
            </a:r>
            <a:r>
              <a:rPr lang="en-SG" sz="1000" b="1" dirty="0" smtClean="0"/>
              <a:t>  if(current </a:t>
            </a:r>
            <a:r>
              <a:rPr lang="en-SG" sz="1000" b="1" dirty="0" smtClean="0"/>
              <a:t>!= null) </a:t>
            </a:r>
          </a:p>
          <a:p>
            <a:r>
              <a:rPr lang="en-SG" sz="1000" dirty="0" smtClean="0"/>
              <a:t>   {</a:t>
            </a:r>
            <a:endParaRPr lang="en-SG" sz="1000" dirty="0" smtClean="0"/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  <a:endParaRPr lang="en-SG" sz="1000" dirty="0" smtClean="0"/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260" name="Rectangle 259"/>
          <p:cNvSpPr/>
          <p:nvPr/>
        </p:nvSpPr>
        <p:spPr>
          <a:xfrm>
            <a:off x="3428992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1" name="Group 28"/>
          <p:cNvGrpSpPr/>
          <p:nvPr/>
        </p:nvGrpSpPr>
        <p:grpSpPr>
          <a:xfrm>
            <a:off x="3214678" y="428604"/>
            <a:ext cx="2643206" cy="1318335"/>
            <a:chOff x="3048000" y="3593646"/>
            <a:chExt cx="3048000" cy="3188154"/>
          </a:xfrm>
        </p:grpSpPr>
        <p:grpSp>
          <p:nvGrpSpPr>
            <p:cNvPr id="262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64" name="Round Same Side Corner Rectangle 263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3" name="Rectangle 262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6" name="TextBox 265"/>
          <p:cNvSpPr txBox="1"/>
          <p:nvPr/>
        </p:nvSpPr>
        <p:spPr>
          <a:xfrm>
            <a:off x="3286116" y="642918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67" name="Rectangle 266"/>
          <p:cNvSpPr/>
          <p:nvPr/>
        </p:nvSpPr>
        <p:spPr>
          <a:xfrm>
            <a:off x="3357554" y="928670"/>
            <a:ext cx="2357454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8" name="Group 28"/>
          <p:cNvGrpSpPr/>
          <p:nvPr/>
        </p:nvGrpSpPr>
        <p:grpSpPr>
          <a:xfrm>
            <a:off x="3214678" y="2500306"/>
            <a:ext cx="2643206" cy="2000264"/>
            <a:chOff x="3048000" y="3593646"/>
            <a:chExt cx="3048000" cy="3188154"/>
          </a:xfrm>
        </p:grpSpPr>
        <p:grpSp>
          <p:nvGrpSpPr>
            <p:cNvPr id="26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71" name="Round Same Side Corner Rectangle 27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0" name="Rectangle 26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3" name="TextBox 272"/>
          <p:cNvSpPr txBox="1"/>
          <p:nvPr/>
        </p:nvSpPr>
        <p:spPr>
          <a:xfrm>
            <a:off x="3214678" y="2857496"/>
            <a:ext cx="27815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 void 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printTree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 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{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if(size == 0)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System.out.println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("Empty");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else {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System.out.println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("Tree contents:");	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inorder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(root);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}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}</a:t>
            </a:r>
            <a:endParaRPr lang="en-US" sz="1000" dirty="0"/>
          </a:p>
        </p:txBody>
      </p:sp>
      <p:sp>
        <p:nvSpPr>
          <p:cNvPr id="274" name="Rectangle 273"/>
          <p:cNvSpPr/>
          <p:nvPr/>
        </p:nvSpPr>
        <p:spPr>
          <a:xfrm>
            <a:off x="3357554" y="3226828"/>
            <a:ext cx="2357454" cy="77367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TextBox 274"/>
          <p:cNvSpPr txBox="1"/>
          <p:nvPr/>
        </p:nvSpPr>
        <p:spPr>
          <a:xfrm>
            <a:off x="3286116" y="2500306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6" name="Straight Connector 275"/>
          <p:cNvCxnSpPr/>
          <p:nvPr/>
        </p:nvCxnSpPr>
        <p:spPr>
          <a:xfrm>
            <a:off x="1428728" y="4071942"/>
            <a:ext cx="2071702" cy="2857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Group 103"/>
          <p:cNvGrpSpPr/>
          <p:nvPr/>
        </p:nvGrpSpPr>
        <p:grpSpPr>
          <a:xfrm rot="18914804">
            <a:off x="5620850" y="305114"/>
            <a:ext cx="134912" cy="193936"/>
            <a:chOff x="5286380" y="1428736"/>
            <a:chExt cx="1143008" cy="1643074"/>
          </a:xfrm>
          <a:solidFill>
            <a:schemeClr val="bg1"/>
          </a:solidFill>
        </p:grpSpPr>
        <p:sp>
          <p:nvSpPr>
            <p:cNvPr id="278" name="Rectangle 277"/>
            <p:cNvSpPr/>
            <p:nvPr/>
          </p:nvSpPr>
          <p:spPr>
            <a:xfrm>
              <a:off x="5643570" y="2285992"/>
              <a:ext cx="428628" cy="78581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9" name="Isosceles Triangle 278"/>
            <p:cNvSpPr/>
            <p:nvPr/>
          </p:nvSpPr>
          <p:spPr>
            <a:xfrm>
              <a:off x="5286380" y="1428736"/>
              <a:ext cx="1143008" cy="1285884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786322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2193362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141661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2500306"/>
            <a:ext cx="2702404" cy="182403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14678" y="285728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12045" y="571480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3286116" y="571480"/>
            <a:ext cx="2428892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42844" y="5713426"/>
            <a:ext cx="8858312" cy="214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SG" dirty="0"/>
          </a:p>
        </p:txBody>
      </p:sp>
      <p:grpSp>
        <p:nvGrpSpPr>
          <p:cNvPr id="13" name="Group 60"/>
          <p:cNvGrpSpPr/>
          <p:nvPr/>
        </p:nvGrpSpPr>
        <p:grpSpPr>
          <a:xfrm>
            <a:off x="7000892" y="5357826"/>
            <a:ext cx="1857388" cy="319883"/>
            <a:chOff x="4429084" y="3603501"/>
            <a:chExt cx="6539348" cy="1397136"/>
          </a:xfrm>
          <a:solidFill>
            <a:srgbClr val="92D050"/>
          </a:solidFill>
        </p:grpSpPr>
        <p:sp>
          <p:nvSpPr>
            <p:cNvPr id="81" name="Isosceles Triangle 80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29121" y="3603501"/>
              <a:ext cx="6539311" cy="825632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Insert(Comparable data)</a:t>
              </a:r>
              <a:endParaRPr lang="en-SG" sz="1200" dirty="0"/>
            </a:p>
          </p:txBody>
        </p:sp>
      </p:grpSp>
      <p:cxnSp>
        <p:nvCxnSpPr>
          <p:cNvPr id="99" name="Straight Connector 98"/>
          <p:cNvCxnSpPr/>
          <p:nvPr/>
        </p:nvCxnSpPr>
        <p:spPr>
          <a:xfrm rot="16200000" flipH="1">
            <a:off x="1464927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16200000" flipH="1">
            <a:off x="2035476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H="1">
            <a:off x="2035476" y="61885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6200000" flipH="1">
            <a:off x="2035476" y="63409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16200000" flipH="1">
            <a:off x="2035476" y="6464796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60"/>
          <p:cNvGrpSpPr/>
          <p:nvPr/>
        </p:nvGrpSpPr>
        <p:grpSpPr>
          <a:xfrm>
            <a:off x="7572396" y="4929198"/>
            <a:ext cx="1285884" cy="748511"/>
            <a:chOff x="4429084" y="3603501"/>
            <a:chExt cx="6539348" cy="1583968"/>
          </a:xfrm>
          <a:solidFill>
            <a:srgbClr val="92D050"/>
          </a:solidFill>
        </p:grpSpPr>
        <p:sp>
          <p:nvSpPr>
            <p:cNvPr id="80" name="Isosceles Triangle 79"/>
            <p:cNvSpPr/>
            <p:nvPr/>
          </p:nvSpPr>
          <p:spPr>
            <a:xfrm rot="10800000">
              <a:off x="4429084" y="4350843"/>
              <a:ext cx="285753" cy="836626"/>
            </a:xfrm>
            <a:prstGeom prst="triangle">
              <a:avLst/>
            </a:prstGeom>
            <a:solidFill>
              <a:srgbClr val="92D05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429121" y="3603501"/>
              <a:ext cx="6539311" cy="825632"/>
            </a:xfrm>
            <a:prstGeom prst="rect">
              <a:avLst/>
            </a:prstGeom>
            <a:solidFill>
              <a:srgbClr val="92D05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printTree</a:t>
              </a:r>
              <a:r>
                <a:rPr lang="en-US" dirty="0" smtClean="0"/>
                <a:t>()</a:t>
              </a:r>
              <a:endParaRPr lang="en-SG" dirty="0"/>
            </a:p>
          </p:txBody>
        </p:sp>
      </p:grpSp>
      <p:grpSp>
        <p:nvGrpSpPr>
          <p:cNvPr id="17" name="Group 77"/>
          <p:cNvGrpSpPr/>
          <p:nvPr/>
        </p:nvGrpSpPr>
        <p:grpSpPr>
          <a:xfrm>
            <a:off x="7572396" y="4929198"/>
            <a:ext cx="73479" cy="571504"/>
            <a:chOff x="642910" y="4929198"/>
            <a:chExt cx="142876" cy="1787538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8"/>
          <p:cNvGrpSpPr/>
          <p:nvPr/>
        </p:nvGrpSpPr>
        <p:grpSpPr>
          <a:xfrm>
            <a:off x="3214678" y="357166"/>
            <a:ext cx="2643206" cy="1318335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1" name="Round Same Side Corner Rectangle 1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Rectangle 10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3286116" y="57148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114" name="Rectangle 113"/>
          <p:cNvSpPr/>
          <p:nvPr/>
        </p:nvSpPr>
        <p:spPr>
          <a:xfrm>
            <a:off x="3357554" y="857232"/>
            <a:ext cx="2357454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/>
          <p:cNvCxnSpPr/>
          <p:nvPr/>
        </p:nvCxnSpPr>
        <p:spPr>
          <a:xfrm rot="5400000">
            <a:off x="269516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16200000" flipH="1">
            <a:off x="274922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6200000" flipH="1">
            <a:off x="274922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274922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 flipH="1">
            <a:off x="274922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>
            <a:off x="341113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6200000" flipH="1">
            <a:off x="346518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6200000" flipH="1">
            <a:off x="346518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6200000" flipH="1">
            <a:off x="346518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6200000" flipH="1">
            <a:off x="346518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>
            <a:off x="412392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16200000" flipH="1">
            <a:off x="417798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16200000" flipH="1">
            <a:off x="417798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6200000" flipH="1">
            <a:off x="417798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16200000" flipH="1">
            <a:off x="417798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>
            <a:off x="483989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16200000" flipH="1">
            <a:off x="489394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16200000" flipH="1">
            <a:off x="489394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16200000" flipH="1">
            <a:off x="489394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16200000" flipH="1">
            <a:off x="489394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5400000">
            <a:off x="555268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6200000" flipH="1">
            <a:off x="560674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6200000" flipH="1">
            <a:off x="560674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6200000" flipH="1">
            <a:off x="560674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6200000" flipH="1">
            <a:off x="560674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5400000">
            <a:off x="626865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16200000" flipH="1">
            <a:off x="632270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16200000" flipH="1">
            <a:off x="632270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16200000" flipH="1">
            <a:off x="632270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6200000" flipH="1">
            <a:off x="632270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5400000">
            <a:off x="6911594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16200000" flipH="1">
            <a:off x="6965651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16200000" flipH="1">
            <a:off x="6965651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16200000" flipH="1">
            <a:off x="6965651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6200000" flipH="1">
            <a:off x="6965651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5400000">
            <a:off x="7554536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16200000" flipH="1">
            <a:off x="7608593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5400000">
            <a:off x="1991102" y="580193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5400000">
            <a:off x="1411663" y="580193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16200000" flipH="1">
            <a:off x="760779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16200000" flipH="1">
            <a:off x="7536997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16200000" flipH="1">
            <a:off x="7465559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16200000" flipH="1">
            <a:off x="7689397" y="6321920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16200000" flipH="1">
            <a:off x="7536997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16200000" flipH="1">
            <a:off x="7689397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16200000" flipH="1">
            <a:off x="7751311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rot="16200000" flipH="1">
            <a:off x="7751311" y="6607675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16200000" flipH="1">
            <a:off x="7822749" y="6607675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8"/>
          <p:cNvGrpSpPr/>
          <p:nvPr/>
        </p:nvGrpSpPr>
        <p:grpSpPr>
          <a:xfrm>
            <a:off x="3428992" y="2500306"/>
            <a:ext cx="2643206" cy="1857388"/>
            <a:chOff x="3048000" y="3593646"/>
            <a:chExt cx="3048000" cy="3188154"/>
          </a:xfrm>
        </p:grpSpPr>
        <p:grpSp>
          <p:nvGrpSpPr>
            <p:cNvPr id="26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81" name="Round Same Side Corner Rectangle 18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0" name="Rectangle 17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3500430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</a:t>
            </a:r>
            <a:r>
              <a:rPr lang="en-SG" sz="1000" b="1" dirty="0" smtClean="0"/>
              <a:t>  if(current </a:t>
            </a:r>
            <a:r>
              <a:rPr lang="en-SG" sz="1000" b="1" dirty="0" smtClean="0"/>
              <a:t>!= null) </a:t>
            </a:r>
          </a:p>
          <a:p>
            <a:r>
              <a:rPr lang="en-SG" sz="1000" dirty="0" smtClean="0"/>
              <a:t>   {</a:t>
            </a:r>
            <a:endParaRPr lang="en-SG" sz="1000" dirty="0" smtClean="0"/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  <a:endParaRPr lang="en-SG" sz="1000" dirty="0" smtClean="0"/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184" name="Rectangle 183"/>
          <p:cNvSpPr/>
          <p:nvPr/>
        </p:nvSpPr>
        <p:spPr>
          <a:xfrm>
            <a:off x="3571868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8"/>
          <p:cNvGrpSpPr/>
          <p:nvPr/>
        </p:nvGrpSpPr>
        <p:grpSpPr>
          <a:xfrm>
            <a:off x="3357554" y="2500306"/>
            <a:ext cx="2643206" cy="1857388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50" name="Round Same Side Corner Rectangle 249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9" name="Rectangle 248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2" name="TextBox 251"/>
          <p:cNvSpPr txBox="1"/>
          <p:nvPr/>
        </p:nvSpPr>
        <p:spPr>
          <a:xfrm>
            <a:off x="3428992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</a:t>
            </a:r>
            <a:r>
              <a:rPr lang="en-SG" sz="1000" b="1" dirty="0" smtClean="0"/>
              <a:t>  if(current </a:t>
            </a:r>
            <a:r>
              <a:rPr lang="en-SG" sz="1000" b="1" dirty="0" smtClean="0"/>
              <a:t>!= null) </a:t>
            </a:r>
          </a:p>
          <a:p>
            <a:r>
              <a:rPr lang="en-SG" sz="1000" dirty="0" smtClean="0"/>
              <a:t>   {</a:t>
            </a:r>
            <a:endParaRPr lang="en-SG" sz="1000" dirty="0" smtClean="0"/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  <a:endParaRPr lang="en-SG" sz="1000" dirty="0" smtClean="0"/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253" name="Rectangle 252"/>
          <p:cNvSpPr/>
          <p:nvPr/>
        </p:nvSpPr>
        <p:spPr>
          <a:xfrm>
            <a:off x="3500430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8"/>
          <p:cNvGrpSpPr/>
          <p:nvPr/>
        </p:nvGrpSpPr>
        <p:grpSpPr>
          <a:xfrm>
            <a:off x="3286116" y="2500306"/>
            <a:ext cx="2643206" cy="1857388"/>
            <a:chOff x="3048000" y="3593646"/>
            <a:chExt cx="3048000" cy="3188154"/>
          </a:xfrm>
        </p:grpSpPr>
        <p:grpSp>
          <p:nvGrpSpPr>
            <p:cNvPr id="31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57" name="Round Same Side Corner Rectangle 25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6" name="Rectangle 255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9" name="TextBox 258"/>
          <p:cNvSpPr txBox="1"/>
          <p:nvPr/>
        </p:nvSpPr>
        <p:spPr>
          <a:xfrm>
            <a:off x="3357554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</a:t>
            </a:r>
            <a:r>
              <a:rPr lang="en-SG" sz="1000" b="1" dirty="0" smtClean="0"/>
              <a:t>  if(current </a:t>
            </a:r>
            <a:r>
              <a:rPr lang="en-SG" sz="1000" b="1" dirty="0" smtClean="0"/>
              <a:t>!= null) </a:t>
            </a:r>
          </a:p>
          <a:p>
            <a:r>
              <a:rPr lang="en-SG" sz="1000" dirty="0" smtClean="0"/>
              <a:t>   {</a:t>
            </a:r>
            <a:endParaRPr lang="en-SG" sz="1000" dirty="0" smtClean="0"/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  <a:endParaRPr lang="en-SG" sz="1000" dirty="0" smtClean="0"/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260" name="Rectangle 259"/>
          <p:cNvSpPr/>
          <p:nvPr/>
        </p:nvSpPr>
        <p:spPr>
          <a:xfrm>
            <a:off x="3428992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8"/>
          <p:cNvGrpSpPr/>
          <p:nvPr/>
        </p:nvGrpSpPr>
        <p:grpSpPr>
          <a:xfrm>
            <a:off x="3214678" y="428604"/>
            <a:ext cx="2643206" cy="1318335"/>
            <a:chOff x="3048000" y="3593646"/>
            <a:chExt cx="3048000" cy="3188154"/>
          </a:xfrm>
        </p:grpSpPr>
        <p:grpSp>
          <p:nvGrpSpPr>
            <p:cNvPr id="22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64" name="Round Same Side Corner Rectangle 263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3" name="Rectangle 262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6" name="TextBox 265"/>
          <p:cNvSpPr txBox="1"/>
          <p:nvPr/>
        </p:nvSpPr>
        <p:spPr>
          <a:xfrm>
            <a:off x="3286116" y="642918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67" name="Rectangle 266"/>
          <p:cNvSpPr/>
          <p:nvPr/>
        </p:nvSpPr>
        <p:spPr>
          <a:xfrm>
            <a:off x="3357554" y="928670"/>
            <a:ext cx="2357454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8"/>
          <p:cNvGrpSpPr/>
          <p:nvPr/>
        </p:nvGrpSpPr>
        <p:grpSpPr>
          <a:xfrm>
            <a:off x="3214678" y="2500306"/>
            <a:ext cx="2643206" cy="2000264"/>
            <a:chOff x="3048000" y="3593646"/>
            <a:chExt cx="3048000" cy="3188154"/>
          </a:xfrm>
        </p:grpSpPr>
        <p:grpSp>
          <p:nvGrpSpPr>
            <p:cNvPr id="22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71" name="Round Same Side Corner Rectangle 27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0" name="Rectangle 26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3" name="TextBox 272"/>
          <p:cNvSpPr txBox="1"/>
          <p:nvPr/>
        </p:nvSpPr>
        <p:spPr>
          <a:xfrm>
            <a:off x="3214678" y="2857496"/>
            <a:ext cx="27815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 void 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printTree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 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{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if(size == 0)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System.out.println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("Empty");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else {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System.out.println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("Tree contents:");	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inorder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(root);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}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}</a:t>
            </a:r>
            <a:endParaRPr lang="en-US" sz="1000" dirty="0"/>
          </a:p>
        </p:txBody>
      </p:sp>
      <p:sp>
        <p:nvSpPr>
          <p:cNvPr id="274" name="Rectangle 273"/>
          <p:cNvSpPr/>
          <p:nvPr/>
        </p:nvSpPr>
        <p:spPr>
          <a:xfrm>
            <a:off x="3357554" y="3226828"/>
            <a:ext cx="2357454" cy="77367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TextBox 274"/>
          <p:cNvSpPr txBox="1"/>
          <p:nvPr/>
        </p:nvSpPr>
        <p:spPr>
          <a:xfrm>
            <a:off x="3286116" y="2500306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6" name="Straight Connector 275"/>
          <p:cNvCxnSpPr/>
          <p:nvPr/>
        </p:nvCxnSpPr>
        <p:spPr>
          <a:xfrm>
            <a:off x="1428728" y="4071942"/>
            <a:ext cx="2071702" cy="2857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oup 103"/>
          <p:cNvGrpSpPr/>
          <p:nvPr/>
        </p:nvGrpSpPr>
        <p:grpSpPr>
          <a:xfrm rot="18914804">
            <a:off x="5620850" y="305114"/>
            <a:ext cx="134912" cy="193936"/>
            <a:chOff x="5286380" y="1428736"/>
            <a:chExt cx="1143008" cy="1643074"/>
          </a:xfrm>
          <a:solidFill>
            <a:schemeClr val="bg1"/>
          </a:solidFill>
        </p:grpSpPr>
        <p:sp>
          <p:nvSpPr>
            <p:cNvPr id="278" name="Rectangle 277"/>
            <p:cNvSpPr/>
            <p:nvPr/>
          </p:nvSpPr>
          <p:spPr>
            <a:xfrm>
              <a:off x="5643570" y="2285992"/>
              <a:ext cx="428628" cy="78581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9" name="Isosceles Triangle 278"/>
            <p:cNvSpPr/>
            <p:nvPr/>
          </p:nvSpPr>
          <p:spPr>
            <a:xfrm>
              <a:off x="5286380" y="1428736"/>
              <a:ext cx="1143008" cy="1285884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58" name="Rounded Rectangle 157"/>
          <p:cNvSpPr/>
          <p:nvPr/>
        </p:nvSpPr>
        <p:spPr>
          <a:xfrm>
            <a:off x="5929322" y="428604"/>
            <a:ext cx="1643074" cy="1714512"/>
          </a:xfrm>
          <a:prstGeom prst="roundRect">
            <a:avLst>
              <a:gd name="adj" fmla="val 6812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9" name="TextBox 158"/>
          <p:cNvSpPr txBox="1"/>
          <p:nvPr/>
        </p:nvSpPr>
        <p:spPr>
          <a:xfrm>
            <a:off x="5929322" y="500042"/>
            <a:ext cx="1580882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BinaryTree</a:t>
            </a:r>
            <a:r>
              <a:rPr lang="en-US" sz="1100" dirty="0" smtClean="0"/>
              <a:t>()</a:t>
            </a:r>
          </a:p>
          <a:p>
            <a:pPr algn="ctr"/>
            <a:r>
              <a:rPr lang="en-US" sz="1100" dirty="0" smtClean="0"/>
              <a:t>insert(Comparable data)</a:t>
            </a:r>
          </a:p>
          <a:p>
            <a:pPr algn="ctr"/>
            <a:r>
              <a:rPr lang="en-US" sz="1100" dirty="0" smtClean="0"/>
              <a:t>insert(Comparable data)</a:t>
            </a:r>
            <a:endParaRPr lang="en-SG" sz="1100" dirty="0" smtClean="0"/>
          </a:p>
          <a:p>
            <a:pPr algn="ctr"/>
            <a:r>
              <a:rPr lang="en-US" sz="1100" dirty="0" smtClean="0"/>
              <a:t>insert(Comparable data</a:t>
            </a:r>
            <a:r>
              <a:rPr lang="en-US" sz="1100" dirty="0" smtClean="0"/>
              <a:t>)</a:t>
            </a:r>
          </a:p>
          <a:p>
            <a:pPr algn="ctr"/>
            <a:r>
              <a:rPr lang="en-US" sz="1100" dirty="0" smtClean="0"/>
              <a:t>insert(Comparable data</a:t>
            </a:r>
            <a:r>
              <a:rPr lang="en-US" sz="1100" dirty="0" smtClean="0"/>
              <a:t>)</a:t>
            </a:r>
          </a:p>
          <a:p>
            <a:pPr algn="ctr"/>
            <a:r>
              <a:rPr lang="en-US" sz="1100" dirty="0" smtClean="0"/>
              <a:t>insert(Comparable data</a:t>
            </a:r>
            <a:r>
              <a:rPr lang="en-US" sz="1100" dirty="0" smtClean="0"/>
              <a:t>)</a:t>
            </a:r>
          </a:p>
          <a:p>
            <a:pPr algn="ctr"/>
            <a:r>
              <a:rPr lang="en-US" sz="1100" dirty="0" smtClean="0"/>
              <a:t>insert(Comparable data)</a:t>
            </a:r>
            <a:endParaRPr lang="en-SG" sz="1100" dirty="0" smtClean="0"/>
          </a:p>
          <a:p>
            <a:pPr algn="ctr"/>
            <a:r>
              <a:rPr lang="en-US" sz="1100" dirty="0" smtClean="0"/>
              <a:t>insert(Comparable data)</a:t>
            </a:r>
            <a:endParaRPr lang="en-SG" sz="1100" dirty="0" smtClean="0"/>
          </a:p>
          <a:p>
            <a:pPr algn="ctr"/>
            <a:r>
              <a:rPr lang="en-US" sz="1100" dirty="0" err="1" smtClean="0"/>
              <a:t>printTree</a:t>
            </a:r>
            <a:r>
              <a:rPr lang="en-US" sz="1100" dirty="0" smtClean="0"/>
              <a:t>()</a:t>
            </a:r>
            <a:endParaRPr lang="en-SG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2844" y="5786454"/>
            <a:ext cx="8858312" cy="21431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SG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571472" y="5572140"/>
            <a:ext cx="142876" cy="787406"/>
            <a:chOff x="642910" y="4929198"/>
            <a:chExt cx="142876" cy="1787538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786322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2193362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141661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2500306"/>
            <a:ext cx="2702404" cy="182403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14678" y="285728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12045" y="571480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3286116" y="571480"/>
            <a:ext cx="2428892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42844" y="5713426"/>
            <a:ext cx="8858312" cy="214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SG" dirty="0"/>
          </a:p>
        </p:txBody>
      </p:sp>
      <p:grpSp>
        <p:nvGrpSpPr>
          <p:cNvPr id="13" name="Group 60"/>
          <p:cNvGrpSpPr/>
          <p:nvPr/>
        </p:nvGrpSpPr>
        <p:grpSpPr>
          <a:xfrm>
            <a:off x="7000892" y="5357826"/>
            <a:ext cx="1857388" cy="319883"/>
            <a:chOff x="4429084" y="3603501"/>
            <a:chExt cx="6539348" cy="1397136"/>
          </a:xfrm>
          <a:solidFill>
            <a:srgbClr val="92D050"/>
          </a:solidFill>
        </p:grpSpPr>
        <p:sp>
          <p:nvSpPr>
            <p:cNvPr id="81" name="Isosceles Triangle 80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29121" y="3603501"/>
              <a:ext cx="6539311" cy="825632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Insert(Comparable data)</a:t>
              </a:r>
              <a:endParaRPr lang="en-SG" sz="1200" dirty="0"/>
            </a:p>
          </p:txBody>
        </p:sp>
      </p:grpSp>
      <p:cxnSp>
        <p:nvCxnSpPr>
          <p:cNvPr id="99" name="Straight Connector 98"/>
          <p:cNvCxnSpPr/>
          <p:nvPr/>
        </p:nvCxnSpPr>
        <p:spPr>
          <a:xfrm rot="16200000" flipH="1">
            <a:off x="1464927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16200000" flipH="1">
            <a:off x="2035476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H="1">
            <a:off x="2035476" y="61885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6200000" flipH="1">
            <a:off x="2035476" y="63409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16200000" flipH="1">
            <a:off x="2035476" y="6464796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60"/>
          <p:cNvGrpSpPr/>
          <p:nvPr/>
        </p:nvGrpSpPr>
        <p:grpSpPr>
          <a:xfrm>
            <a:off x="7572396" y="4929198"/>
            <a:ext cx="1285884" cy="748511"/>
            <a:chOff x="4429084" y="3603501"/>
            <a:chExt cx="6539348" cy="1583968"/>
          </a:xfrm>
          <a:solidFill>
            <a:srgbClr val="92D050"/>
          </a:solidFill>
        </p:grpSpPr>
        <p:sp>
          <p:nvSpPr>
            <p:cNvPr id="80" name="Isosceles Triangle 79"/>
            <p:cNvSpPr/>
            <p:nvPr/>
          </p:nvSpPr>
          <p:spPr>
            <a:xfrm rot="10800000">
              <a:off x="4429084" y="4350843"/>
              <a:ext cx="285753" cy="836626"/>
            </a:xfrm>
            <a:prstGeom prst="triangle">
              <a:avLst/>
            </a:prstGeom>
            <a:solidFill>
              <a:srgbClr val="92D05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429121" y="3603501"/>
              <a:ext cx="6539311" cy="825632"/>
            </a:xfrm>
            <a:prstGeom prst="rect">
              <a:avLst/>
            </a:prstGeom>
            <a:solidFill>
              <a:srgbClr val="92D05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printTree</a:t>
              </a:r>
              <a:r>
                <a:rPr lang="en-US" dirty="0" smtClean="0"/>
                <a:t>()</a:t>
              </a:r>
              <a:endParaRPr lang="en-SG" dirty="0"/>
            </a:p>
          </p:txBody>
        </p:sp>
      </p:grpSp>
      <p:grpSp>
        <p:nvGrpSpPr>
          <p:cNvPr id="17" name="Group 77"/>
          <p:cNvGrpSpPr/>
          <p:nvPr/>
        </p:nvGrpSpPr>
        <p:grpSpPr>
          <a:xfrm>
            <a:off x="7572396" y="4929198"/>
            <a:ext cx="73479" cy="571504"/>
            <a:chOff x="642910" y="4929198"/>
            <a:chExt cx="142876" cy="1787538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8"/>
          <p:cNvGrpSpPr/>
          <p:nvPr/>
        </p:nvGrpSpPr>
        <p:grpSpPr>
          <a:xfrm>
            <a:off x="3214678" y="357166"/>
            <a:ext cx="2643206" cy="1318335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1" name="Round Same Side Corner Rectangle 1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Rectangle 10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3286116" y="57148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114" name="Rectangle 113"/>
          <p:cNvSpPr/>
          <p:nvPr/>
        </p:nvSpPr>
        <p:spPr>
          <a:xfrm>
            <a:off x="3357554" y="857232"/>
            <a:ext cx="2357454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/>
          <p:cNvCxnSpPr/>
          <p:nvPr/>
        </p:nvCxnSpPr>
        <p:spPr>
          <a:xfrm rot="5400000">
            <a:off x="269516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16200000" flipH="1">
            <a:off x="274922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6200000" flipH="1">
            <a:off x="274922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274922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 flipH="1">
            <a:off x="274922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>
            <a:off x="341113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6200000" flipH="1">
            <a:off x="346518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6200000" flipH="1">
            <a:off x="346518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6200000" flipH="1">
            <a:off x="346518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6200000" flipH="1">
            <a:off x="346518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>
            <a:off x="412392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16200000" flipH="1">
            <a:off x="417798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16200000" flipH="1">
            <a:off x="417798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6200000" flipH="1">
            <a:off x="417798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16200000" flipH="1">
            <a:off x="417798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>
            <a:off x="483989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16200000" flipH="1">
            <a:off x="489394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16200000" flipH="1">
            <a:off x="489394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16200000" flipH="1">
            <a:off x="489394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16200000" flipH="1">
            <a:off x="489394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5400000">
            <a:off x="555268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6200000" flipH="1">
            <a:off x="560674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6200000" flipH="1">
            <a:off x="560674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6200000" flipH="1">
            <a:off x="560674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6200000" flipH="1">
            <a:off x="560674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5400000">
            <a:off x="626865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16200000" flipH="1">
            <a:off x="632270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16200000" flipH="1">
            <a:off x="632270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16200000" flipH="1">
            <a:off x="632270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6200000" flipH="1">
            <a:off x="632270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5400000">
            <a:off x="6911594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16200000" flipH="1">
            <a:off x="6965651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16200000" flipH="1">
            <a:off x="6965651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16200000" flipH="1">
            <a:off x="6965651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6200000" flipH="1">
            <a:off x="6965651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5400000">
            <a:off x="7554536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16200000" flipH="1">
            <a:off x="7608593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5400000">
            <a:off x="1991102" y="580193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5400000">
            <a:off x="1411663" y="580193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16200000" flipH="1">
            <a:off x="760779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16200000" flipH="1">
            <a:off x="7536997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16200000" flipH="1">
            <a:off x="7465559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16200000" flipH="1">
            <a:off x="7689397" y="6321920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16200000" flipH="1">
            <a:off x="7536997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16200000" flipH="1">
            <a:off x="7689397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16200000" flipH="1">
            <a:off x="7751311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rot="16200000" flipH="1">
            <a:off x="7751311" y="6607675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16200000" flipH="1">
            <a:off x="7822749" y="6607675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8"/>
          <p:cNvGrpSpPr/>
          <p:nvPr/>
        </p:nvGrpSpPr>
        <p:grpSpPr>
          <a:xfrm>
            <a:off x="3428992" y="2500306"/>
            <a:ext cx="2643206" cy="1857388"/>
            <a:chOff x="3048000" y="3593646"/>
            <a:chExt cx="3048000" cy="3188154"/>
          </a:xfrm>
        </p:grpSpPr>
        <p:grpSp>
          <p:nvGrpSpPr>
            <p:cNvPr id="26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81" name="Round Same Side Corner Rectangle 18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0" name="Rectangle 17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3500430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</a:t>
            </a:r>
            <a:r>
              <a:rPr lang="en-SG" sz="1000" b="1" dirty="0" smtClean="0"/>
              <a:t>  if(current </a:t>
            </a:r>
            <a:r>
              <a:rPr lang="en-SG" sz="1000" b="1" dirty="0" smtClean="0"/>
              <a:t>!= null) </a:t>
            </a:r>
          </a:p>
          <a:p>
            <a:r>
              <a:rPr lang="en-SG" sz="1000" dirty="0" smtClean="0"/>
              <a:t>   {</a:t>
            </a:r>
            <a:endParaRPr lang="en-SG" sz="1000" dirty="0" smtClean="0"/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  <a:endParaRPr lang="en-SG" sz="1000" dirty="0" smtClean="0"/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184" name="Rectangle 183"/>
          <p:cNvSpPr/>
          <p:nvPr/>
        </p:nvSpPr>
        <p:spPr>
          <a:xfrm>
            <a:off x="3571868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8"/>
          <p:cNvGrpSpPr/>
          <p:nvPr/>
        </p:nvGrpSpPr>
        <p:grpSpPr>
          <a:xfrm>
            <a:off x="3357554" y="2500306"/>
            <a:ext cx="2643206" cy="1857388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50" name="Round Same Side Corner Rectangle 249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9" name="Rectangle 248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2" name="TextBox 251"/>
          <p:cNvSpPr txBox="1"/>
          <p:nvPr/>
        </p:nvSpPr>
        <p:spPr>
          <a:xfrm>
            <a:off x="3428992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</a:t>
            </a:r>
            <a:r>
              <a:rPr lang="en-SG" sz="1000" b="1" dirty="0" smtClean="0"/>
              <a:t>  if(current </a:t>
            </a:r>
            <a:r>
              <a:rPr lang="en-SG" sz="1000" b="1" dirty="0" smtClean="0"/>
              <a:t>!= null) </a:t>
            </a:r>
          </a:p>
          <a:p>
            <a:r>
              <a:rPr lang="en-SG" sz="1000" dirty="0" smtClean="0"/>
              <a:t>   {</a:t>
            </a:r>
            <a:endParaRPr lang="en-SG" sz="1000" dirty="0" smtClean="0"/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  <a:endParaRPr lang="en-SG" sz="1000" dirty="0" smtClean="0"/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253" name="Rectangle 252"/>
          <p:cNvSpPr/>
          <p:nvPr/>
        </p:nvSpPr>
        <p:spPr>
          <a:xfrm>
            <a:off x="3500430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8"/>
          <p:cNvGrpSpPr/>
          <p:nvPr/>
        </p:nvGrpSpPr>
        <p:grpSpPr>
          <a:xfrm>
            <a:off x="3286116" y="2500306"/>
            <a:ext cx="2643206" cy="1857388"/>
            <a:chOff x="3048000" y="3593646"/>
            <a:chExt cx="3048000" cy="3188154"/>
          </a:xfrm>
        </p:grpSpPr>
        <p:grpSp>
          <p:nvGrpSpPr>
            <p:cNvPr id="31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57" name="Round Same Side Corner Rectangle 25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6" name="Rectangle 255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9" name="TextBox 258"/>
          <p:cNvSpPr txBox="1"/>
          <p:nvPr/>
        </p:nvSpPr>
        <p:spPr>
          <a:xfrm>
            <a:off x="3357554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</a:t>
            </a:r>
            <a:r>
              <a:rPr lang="en-SG" sz="1000" b="1" dirty="0" smtClean="0"/>
              <a:t>  if(current </a:t>
            </a:r>
            <a:r>
              <a:rPr lang="en-SG" sz="1000" b="1" dirty="0" smtClean="0"/>
              <a:t>!= null) </a:t>
            </a:r>
          </a:p>
          <a:p>
            <a:r>
              <a:rPr lang="en-SG" sz="1000" dirty="0" smtClean="0"/>
              <a:t>   {</a:t>
            </a:r>
            <a:endParaRPr lang="en-SG" sz="1000" dirty="0" smtClean="0"/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  <a:endParaRPr lang="en-SG" sz="1000" dirty="0" smtClean="0"/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260" name="Rectangle 259"/>
          <p:cNvSpPr/>
          <p:nvPr/>
        </p:nvSpPr>
        <p:spPr>
          <a:xfrm>
            <a:off x="3428992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8"/>
          <p:cNvGrpSpPr/>
          <p:nvPr/>
        </p:nvGrpSpPr>
        <p:grpSpPr>
          <a:xfrm>
            <a:off x="3214678" y="428604"/>
            <a:ext cx="2643206" cy="1318335"/>
            <a:chOff x="3048000" y="3593646"/>
            <a:chExt cx="3048000" cy="3188154"/>
          </a:xfrm>
        </p:grpSpPr>
        <p:grpSp>
          <p:nvGrpSpPr>
            <p:cNvPr id="22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64" name="Round Same Side Corner Rectangle 263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3" name="Rectangle 262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6" name="TextBox 265"/>
          <p:cNvSpPr txBox="1"/>
          <p:nvPr/>
        </p:nvSpPr>
        <p:spPr>
          <a:xfrm>
            <a:off x="3286116" y="642918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67" name="Rectangle 266"/>
          <p:cNvSpPr/>
          <p:nvPr/>
        </p:nvSpPr>
        <p:spPr>
          <a:xfrm>
            <a:off x="3357554" y="928670"/>
            <a:ext cx="2357454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8"/>
          <p:cNvGrpSpPr/>
          <p:nvPr/>
        </p:nvGrpSpPr>
        <p:grpSpPr>
          <a:xfrm>
            <a:off x="3214678" y="2500306"/>
            <a:ext cx="2643206" cy="2000264"/>
            <a:chOff x="3048000" y="3593646"/>
            <a:chExt cx="3048000" cy="3188154"/>
          </a:xfrm>
        </p:grpSpPr>
        <p:grpSp>
          <p:nvGrpSpPr>
            <p:cNvPr id="22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71" name="Round Same Side Corner Rectangle 27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0" name="Rectangle 26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3" name="TextBox 272"/>
          <p:cNvSpPr txBox="1"/>
          <p:nvPr/>
        </p:nvSpPr>
        <p:spPr>
          <a:xfrm>
            <a:off x="3214678" y="2857496"/>
            <a:ext cx="27815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 void 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printTree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 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{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if(size == 0)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System.out.println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("Empty");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else {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System.out.println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("Tree contents:");	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inorder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(root);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}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}</a:t>
            </a:r>
            <a:endParaRPr lang="en-US" sz="1000" dirty="0"/>
          </a:p>
        </p:txBody>
      </p:sp>
      <p:sp>
        <p:nvSpPr>
          <p:cNvPr id="274" name="Rectangle 273"/>
          <p:cNvSpPr/>
          <p:nvPr/>
        </p:nvSpPr>
        <p:spPr>
          <a:xfrm>
            <a:off x="3357554" y="3226828"/>
            <a:ext cx="2357454" cy="77367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TextBox 274"/>
          <p:cNvSpPr txBox="1"/>
          <p:nvPr/>
        </p:nvSpPr>
        <p:spPr>
          <a:xfrm>
            <a:off x="3286116" y="2500306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6" name="Straight Connector 275"/>
          <p:cNvCxnSpPr/>
          <p:nvPr/>
        </p:nvCxnSpPr>
        <p:spPr>
          <a:xfrm>
            <a:off x="1428728" y="4071942"/>
            <a:ext cx="2071702" cy="2857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ounded Rectangle 157"/>
          <p:cNvSpPr/>
          <p:nvPr/>
        </p:nvSpPr>
        <p:spPr>
          <a:xfrm>
            <a:off x="5929322" y="428604"/>
            <a:ext cx="1643074" cy="1714512"/>
          </a:xfrm>
          <a:prstGeom prst="roundRect">
            <a:avLst>
              <a:gd name="adj" fmla="val 6812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9" name="TextBox 158"/>
          <p:cNvSpPr txBox="1"/>
          <p:nvPr/>
        </p:nvSpPr>
        <p:spPr>
          <a:xfrm>
            <a:off x="5929322" y="500042"/>
            <a:ext cx="1580882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BinaryTree</a:t>
            </a:r>
            <a:r>
              <a:rPr lang="en-US" sz="1100" dirty="0" smtClean="0"/>
              <a:t>()</a:t>
            </a:r>
          </a:p>
          <a:p>
            <a:pPr algn="ctr"/>
            <a:r>
              <a:rPr lang="en-US" sz="1100" dirty="0" smtClean="0"/>
              <a:t>insert(Comparable data)</a:t>
            </a:r>
          </a:p>
          <a:p>
            <a:pPr algn="ctr"/>
            <a:r>
              <a:rPr lang="en-US" sz="1100" dirty="0" smtClean="0"/>
              <a:t>insert(Comparable data)</a:t>
            </a:r>
            <a:endParaRPr lang="en-SG" sz="1100" dirty="0" smtClean="0"/>
          </a:p>
          <a:p>
            <a:pPr algn="ctr"/>
            <a:r>
              <a:rPr lang="en-US" sz="1100" dirty="0" smtClean="0"/>
              <a:t>insert(Comparable data</a:t>
            </a:r>
            <a:r>
              <a:rPr lang="en-US" sz="1100" dirty="0" smtClean="0"/>
              <a:t>)</a:t>
            </a:r>
          </a:p>
          <a:p>
            <a:pPr algn="ctr"/>
            <a:r>
              <a:rPr lang="en-US" sz="1100" dirty="0" smtClean="0"/>
              <a:t>insert(Comparable data</a:t>
            </a:r>
            <a:r>
              <a:rPr lang="en-US" sz="1100" dirty="0" smtClean="0"/>
              <a:t>)</a:t>
            </a:r>
          </a:p>
          <a:p>
            <a:pPr algn="ctr"/>
            <a:r>
              <a:rPr lang="en-US" sz="1100" dirty="0" smtClean="0"/>
              <a:t>insert(Comparable data</a:t>
            </a:r>
            <a:r>
              <a:rPr lang="en-US" sz="1100" dirty="0" smtClean="0"/>
              <a:t>)</a:t>
            </a:r>
          </a:p>
          <a:p>
            <a:pPr algn="ctr"/>
            <a:r>
              <a:rPr lang="en-US" sz="1100" dirty="0" smtClean="0"/>
              <a:t>insert(Comparable data)</a:t>
            </a:r>
            <a:endParaRPr lang="en-SG" sz="1100" dirty="0" smtClean="0"/>
          </a:p>
          <a:p>
            <a:pPr algn="ctr"/>
            <a:r>
              <a:rPr lang="en-US" sz="1100" dirty="0" smtClean="0"/>
              <a:t>insert(Comparable data)</a:t>
            </a:r>
            <a:endParaRPr lang="en-SG" sz="1100" dirty="0" smtClean="0"/>
          </a:p>
          <a:p>
            <a:pPr algn="ctr"/>
            <a:r>
              <a:rPr lang="en-US" sz="1100" dirty="0" err="1" smtClean="0"/>
              <a:t>printTree</a:t>
            </a:r>
            <a:r>
              <a:rPr lang="en-US" sz="1100" dirty="0" smtClean="0"/>
              <a:t>()</a:t>
            </a:r>
            <a:endParaRPr lang="en-SG" sz="1100" dirty="0"/>
          </a:p>
        </p:txBody>
      </p:sp>
      <p:sp>
        <p:nvSpPr>
          <p:cNvPr id="160" name="Rectangle 159"/>
          <p:cNvSpPr/>
          <p:nvPr/>
        </p:nvSpPr>
        <p:spPr>
          <a:xfrm>
            <a:off x="6000760" y="571480"/>
            <a:ext cx="1500198" cy="14287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63" name="Group 103"/>
          <p:cNvGrpSpPr/>
          <p:nvPr/>
        </p:nvGrpSpPr>
        <p:grpSpPr>
          <a:xfrm rot="18914804">
            <a:off x="7121049" y="572471"/>
            <a:ext cx="134912" cy="193936"/>
            <a:chOff x="5286380" y="1428736"/>
            <a:chExt cx="1143008" cy="1643074"/>
          </a:xfrm>
          <a:solidFill>
            <a:schemeClr val="bg1"/>
          </a:solidFill>
        </p:grpSpPr>
        <p:sp>
          <p:nvSpPr>
            <p:cNvPr id="164" name="Rectangle 163"/>
            <p:cNvSpPr/>
            <p:nvPr/>
          </p:nvSpPr>
          <p:spPr>
            <a:xfrm>
              <a:off x="5643570" y="2285992"/>
              <a:ext cx="428628" cy="78581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Isosceles Triangle 164"/>
            <p:cNvSpPr/>
            <p:nvPr/>
          </p:nvSpPr>
          <p:spPr>
            <a:xfrm>
              <a:off x="5286380" y="1428736"/>
              <a:ext cx="1143008" cy="1285884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3214678" y="539029"/>
            <a:ext cx="2614610" cy="1318335"/>
            <a:chOff x="3048000" y="3593646"/>
            <a:chExt cx="3048000" cy="3188154"/>
          </a:xfrm>
        </p:grpSpPr>
        <p:grpSp>
          <p:nvGrpSpPr>
            <p:cNvPr id="176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78" name="Round Same Side Corner Rectangle 177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7" name="Rectangle 176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5" name="Rectangle 184"/>
          <p:cNvSpPr/>
          <p:nvPr/>
        </p:nvSpPr>
        <p:spPr>
          <a:xfrm>
            <a:off x="3312045" y="824781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186" name="Rectangle 185"/>
          <p:cNvSpPr/>
          <p:nvPr/>
        </p:nvSpPr>
        <p:spPr>
          <a:xfrm>
            <a:off x="3286116" y="1039095"/>
            <a:ext cx="2428892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786322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2193362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141661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2500306"/>
            <a:ext cx="2702404" cy="182403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14678" y="285728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12045" y="571480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3286116" y="571480"/>
            <a:ext cx="2428892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42844" y="5713426"/>
            <a:ext cx="8858312" cy="214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SG" dirty="0"/>
          </a:p>
        </p:txBody>
      </p:sp>
      <p:grpSp>
        <p:nvGrpSpPr>
          <p:cNvPr id="13" name="Group 60"/>
          <p:cNvGrpSpPr/>
          <p:nvPr/>
        </p:nvGrpSpPr>
        <p:grpSpPr>
          <a:xfrm>
            <a:off x="7000892" y="5357826"/>
            <a:ext cx="1857388" cy="319883"/>
            <a:chOff x="4429084" y="3603501"/>
            <a:chExt cx="6539348" cy="1397136"/>
          </a:xfrm>
          <a:solidFill>
            <a:srgbClr val="92D050"/>
          </a:solidFill>
        </p:grpSpPr>
        <p:sp>
          <p:nvSpPr>
            <p:cNvPr id="81" name="Isosceles Triangle 80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29121" y="3603501"/>
              <a:ext cx="6539311" cy="825632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Insert(Comparable data)</a:t>
              </a:r>
              <a:endParaRPr lang="en-SG" sz="1200" dirty="0"/>
            </a:p>
          </p:txBody>
        </p:sp>
      </p:grpSp>
      <p:cxnSp>
        <p:nvCxnSpPr>
          <p:cNvPr id="99" name="Straight Connector 98"/>
          <p:cNvCxnSpPr/>
          <p:nvPr/>
        </p:nvCxnSpPr>
        <p:spPr>
          <a:xfrm rot="16200000" flipH="1">
            <a:off x="1464927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16200000" flipH="1">
            <a:off x="2035476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H="1">
            <a:off x="2035476" y="61885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6200000" flipH="1">
            <a:off x="2035476" y="63409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16200000" flipH="1">
            <a:off x="2035476" y="6464796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60"/>
          <p:cNvGrpSpPr/>
          <p:nvPr/>
        </p:nvGrpSpPr>
        <p:grpSpPr>
          <a:xfrm>
            <a:off x="7572396" y="4929198"/>
            <a:ext cx="1285884" cy="748511"/>
            <a:chOff x="4429084" y="3603501"/>
            <a:chExt cx="6539348" cy="1583968"/>
          </a:xfrm>
          <a:solidFill>
            <a:srgbClr val="92D050"/>
          </a:solidFill>
        </p:grpSpPr>
        <p:sp>
          <p:nvSpPr>
            <p:cNvPr id="80" name="Isosceles Triangle 79"/>
            <p:cNvSpPr/>
            <p:nvPr/>
          </p:nvSpPr>
          <p:spPr>
            <a:xfrm rot="10800000">
              <a:off x="4429084" y="4350843"/>
              <a:ext cx="285753" cy="836626"/>
            </a:xfrm>
            <a:prstGeom prst="triangle">
              <a:avLst/>
            </a:prstGeom>
            <a:solidFill>
              <a:srgbClr val="92D05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429121" y="3603501"/>
              <a:ext cx="6539311" cy="825632"/>
            </a:xfrm>
            <a:prstGeom prst="rect">
              <a:avLst/>
            </a:prstGeom>
            <a:solidFill>
              <a:srgbClr val="92D05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printTree</a:t>
              </a:r>
              <a:r>
                <a:rPr lang="en-US" dirty="0" smtClean="0"/>
                <a:t>()</a:t>
              </a:r>
              <a:endParaRPr lang="en-SG" dirty="0"/>
            </a:p>
          </p:txBody>
        </p:sp>
      </p:grpSp>
      <p:grpSp>
        <p:nvGrpSpPr>
          <p:cNvPr id="17" name="Group 77"/>
          <p:cNvGrpSpPr/>
          <p:nvPr/>
        </p:nvGrpSpPr>
        <p:grpSpPr>
          <a:xfrm>
            <a:off x="7572396" y="4929198"/>
            <a:ext cx="73479" cy="571504"/>
            <a:chOff x="642910" y="4929198"/>
            <a:chExt cx="142876" cy="1787538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8"/>
          <p:cNvGrpSpPr/>
          <p:nvPr/>
        </p:nvGrpSpPr>
        <p:grpSpPr>
          <a:xfrm>
            <a:off x="3214678" y="357166"/>
            <a:ext cx="2643206" cy="1318335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1" name="Round Same Side Corner Rectangle 1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Rectangle 10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3286116" y="57148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114" name="Rectangle 113"/>
          <p:cNvSpPr/>
          <p:nvPr/>
        </p:nvSpPr>
        <p:spPr>
          <a:xfrm>
            <a:off x="3357554" y="857232"/>
            <a:ext cx="2357454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/>
          <p:cNvCxnSpPr/>
          <p:nvPr/>
        </p:nvCxnSpPr>
        <p:spPr>
          <a:xfrm rot="5400000">
            <a:off x="269516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16200000" flipH="1">
            <a:off x="274922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6200000" flipH="1">
            <a:off x="274922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274922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 flipH="1">
            <a:off x="274922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>
            <a:off x="341113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6200000" flipH="1">
            <a:off x="346518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6200000" flipH="1">
            <a:off x="346518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6200000" flipH="1">
            <a:off x="346518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6200000" flipH="1">
            <a:off x="346518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>
            <a:off x="412392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16200000" flipH="1">
            <a:off x="417798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16200000" flipH="1">
            <a:off x="417798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6200000" flipH="1">
            <a:off x="417798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16200000" flipH="1">
            <a:off x="417798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>
            <a:off x="483989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16200000" flipH="1">
            <a:off x="489394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16200000" flipH="1">
            <a:off x="489394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16200000" flipH="1">
            <a:off x="489394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16200000" flipH="1">
            <a:off x="489394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5400000">
            <a:off x="555268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6200000" flipH="1">
            <a:off x="560674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6200000" flipH="1">
            <a:off x="560674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6200000" flipH="1">
            <a:off x="560674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6200000" flipH="1">
            <a:off x="560674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5400000">
            <a:off x="626865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16200000" flipH="1">
            <a:off x="632270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16200000" flipH="1">
            <a:off x="632270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16200000" flipH="1">
            <a:off x="632270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6200000" flipH="1">
            <a:off x="632270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5400000">
            <a:off x="6911594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16200000" flipH="1">
            <a:off x="6965651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16200000" flipH="1">
            <a:off x="6965651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16200000" flipH="1">
            <a:off x="6965651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6200000" flipH="1">
            <a:off x="6965651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5400000">
            <a:off x="7554536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16200000" flipH="1">
            <a:off x="7608593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5400000">
            <a:off x="1991102" y="580193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5400000">
            <a:off x="1411663" y="580193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16200000" flipH="1">
            <a:off x="760779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16200000" flipH="1">
            <a:off x="7536997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16200000" flipH="1">
            <a:off x="7465559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16200000" flipH="1">
            <a:off x="7689397" y="6321920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16200000" flipH="1">
            <a:off x="7536997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16200000" flipH="1">
            <a:off x="7689397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16200000" flipH="1">
            <a:off x="7751311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rot="16200000" flipH="1">
            <a:off x="7751311" y="6607675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16200000" flipH="1">
            <a:off x="7822749" y="6607675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8"/>
          <p:cNvGrpSpPr/>
          <p:nvPr/>
        </p:nvGrpSpPr>
        <p:grpSpPr>
          <a:xfrm>
            <a:off x="3428992" y="2500306"/>
            <a:ext cx="2643206" cy="1857388"/>
            <a:chOff x="3048000" y="3593646"/>
            <a:chExt cx="3048000" cy="3188154"/>
          </a:xfrm>
        </p:grpSpPr>
        <p:grpSp>
          <p:nvGrpSpPr>
            <p:cNvPr id="26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81" name="Round Same Side Corner Rectangle 18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0" name="Rectangle 17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3500430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</a:t>
            </a:r>
            <a:r>
              <a:rPr lang="en-SG" sz="1000" b="1" dirty="0" smtClean="0"/>
              <a:t>  if(current </a:t>
            </a:r>
            <a:r>
              <a:rPr lang="en-SG" sz="1000" b="1" dirty="0" smtClean="0"/>
              <a:t>!= null) </a:t>
            </a:r>
          </a:p>
          <a:p>
            <a:r>
              <a:rPr lang="en-SG" sz="1000" dirty="0" smtClean="0"/>
              <a:t>   {</a:t>
            </a:r>
            <a:endParaRPr lang="en-SG" sz="1000" dirty="0" smtClean="0"/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  <a:endParaRPr lang="en-SG" sz="1000" dirty="0" smtClean="0"/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184" name="Rectangle 183"/>
          <p:cNvSpPr/>
          <p:nvPr/>
        </p:nvSpPr>
        <p:spPr>
          <a:xfrm>
            <a:off x="3571868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8"/>
          <p:cNvGrpSpPr/>
          <p:nvPr/>
        </p:nvGrpSpPr>
        <p:grpSpPr>
          <a:xfrm>
            <a:off x="3357554" y="2500306"/>
            <a:ext cx="2643206" cy="1857388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50" name="Round Same Side Corner Rectangle 249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9" name="Rectangle 248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2" name="TextBox 251"/>
          <p:cNvSpPr txBox="1"/>
          <p:nvPr/>
        </p:nvSpPr>
        <p:spPr>
          <a:xfrm>
            <a:off x="3428992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</a:t>
            </a:r>
            <a:r>
              <a:rPr lang="en-SG" sz="1000" b="1" dirty="0" smtClean="0"/>
              <a:t>  if(current </a:t>
            </a:r>
            <a:r>
              <a:rPr lang="en-SG" sz="1000" b="1" dirty="0" smtClean="0"/>
              <a:t>!= null) </a:t>
            </a:r>
          </a:p>
          <a:p>
            <a:r>
              <a:rPr lang="en-SG" sz="1000" dirty="0" smtClean="0"/>
              <a:t>   {</a:t>
            </a:r>
            <a:endParaRPr lang="en-SG" sz="1000" dirty="0" smtClean="0"/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  <a:endParaRPr lang="en-SG" sz="1000" dirty="0" smtClean="0"/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253" name="Rectangle 252"/>
          <p:cNvSpPr/>
          <p:nvPr/>
        </p:nvSpPr>
        <p:spPr>
          <a:xfrm>
            <a:off x="3500430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8"/>
          <p:cNvGrpSpPr/>
          <p:nvPr/>
        </p:nvGrpSpPr>
        <p:grpSpPr>
          <a:xfrm>
            <a:off x="3286116" y="2500306"/>
            <a:ext cx="2643206" cy="1857388"/>
            <a:chOff x="3048000" y="3593646"/>
            <a:chExt cx="3048000" cy="3188154"/>
          </a:xfrm>
        </p:grpSpPr>
        <p:grpSp>
          <p:nvGrpSpPr>
            <p:cNvPr id="31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57" name="Round Same Side Corner Rectangle 25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6" name="Rectangle 255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9" name="TextBox 258"/>
          <p:cNvSpPr txBox="1"/>
          <p:nvPr/>
        </p:nvSpPr>
        <p:spPr>
          <a:xfrm>
            <a:off x="3357554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</a:t>
            </a:r>
            <a:r>
              <a:rPr lang="en-SG" sz="1000" b="1" dirty="0" smtClean="0"/>
              <a:t>  if(current </a:t>
            </a:r>
            <a:r>
              <a:rPr lang="en-SG" sz="1000" b="1" dirty="0" smtClean="0"/>
              <a:t>!= null) </a:t>
            </a:r>
          </a:p>
          <a:p>
            <a:r>
              <a:rPr lang="en-SG" sz="1000" dirty="0" smtClean="0"/>
              <a:t>   {</a:t>
            </a:r>
            <a:endParaRPr lang="en-SG" sz="1000" dirty="0" smtClean="0"/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  <a:endParaRPr lang="en-SG" sz="1000" dirty="0" smtClean="0"/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260" name="Rectangle 259"/>
          <p:cNvSpPr/>
          <p:nvPr/>
        </p:nvSpPr>
        <p:spPr>
          <a:xfrm>
            <a:off x="3428992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8"/>
          <p:cNvGrpSpPr/>
          <p:nvPr/>
        </p:nvGrpSpPr>
        <p:grpSpPr>
          <a:xfrm>
            <a:off x="3214678" y="428604"/>
            <a:ext cx="2643206" cy="1318335"/>
            <a:chOff x="3048000" y="3593646"/>
            <a:chExt cx="3048000" cy="3188154"/>
          </a:xfrm>
        </p:grpSpPr>
        <p:grpSp>
          <p:nvGrpSpPr>
            <p:cNvPr id="22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64" name="Round Same Side Corner Rectangle 263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3" name="Rectangle 262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6" name="TextBox 265"/>
          <p:cNvSpPr txBox="1"/>
          <p:nvPr/>
        </p:nvSpPr>
        <p:spPr>
          <a:xfrm>
            <a:off x="3286116" y="642918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67" name="Rectangle 266"/>
          <p:cNvSpPr/>
          <p:nvPr/>
        </p:nvSpPr>
        <p:spPr>
          <a:xfrm>
            <a:off x="3357554" y="928670"/>
            <a:ext cx="2357454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8"/>
          <p:cNvGrpSpPr/>
          <p:nvPr/>
        </p:nvGrpSpPr>
        <p:grpSpPr>
          <a:xfrm>
            <a:off x="3214678" y="2500306"/>
            <a:ext cx="2643206" cy="2000264"/>
            <a:chOff x="3048000" y="3593646"/>
            <a:chExt cx="3048000" cy="3188154"/>
          </a:xfrm>
        </p:grpSpPr>
        <p:grpSp>
          <p:nvGrpSpPr>
            <p:cNvPr id="22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71" name="Round Same Side Corner Rectangle 27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0" name="Rectangle 26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3" name="TextBox 272"/>
          <p:cNvSpPr txBox="1"/>
          <p:nvPr/>
        </p:nvSpPr>
        <p:spPr>
          <a:xfrm>
            <a:off x="3214678" y="2857496"/>
            <a:ext cx="27815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 void 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printTree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 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{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if(size == 0)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System.out.println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("Empty");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else {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System.out.println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("Tree contents:");	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inorder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(root);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}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}</a:t>
            </a:r>
            <a:endParaRPr lang="en-US" sz="1000" dirty="0"/>
          </a:p>
        </p:txBody>
      </p:sp>
      <p:sp>
        <p:nvSpPr>
          <p:cNvPr id="274" name="Rectangle 273"/>
          <p:cNvSpPr/>
          <p:nvPr/>
        </p:nvSpPr>
        <p:spPr>
          <a:xfrm>
            <a:off x="3357554" y="3226828"/>
            <a:ext cx="2357454" cy="77367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TextBox 274"/>
          <p:cNvSpPr txBox="1"/>
          <p:nvPr/>
        </p:nvSpPr>
        <p:spPr>
          <a:xfrm>
            <a:off x="3286116" y="2500306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6" name="Straight Connector 275"/>
          <p:cNvCxnSpPr/>
          <p:nvPr/>
        </p:nvCxnSpPr>
        <p:spPr>
          <a:xfrm>
            <a:off x="1428728" y="4071942"/>
            <a:ext cx="2071702" cy="2857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ounded Rectangle 157"/>
          <p:cNvSpPr/>
          <p:nvPr/>
        </p:nvSpPr>
        <p:spPr>
          <a:xfrm>
            <a:off x="5929322" y="428604"/>
            <a:ext cx="1643074" cy="1714512"/>
          </a:xfrm>
          <a:prstGeom prst="roundRect">
            <a:avLst>
              <a:gd name="adj" fmla="val 6812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9" name="TextBox 158"/>
          <p:cNvSpPr txBox="1"/>
          <p:nvPr/>
        </p:nvSpPr>
        <p:spPr>
          <a:xfrm>
            <a:off x="5929322" y="500042"/>
            <a:ext cx="1580882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BinaryTree</a:t>
            </a:r>
            <a:r>
              <a:rPr lang="en-US" sz="1100" dirty="0" smtClean="0"/>
              <a:t>()</a:t>
            </a:r>
          </a:p>
          <a:p>
            <a:pPr algn="ctr"/>
            <a:r>
              <a:rPr lang="en-US" sz="1100" dirty="0" smtClean="0"/>
              <a:t>insert(Comparable data)</a:t>
            </a:r>
          </a:p>
          <a:p>
            <a:pPr algn="ctr"/>
            <a:r>
              <a:rPr lang="en-US" sz="1100" dirty="0" smtClean="0"/>
              <a:t>insert(Comparable data)</a:t>
            </a:r>
            <a:endParaRPr lang="en-SG" sz="1100" dirty="0" smtClean="0"/>
          </a:p>
          <a:p>
            <a:pPr algn="ctr"/>
            <a:r>
              <a:rPr lang="en-US" sz="1100" dirty="0" smtClean="0"/>
              <a:t>insert(Comparable data</a:t>
            </a:r>
            <a:r>
              <a:rPr lang="en-US" sz="1100" dirty="0" smtClean="0"/>
              <a:t>)</a:t>
            </a:r>
          </a:p>
          <a:p>
            <a:pPr algn="ctr"/>
            <a:r>
              <a:rPr lang="en-US" sz="1100" dirty="0" smtClean="0"/>
              <a:t>insert(Comparable data</a:t>
            </a:r>
            <a:r>
              <a:rPr lang="en-US" sz="1100" dirty="0" smtClean="0"/>
              <a:t>)</a:t>
            </a:r>
          </a:p>
          <a:p>
            <a:pPr algn="ctr"/>
            <a:r>
              <a:rPr lang="en-US" sz="1100" dirty="0" smtClean="0"/>
              <a:t>insert(Comparable data</a:t>
            </a:r>
            <a:r>
              <a:rPr lang="en-US" sz="1100" dirty="0" smtClean="0"/>
              <a:t>)</a:t>
            </a:r>
          </a:p>
          <a:p>
            <a:pPr algn="ctr"/>
            <a:r>
              <a:rPr lang="en-US" sz="1100" dirty="0" smtClean="0"/>
              <a:t>insert(Comparable data)</a:t>
            </a:r>
            <a:endParaRPr lang="en-SG" sz="1100" dirty="0" smtClean="0"/>
          </a:p>
          <a:p>
            <a:pPr algn="ctr"/>
            <a:r>
              <a:rPr lang="en-US" sz="1100" dirty="0" smtClean="0"/>
              <a:t>insert(Comparable data)</a:t>
            </a:r>
            <a:endParaRPr lang="en-SG" sz="1100" dirty="0" smtClean="0"/>
          </a:p>
          <a:p>
            <a:pPr algn="ctr"/>
            <a:r>
              <a:rPr lang="en-US" sz="1100" dirty="0" err="1" smtClean="0"/>
              <a:t>printTree</a:t>
            </a:r>
            <a:r>
              <a:rPr lang="en-US" sz="1100" dirty="0" smtClean="0"/>
              <a:t>()</a:t>
            </a:r>
            <a:endParaRPr lang="en-SG" sz="1100" dirty="0"/>
          </a:p>
        </p:txBody>
      </p:sp>
      <p:sp>
        <p:nvSpPr>
          <p:cNvPr id="160" name="Rectangle 159"/>
          <p:cNvSpPr/>
          <p:nvPr/>
        </p:nvSpPr>
        <p:spPr>
          <a:xfrm>
            <a:off x="6000760" y="714356"/>
            <a:ext cx="1500198" cy="14287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28" name="Group 103"/>
          <p:cNvGrpSpPr/>
          <p:nvPr/>
        </p:nvGrpSpPr>
        <p:grpSpPr>
          <a:xfrm rot="18914804">
            <a:off x="7460203" y="733743"/>
            <a:ext cx="134912" cy="193936"/>
            <a:chOff x="5286380" y="1428736"/>
            <a:chExt cx="1143008" cy="1643074"/>
          </a:xfrm>
          <a:solidFill>
            <a:schemeClr val="bg1"/>
          </a:solidFill>
        </p:grpSpPr>
        <p:sp>
          <p:nvSpPr>
            <p:cNvPr id="164" name="Rectangle 163"/>
            <p:cNvSpPr/>
            <p:nvPr/>
          </p:nvSpPr>
          <p:spPr>
            <a:xfrm>
              <a:off x="5643570" y="2285992"/>
              <a:ext cx="428628" cy="78581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Isosceles Triangle 164"/>
            <p:cNvSpPr/>
            <p:nvPr/>
          </p:nvSpPr>
          <p:spPr>
            <a:xfrm>
              <a:off x="5286380" y="1428736"/>
              <a:ext cx="1143008" cy="1285884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3" name="Group 28"/>
          <p:cNvGrpSpPr/>
          <p:nvPr/>
        </p:nvGrpSpPr>
        <p:grpSpPr>
          <a:xfrm>
            <a:off x="3214678" y="500042"/>
            <a:ext cx="2643206" cy="1318335"/>
            <a:chOff x="3048000" y="3593646"/>
            <a:chExt cx="3048000" cy="3188154"/>
          </a:xfrm>
        </p:grpSpPr>
        <p:grpSp>
          <p:nvGrpSpPr>
            <p:cNvPr id="17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87" name="Round Same Side Corner Rectangle 18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6" name="Rectangle 175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3286116" y="714356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190" name="Rectangle 189"/>
          <p:cNvSpPr/>
          <p:nvPr/>
        </p:nvSpPr>
        <p:spPr>
          <a:xfrm>
            <a:off x="3357554" y="1071546"/>
            <a:ext cx="2357454" cy="14287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786322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2193362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141661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2500306"/>
            <a:ext cx="2702404" cy="182403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14678" y="285728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12045" y="571480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3286116" y="571480"/>
            <a:ext cx="2428892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42844" y="5713426"/>
            <a:ext cx="8858312" cy="214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SG" dirty="0"/>
          </a:p>
        </p:txBody>
      </p:sp>
      <p:grpSp>
        <p:nvGrpSpPr>
          <p:cNvPr id="13" name="Group 60"/>
          <p:cNvGrpSpPr/>
          <p:nvPr/>
        </p:nvGrpSpPr>
        <p:grpSpPr>
          <a:xfrm>
            <a:off x="7000892" y="5357826"/>
            <a:ext cx="1857388" cy="319883"/>
            <a:chOff x="4429084" y="3603501"/>
            <a:chExt cx="6539348" cy="1397136"/>
          </a:xfrm>
          <a:solidFill>
            <a:srgbClr val="92D050"/>
          </a:solidFill>
        </p:grpSpPr>
        <p:sp>
          <p:nvSpPr>
            <p:cNvPr id="81" name="Isosceles Triangle 80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29121" y="3603501"/>
              <a:ext cx="6539311" cy="825632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Insert(Comparable data)</a:t>
              </a:r>
              <a:endParaRPr lang="en-SG" sz="1200" dirty="0"/>
            </a:p>
          </p:txBody>
        </p:sp>
      </p:grpSp>
      <p:cxnSp>
        <p:nvCxnSpPr>
          <p:cNvPr id="99" name="Straight Connector 98"/>
          <p:cNvCxnSpPr/>
          <p:nvPr/>
        </p:nvCxnSpPr>
        <p:spPr>
          <a:xfrm rot="16200000" flipH="1">
            <a:off x="1464927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16200000" flipH="1">
            <a:off x="2035476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H="1">
            <a:off x="2035476" y="61885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6200000" flipH="1">
            <a:off x="2035476" y="63409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16200000" flipH="1">
            <a:off x="2035476" y="6464796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60"/>
          <p:cNvGrpSpPr/>
          <p:nvPr/>
        </p:nvGrpSpPr>
        <p:grpSpPr>
          <a:xfrm>
            <a:off x="7572396" y="4929198"/>
            <a:ext cx="1285884" cy="748511"/>
            <a:chOff x="4429084" y="3603501"/>
            <a:chExt cx="6539348" cy="1583968"/>
          </a:xfrm>
          <a:solidFill>
            <a:srgbClr val="92D050"/>
          </a:solidFill>
        </p:grpSpPr>
        <p:sp>
          <p:nvSpPr>
            <p:cNvPr id="80" name="Isosceles Triangle 79"/>
            <p:cNvSpPr/>
            <p:nvPr/>
          </p:nvSpPr>
          <p:spPr>
            <a:xfrm rot="10800000">
              <a:off x="4429084" y="4350843"/>
              <a:ext cx="285753" cy="836626"/>
            </a:xfrm>
            <a:prstGeom prst="triangle">
              <a:avLst/>
            </a:prstGeom>
            <a:solidFill>
              <a:srgbClr val="92D05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429121" y="3603501"/>
              <a:ext cx="6539311" cy="825632"/>
            </a:xfrm>
            <a:prstGeom prst="rect">
              <a:avLst/>
            </a:prstGeom>
            <a:solidFill>
              <a:srgbClr val="92D05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printTree</a:t>
              </a:r>
              <a:r>
                <a:rPr lang="en-US" dirty="0" smtClean="0"/>
                <a:t>()</a:t>
              </a:r>
              <a:endParaRPr lang="en-SG" dirty="0"/>
            </a:p>
          </p:txBody>
        </p:sp>
      </p:grpSp>
      <p:grpSp>
        <p:nvGrpSpPr>
          <p:cNvPr id="17" name="Group 77"/>
          <p:cNvGrpSpPr/>
          <p:nvPr/>
        </p:nvGrpSpPr>
        <p:grpSpPr>
          <a:xfrm>
            <a:off x="7572396" y="4929198"/>
            <a:ext cx="73479" cy="571504"/>
            <a:chOff x="642910" y="4929198"/>
            <a:chExt cx="142876" cy="1787538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8"/>
          <p:cNvGrpSpPr/>
          <p:nvPr/>
        </p:nvGrpSpPr>
        <p:grpSpPr>
          <a:xfrm>
            <a:off x="3214678" y="357166"/>
            <a:ext cx="2643206" cy="1318335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1" name="Round Same Side Corner Rectangle 1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Rectangle 10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3286116" y="57148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114" name="Rectangle 113"/>
          <p:cNvSpPr/>
          <p:nvPr/>
        </p:nvSpPr>
        <p:spPr>
          <a:xfrm>
            <a:off x="3357554" y="857232"/>
            <a:ext cx="2357454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/>
          <p:cNvCxnSpPr/>
          <p:nvPr/>
        </p:nvCxnSpPr>
        <p:spPr>
          <a:xfrm rot="5400000">
            <a:off x="269516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16200000" flipH="1">
            <a:off x="274922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6200000" flipH="1">
            <a:off x="274922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274922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 flipH="1">
            <a:off x="274922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>
            <a:off x="341113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6200000" flipH="1">
            <a:off x="346518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6200000" flipH="1">
            <a:off x="346518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6200000" flipH="1">
            <a:off x="346518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6200000" flipH="1">
            <a:off x="346518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>
            <a:off x="412392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16200000" flipH="1">
            <a:off x="417798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16200000" flipH="1">
            <a:off x="417798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6200000" flipH="1">
            <a:off x="417798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16200000" flipH="1">
            <a:off x="417798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>
            <a:off x="483989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16200000" flipH="1">
            <a:off x="489394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16200000" flipH="1">
            <a:off x="489394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16200000" flipH="1">
            <a:off x="489394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16200000" flipH="1">
            <a:off x="489394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5400000">
            <a:off x="555268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6200000" flipH="1">
            <a:off x="560674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6200000" flipH="1">
            <a:off x="560674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6200000" flipH="1">
            <a:off x="560674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6200000" flipH="1">
            <a:off x="560674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5400000">
            <a:off x="626865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16200000" flipH="1">
            <a:off x="632270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16200000" flipH="1">
            <a:off x="632270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16200000" flipH="1">
            <a:off x="632270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6200000" flipH="1">
            <a:off x="632270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5400000">
            <a:off x="6911594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16200000" flipH="1">
            <a:off x="6965651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16200000" flipH="1">
            <a:off x="6965651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16200000" flipH="1">
            <a:off x="6965651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6200000" flipH="1">
            <a:off x="6965651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5400000">
            <a:off x="7554536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16200000" flipH="1">
            <a:off x="7608593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5400000">
            <a:off x="1991102" y="580193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5400000">
            <a:off x="1411663" y="580193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16200000" flipH="1">
            <a:off x="760779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16200000" flipH="1">
            <a:off x="7536997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16200000" flipH="1">
            <a:off x="7465559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16200000" flipH="1">
            <a:off x="7689397" y="6321920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16200000" flipH="1">
            <a:off x="7536997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16200000" flipH="1">
            <a:off x="7689397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16200000" flipH="1">
            <a:off x="7751311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rot="16200000" flipH="1">
            <a:off x="7751311" y="6607675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16200000" flipH="1">
            <a:off x="7822749" y="6607675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8"/>
          <p:cNvGrpSpPr/>
          <p:nvPr/>
        </p:nvGrpSpPr>
        <p:grpSpPr>
          <a:xfrm>
            <a:off x="3428992" y="2500306"/>
            <a:ext cx="2643206" cy="1857388"/>
            <a:chOff x="3048000" y="3593646"/>
            <a:chExt cx="3048000" cy="3188154"/>
          </a:xfrm>
        </p:grpSpPr>
        <p:grpSp>
          <p:nvGrpSpPr>
            <p:cNvPr id="26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81" name="Round Same Side Corner Rectangle 18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0" name="Rectangle 17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3500430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</a:t>
            </a:r>
            <a:r>
              <a:rPr lang="en-SG" sz="1000" b="1" dirty="0" smtClean="0"/>
              <a:t>  if(current </a:t>
            </a:r>
            <a:r>
              <a:rPr lang="en-SG" sz="1000" b="1" dirty="0" smtClean="0"/>
              <a:t>!= null) </a:t>
            </a:r>
          </a:p>
          <a:p>
            <a:r>
              <a:rPr lang="en-SG" sz="1000" dirty="0" smtClean="0"/>
              <a:t>   {</a:t>
            </a:r>
            <a:endParaRPr lang="en-SG" sz="1000" dirty="0" smtClean="0"/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  <a:endParaRPr lang="en-SG" sz="1000" dirty="0" smtClean="0"/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184" name="Rectangle 183"/>
          <p:cNvSpPr/>
          <p:nvPr/>
        </p:nvSpPr>
        <p:spPr>
          <a:xfrm>
            <a:off x="3571868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8"/>
          <p:cNvGrpSpPr/>
          <p:nvPr/>
        </p:nvGrpSpPr>
        <p:grpSpPr>
          <a:xfrm>
            <a:off x="3357554" y="2500306"/>
            <a:ext cx="2643206" cy="1857388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50" name="Round Same Side Corner Rectangle 249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9" name="Rectangle 248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2" name="TextBox 251"/>
          <p:cNvSpPr txBox="1"/>
          <p:nvPr/>
        </p:nvSpPr>
        <p:spPr>
          <a:xfrm>
            <a:off x="3428992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</a:t>
            </a:r>
            <a:r>
              <a:rPr lang="en-SG" sz="1000" b="1" dirty="0" smtClean="0"/>
              <a:t>  if(current </a:t>
            </a:r>
            <a:r>
              <a:rPr lang="en-SG" sz="1000" b="1" dirty="0" smtClean="0"/>
              <a:t>!= null) </a:t>
            </a:r>
          </a:p>
          <a:p>
            <a:r>
              <a:rPr lang="en-SG" sz="1000" dirty="0" smtClean="0"/>
              <a:t>   {</a:t>
            </a:r>
            <a:endParaRPr lang="en-SG" sz="1000" dirty="0" smtClean="0"/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  <a:endParaRPr lang="en-SG" sz="1000" dirty="0" smtClean="0"/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253" name="Rectangle 252"/>
          <p:cNvSpPr/>
          <p:nvPr/>
        </p:nvSpPr>
        <p:spPr>
          <a:xfrm>
            <a:off x="3500430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8"/>
          <p:cNvGrpSpPr/>
          <p:nvPr/>
        </p:nvGrpSpPr>
        <p:grpSpPr>
          <a:xfrm>
            <a:off x="3286116" y="2500306"/>
            <a:ext cx="2643206" cy="1857388"/>
            <a:chOff x="3048000" y="3593646"/>
            <a:chExt cx="3048000" cy="3188154"/>
          </a:xfrm>
        </p:grpSpPr>
        <p:grpSp>
          <p:nvGrpSpPr>
            <p:cNvPr id="31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57" name="Round Same Side Corner Rectangle 25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6" name="Rectangle 255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9" name="TextBox 258"/>
          <p:cNvSpPr txBox="1"/>
          <p:nvPr/>
        </p:nvSpPr>
        <p:spPr>
          <a:xfrm>
            <a:off x="3357554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</a:t>
            </a:r>
            <a:r>
              <a:rPr lang="en-SG" sz="1000" b="1" dirty="0" smtClean="0"/>
              <a:t>  if(current </a:t>
            </a:r>
            <a:r>
              <a:rPr lang="en-SG" sz="1000" b="1" dirty="0" smtClean="0"/>
              <a:t>!= null) </a:t>
            </a:r>
          </a:p>
          <a:p>
            <a:r>
              <a:rPr lang="en-SG" sz="1000" dirty="0" smtClean="0"/>
              <a:t>   {</a:t>
            </a:r>
            <a:endParaRPr lang="en-SG" sz="1000" dirty="0" smtClean="0"/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  <a:endParaRPr lang="en-SG" sz="1000" dirty="0" smtClean="0"/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260" name="Rectangle 259"/>
          <p:cNvSpPr/>
          <p:nvPr/>
        </p:nvSpPr>
        <p:spPr>
          <a:xfrm>
            <a:off x="3428992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8"/>
          <p:cNvGrpSpPr/>
          <p:nvPr/>
        </p:nvGrpSpPr>
        <p:grpSpPr>
          <a:xfrm>
            <a:off x="3214678" y="428604"/>
            <a:ext cx="2643206" cy="1318335"/>
            <a:chOff x="3048000" y="3593646"/>
            <a:chExt cx="3048000" cy="3188154"/>
          </a:xfrm>
        </p:grpSpPr>
        <p:grpSp>
          <p:nvGrpSpPr>
            <p:cNvPr id="22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64" name="Round Same Side Corner Rectangle 263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3" name="Rectangle 262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6" name="TextBox 265"/>
          <p:cNvSpPr txBox="1"/>
          <p:nvPr/>
        </p:nvSpPr>
        <p:spPr>
          <a:xfrm>
            <a:off x="3286116" y="642918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67" name="Rectangle 266"/>
          <p:cNvSpPr/>
          <p:nvPr/>
        </p:nvSpPr>
        <p:spPr>
          <a:xfrm>
            <a:off x="3357554" y="928670"/>
            <a:ext cx="2357454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8"/>
          <p:cNvGrpSpPr/>
          <p:nvPr/>
        </p:nvGrpSpPr>
        <p:grpSpPr>
          <a:xfrm>
            <a:off x="3214678" y="2500306"/>
            <a:ext cx="2643206" cy="2000264"/>
            <a:chOff x="3048000" y="3593646"/>
            <a:chExt cx="3048000" cy="3188154"/>
          </a:xfrm>
        </p:grpSpPr>
        <p:grpSp>
          <p:nvGrpSpPr>
            <p:cNvPr id="22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71" name="Round Same Side Corner Rectangle 27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0" name="Rectangle 26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3" name="TextBox 272"/>
          <p:cNvSpPr txBox="1"/>
          <p:nvPr/>
        </p:nvSpPr>
        <p:spPr>
          <a:xfrm>
            <a:off x="3214678" y="2857496"/>
            <a:ext cx="27815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 void 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printTree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 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{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if(size == 0)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System.out.println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("Empty");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else {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System.out.println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("Tree contents:");	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inorder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(root);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}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}</a:t>
            </a:r>
            <a:endParaRPr lang="en-US" sz="1000" dirty="0"/>
          </a:p>
        </p:txBody>
      </p:sp>
      <p:sp>
        <p:nvSpPr>
          <p:cNvPr id="274" name="Rectangle 273"/>
          <p:cNvSpPr/>
          <p:nvPr/>
        </p:nvSpPr>
        <p:spPr>
          <a:xfrm>
            <a:off x="3357554" y="3226828"/>
            <a:ext cx="2357454" cy="77367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TextBox 274"/>
          <p:cNvSpPr txBox="1"/>
          <p:nvPr/>
        </p:nvSpPr>
        <p:spPr>
          <a:xfrm>
            <a:off x="3286116" y="2500306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6" name="Straight Connector 275"/>
          <p:cNvCxnSpPr/>
          <p:nvPr/>
        </p:nvCxnSpPr>
        <p:spPr>
          <a:xfrm>
            <a:off x="1428728" y="4071942"/>
            <a:ext cx="2071702" cy="2857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oup 103"/>
          <p:cNvGrpSpPr/>
          <p:nvPr/>
        </p:nvGrpSpPr>
        <p:grpSpPr>
          <a:xfrm rot="18914804">
            <a:off x="5960005" y="2644173"/>
            <a:ext cx="134912" cy="193936"/>
            <a:chOff x="5286380" y="1428736"/>
            <a:chExt cx="1143008" cy="1643074"/>
          </a:xfrm>
          <a:solidFill>
            <a:schemeClr val="bg1"/>
          </a:solidFill>
        </p:grpSpPr>
        <p:sp>
          <p:nvSpPr>
            <p:cNvPr id="164" name="Rectangle 163"/>
            <p:cNvSpPr/>
            <p:nvPr/>
          </p:nvSpPr>
          <p:spPr>
            <a:xfrm>
              <a:off x="5643570" y="2285992"/>
              <a:ext cx="428628" cy="78581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Isosceles Triangle 164"/>
            <p:cNvSpPr/>
            <p:nvPr/>
          </p:nvSpPr>
          <p:spPr>
            <a:xfrm>
              <a:off x="5286380" y="1428736"/>
              <a:ext cx="1143008" cy="1285884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29" name="Group 28"/>
          <p:cNvGrpSpPr/>
          <p:nvPr/>
        </p:nvGrpSpPr>
        <p:grpSpPr>
          <a:xfrm>
            <a:off x="3214678" y="500042"/>
            <a:ext cx="2643206" cy="1318335"/>
            <a:chOff x="3048000" y="3593646"/>
            <a:chExt cx="3048000" cy="3188154"/>
          </a:xfrm>
        </p:grpSpPr>
        <p:grpSp>
          <p:nvGrpSpPr>
            <p:cNvPr id="230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87" name="Round Same Side Corner Rectangle 18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6" name="Rectangle 175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3286116" y="714356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190" name="Rectangle 189"/>
          <p:cNvSpPr/>
          <p:nvPr/>
        </p:nvSpPr>
        <p:spPr>
          <a:xfrm>
            <a:off x="3357554" y="1071546"/>
            <a:ext cx="2357454" cy="14287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786322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2193362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141661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2500306"/>
            <a:ext cx="2702404" cy="182403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14678" y="285728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12045" y="571480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3286116" y="571480"/>
            <a:ext cx="2428892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42844" y="5713426"/>
            <a:ext cx="8858312" cy="214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SG" dirty="0"/>
          </a:p>
        </p:txBody>
      </p:sp>
      <p:grpSp>
        <p:nvGrpSpPr>
          <p:cNvPr id="13" name="Group 60"/>
          <p:cNvGrpSpPr/>
          <p:nvPr/>
        </p:nvGrpSpPr>
        <p:grpSpPr>
          <a:xfrm>
            <a:off x="7000892" y="5357826"/>
            <a:ext cx="1857388" cy="319883"/>
            <a:chOff x="4429084" y="3603501"/>
            <a:chExt cx="6539348" cy="1397136"/>
          </a:xfrm>
          <a:solidFill>
            <a:srgbClr val="92D050"/>
          </a:solidFill>
        </p:grpSpPr>
        <p:sp>
          <p:nvSpPr>
            <p:cNvPr id="81" name="Isosceles Triangle 80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29121" y="3603501"/>
              <a:ext cx="6539311" cy="825632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Insert(Comparable data)</a:t>
              </a:r>
              <a:endParaRPr lang="en-SG" sz="1200" dirty="0"/>
            </a:p>
          </p:txBody>
        </p:sp>
      </p:grpSp>
      <p:cxnSp>
        <p:nvCxnSpPr>
          <p:cNvPr id="99" name="Straight Connector 98"/>
          <p:cNvCxnSpPr/>
          <p:nvPr/>
        </p:nvCxnSpPr>
        <p:spPr>
          <a:xfrm rot="16200000" flipH="1">
            <a:off x="1464927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16200000" flipH="1">
            <a:off x="2035476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H="1">
            <a:off x="2035476" y="61885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6200000" flipH="1">
            <a:off x="2035476" y="63409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16200000" flipH="1">
            <a:off x="2035476" y="6464796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60"/>
          <p:cNvGrpSpPr/>
          <p:nvPr/>
        </p:nvGrpSpPr>
        <p:grpSpPr>
          <a:xfrm>
            <a:off x="7572396" y="4929198"/>
            <a:ext cx="1285884" cy="748511"/>
            <a:chOff x="4429084" y="3603501"/>
            <a:chExt cx="6539348" cy="1583968"/>
          </a:xfrm>
          <a:solidFill>
            <a:srgbClr val="92D050"/>
          </a:solidFill>
        </p:grpSpPr>
        <p:sp>
          <p:nvSpPr>
            <p:cNvPr id="80" name="Isosceles Triangle 79"/>
            <p:cNvSpPr/>
            <p:nvPr/>
          </p:nvSpPr>
          <p:spPr>
            <a:xfrm rot="10800000">
              <a:off x="4429084" y="4350843"/>
              <a:ext cx="285753" cy="836626"/>
            </a:xfrm>
            <a:prstGeom prst="triangle">
              <a:avLst/>
            </a:prstGeom>
            <a:solidFill>
              <a:srgbClr val="92D05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429121" y="3603501"/>
              <a:ext cx="6539311" cy="825632"/>
            </a:xfrm>
            <a:prstGeom prst="rect">
              <a:avLst/>
            </a:prstGeom>
            <a:solidFill>
              <a:srgbClr val="92D05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printTree</a:t>
              </a:r>
              <a:r>
                <a:rPr lang="en-US" dirty="0" smtClean="0"/>
                <a:t>()</a:t>
              </a:r>
              <a:endParaRPr lang="en-SG" dirty="0"/>
            </a:p>
          </p:txBody>
        </p:sp>
      </p:grpSp>
      <p:grpSp>
        <p:nvGrpSpPr>
          <p:cNvPr id="17" name="Group 77"/>
          <p:cNvGrpSpPr/>
          <p:nvPr/>
        </p:nvGrpSpPr>
        <p:grpSpPr>
          <a:xfrm>
            <a:off x="7572396" y="4929198"/>
            <a:ext cx="73479" cy="571504"/>
            <a:chOff x="642910" y="4929198"/>
            <a:chExt cx="142876" cy="1787538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8"/>
          <p:cNvGrpSpPr/>
          <p:nvPr/>
        </p:nvGrpSpPr>
        <p:grpSpPr>
          <a:xfrm>
            <a:off x="3214678" y="357166"/>
            <a:ext cx="2643206" cy="1318335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1" name="Round Same Side Corner Rectangle 1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Rectangle 10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3286116" y="57148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114" name="Rectangle 113"/>
          <p:cNvSpPr/>
          <p:nvPr/>
        </p:nvSpPr>
        <p:spPr>
          <a:xfrm>
            <a:off x="3357554" y="857232"/>
            <a:ext cx="2357454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/>
          <p:cNvCxnSpPr/>
          <p:nvPr/>
        </p:nvCxnSpPr>
        <p:spPr>
          <a:xfrm rot="5400000">
            <a:off x="269516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16200000" flipH="1">
            <a:off x="274922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6200000" flipH="1">
            <a:off x="274922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274922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 flipH="1">
            <a:off x="274922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>
            <a:off x="341113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6200000" flipH="1">
            <a:off x="346518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6200000" flipH="1">
            <a:off x="346518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6200000" flipH="1">
            <a:off x="346518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6200000" flipH="1">
            <a:off x="346518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>
            <a:off x="412392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16200000" flipH="1">
            <a:off x="417798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16200000" flipH="1">
            <a:off x="417798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6200000" flipH="1">
            <a:off x="417798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16200000" flipH="1">
            <a:off x="417798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>
            <a:off x="483989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16200000" flipH="1">
            <a:off x="489394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16200000" flipH="1">
            <a:off x="489394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16200000" flipH="1">
            <a:off x="489394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16200000" flipH="1">
            <a:off x="489394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5400000">
            <a:off x="555268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6200000" flipH="1">
            <a:off x="560674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6200000" flipH="1">
            <a:off x="560674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6200000" flipH="1">
            <a:off x="560674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6200000" flipH="1">
            <a:off x="560674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5400000">
            <a:off x="626865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16200000" flipH="1">
            <a:off x="632270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16200000" flipH="1">
            <a:off x="632270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16200000" flipH="1">
            <a:off x="632270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6200000" flipH="1">
            <a:off x="632270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5400000">
            <a:off x="6911594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16200000" flipH="1">
            <a:off x="6965651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16200000" flipH="1">
            <a:off x="6965651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16200000" flipH="1">
            <a:off x="6965651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6200000" flipH="1">
            <a:off x="6965651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5400000">
            <a:off x="7554536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16200000" flipH="1">
            <a:off x="7608593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5400000">
            <a:off x="1991102" y="580193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5400000">
            <a:off x="1411663" y="580193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16200000" flipH="1">
            <a:off x="760779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16200000" flipH="1">
            <a:off x="7536997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16200000" flipH="1">
            <a:off x="7465559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16200000" flipH="1">
            <a:off x="7689397" y="6321920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16200000" flipH="1">
            <a:off x="7536997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16200000" flipH="1">
            <a:off x="7689397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16200000" flipH="1">
            <a:off x="7751311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rot="16200000" flipH="1">
            <a:off x="7751311" y="6607675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16200000" flipH="1">
            <a:off x="7822749" y="6607675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8"/>
          <p:cNvGrpSpPr/>
          <p:nvPr/>
        </p:nvGrpSpPr>
        <p:grpSpPr>
          <a:xfrm>
            <a:off x="3428992" y="2500306"/>
            <a:ext cx="2643206" cy="1857388"/>
            <a:chOff x="3048000" y="3593646"/>
            <a:chExt cx="3048000" cy="3188154"/>
          </a:xfrm>
        </p:grpSpPr>
        <p:grpSp>
          <p:nvGrpSpPr>
            <p:cNvPr id="26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81" name="Round Same Side Corner Rectangle 18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0" name="Rectangle 17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3500430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</a:t>
            </a:r>
            <a:r>
              <a:rPr lang="en-SG" sz="1000" b="1" dirty="0" smtClean="0"/>
              <a:t>  if(current </a:t>
            </a:r>
            <a:r>
              <a:rPr lang="en-SG" sz="1000" b="1" dirty="0" smtClean="0"/>
              <a:t>!= null) </a:t>
            </a:r>
          </a:p>
          <a:p>
            <a:r>
              <a:rPr lang="en-SG" sz="1000" dirty="0" smtClean="0"/>
              <a:t>   {</a:t>
            </a:r>
            <a:endParaRPr lang="en-SG" sz="1000" dirty="0" smtClean="0"/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  <a:endParaRPr lang="en-SG" sz="1000" dirty="0" smtClean="0"/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184" name="Rectangle 183"/>
          <p:cNvSpPr/>
          <p:nvPr/>
        </p:nvSpPr>
        <p:spPr>
          <a:xfrm>
            <a:off x="3571868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8"/>
          <p:cNvGrpSpPr/>
          <p:nvPr/>
        </p:nvGrpSpPr>
        <p:grpSpPr>
          <a:xfrm>
            <a:off x="3357554" y="2500306"/>
            <a:ext cx="2643206" cy="1857388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50" name="Round Same Side Corner Rectangle 249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9" name="Rectangle 248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2" name="TextBox 251"/>
          <p:cNvSpPr txBox="1"/>
          <p:nvPr/>
        </p:nvSpPr>
        <p:spPr>
          <a:xfrm>
            <a:off x="3428992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</a:t>
            </a:r>
            <a:r>
              <a:rPr lang="en-SG" sz="1000" b="1" dirty="0" smtClean="0"/>
              <a:t>  if(current </a:t>
            </a:r>
            <a:r>
              <a:rPr lang="en-SG" sz="1000" b="1" dirty="0" smtClean="0"/>
              <a:t>!= null) </a:t>
            </a:r>
          </a:p>
          <a:p>
            <a:r>
              <a:rPr lang="en-SG" sz="1000" dirty="0" smtClean="0"/>
              <a:t>   {</a:t>
            </a:r>
            <a:endParaRPr lang="en-SG" sz="1000" dirty="0" smtClean="0"/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  <a:endParaRPr lang="en-SG" sz="1000" dirty="0" smtClean="0"/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253" name="Rectangle 252"/>
          <p:cNvSpPr/>
          <p:nvPr/>
        </p:nvSpPr>
        <p:spPr>
          <a:xfrm>
            <a:off x="3500430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8"/>
          <p:cNvGrpSpPr/>
          <p:nvPr/>
        </p:nvGrpSpPr>
        <p:grpSpPr>
          <a:xfrm>
            <a:off x="3286116" y="2500306"/>
            <a:ext cx="2643206" cy="1857388"/>
            <a:chOff x="3048000" y="3593646"/>
            <a:chExt cx="3048000" cy="3188154"/>
          </a:xfrm>
        </p:grpSpPr>
        <p:grpSp>
          <p:nvGrpSpPr>
            <p:cNvPr id="31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57" name="Round Same Side Corner Rectangle 25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6" name="Rectangle 255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9" name="TextBox 258"/>
          <p:cNvSpPr txBox="1"/>
          <p:nvPr/>
        </p:nvSpPr>
        <p:spPr>
          <a:xfrm>
            <a:off x="3357554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</a:t>
            </a:r>
            <a:r>
              <a:rPr lang="en-SG" sz="1000" b="1" dirty="0" smtClean="0"/>
              <a:t>  if(current </a:t>
            </a:r>
            <a:r>
              <a:rPr lang="en-SG" sz="1000" b="1" dirty="0" smtClean="0"/>
              <a:t>!= null) </a:t>
            </a:r>
          </a:p>
          <a:p>
            <a:r>
              <a:rPr lang="en-SG" sz="1000" dirty="0" smtClean="0"/>
              <a:t>   {</a:t>
            </a:r>
            <a:endParaRPr lang="en-SG" sz="1000" dirty="0" smtClean="0"/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  <a:endParaRPr lang="en-SG" sz="1000" dirty="0" smtClean="0"/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260" name="Rectangle 259"/>
          <p:cNvSpPr/>
          <p:nvPr/>
        </p:nvSpPr>
        <p:spPr>
          <a:xfrm>
            <a:off x="3428992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8"/>
          <p:cNvGrpSpPr/>
          <p:nvPr/>
        </p:nvGrpSpPr>
        <p:grpSpPr>
          <a:xfrm>
            <a:off x="3214678" y="428604"/>
            <a:ext cx="2643206" cy="1318335"/>
            <a:chOff x="3048000" y="3593646"/>
            <a:chExt cx="3048000" cy="3188154"/>
          </a:xfrm>
        </p:grpSpPr>
        <p:grpSp>
          <p:nvGrpSpPr>
            <p:cNvPr id="22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64" name="Round Same Side Corner Rectangle 263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3" name="Rectangle 262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6" name="TextBox 265"/>
          <p:cNvSpPr txBox="1"/>
          <p:nvPr/>
        </p:nvSpPr>
        <p:spPr>
          <a:xfrm>
            <a:off x="3286116" y="642918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67" name="Rectangle 266"/>
          <p:cNvSpPr/>
          <p:nvPr/>
        </p:nvSpPr>
        <p:spPr>
          <a:xfrm>
            <a:off x="3357554" y="928670"/>
            <a:ext cx="2357454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8"/>
          <p:cNvGrpSpPr/>
          <p:nvPr/>
        </p:nvGrpSpPr>
        <p:grpSpPr>
          <a:xfrm>
            <a:off x="3214678" y="2500306"/>
            <a:ext cx="2643206" cy="2000264"/>
            <a:chOff x="3048000" y="3593646"/>
            <a:chExt cx="3048000" cy="3188154"/>
          </a:xfrm>
        </p:grpSpPr>
        <p:grpSp>
          <p:nvGrpSpPr>
            <p:cNvPr id="22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71" name="Round Same Side Corner Rectangle 27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0" name="Rectangle 26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3" name="TextBox 272"/>
          <p:cNvSpPr txBox="1"/>
          <p:nvPr/>
        </p:nvSpPr>
        <p:spPr>
          <a:xfrm>
            <a:off x="3214678" y="2857496"/>
            <a:ext cx="27815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 void 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printTree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 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{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if(size == 0)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System.out.println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("Empty");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else {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System.out.println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("Tree contents:");	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inorder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(root);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}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}</a:t>
            </a:r>
            <a:endParaRPr lang="en-US" sz="1000" dirty="0"/>
          </a:p>
        </p:txBody>
      </p:sp>
      <p:sp>
        <p:nvSpPr>
          <p:cNvPr id="274" name="Rectangle 273"/>
          <p:cNvSpPr/>
          <p:nvPr/>
        </p:nvSpPr>
        <p:spPr>
          <a:xfrm>
            <a:off x="3357554" y="3226828"/>
            <a:ext cx="2357454" cy="77367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TextBox 274"/>
          <p:cNvSpPr txBox="1"/>
          <p:nvPr/>
        </p:nvSpPr>
        <p:spPr>
          <a:xfrm>
            <a:off x="3286116" y="2500306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6" name="Straight Connector 275"/>
          <p:cNvCxnSpPr/>
          <p:nvPr/>
        </p:nvCxnSpPr>
        <p:spPr>
          <a:xfrm>
            <a:off x="1428728" y="4071942"/>
            <a:ext cx="2071702" cy="2857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oup 103"/>
          <p:cNvGrpSpPr/>
          <p:nvPr/>
        </p:nvGrpSpPr>
        <p:grpSpPr>
          <a:xfrm rot="18914804">
            <a:off x="5960005" y="2715611"/>
            <a:ext cx="134912" cy="193936"/>
            <a:chOff x="5286380" y="1428736"/>
            <a:chExt cx="1143008" cy="1643074"/>
          </a:xfrm>
          <a:solidFill>
            <a:schemeClr val="bg1"/>
          </a:solidFill>
        </p:grpSpPr>
        <p:sp>
          <p:nvSpPr>
            <p:cNvPr id="164" name="Rectangle 163"/>
            <p:cNvSpPr/>
            <p:nvPr/>
          </p:nvSpPr>
          <p:spPr>
            <a:xfrm>
              <a:off x="5643570" y="2285992"/>
              <a:ext cx="428628" cy="78581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Isosceles Triangle 164"/>
            <p:cNvSpPr/>
            <p:nvPr/>
          </p:nvSpPr>
          <p:spPr>
            <a:xfrm>
              <a:off x="5286380" y="1428736"/>
              <a:ext cx="1143008" cy="1285884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29" name="Group 28"/>
          <p:cNvGrpSpPr/>
          <p:nvPr/>
        </p:nvGrpSpPr>
        <p:grpSpPr>
          <a:xfrm>
            <a:off x="3214678" y="500042"/>
            <a:ext cx="2643206" cy="1318335"/>
            <a:chOff x="3048000" y="3593646"/>
            <a:chExt cx="3048000" cy="3188154"/>
          </a:xfrm>
        </p:grpSpPr>
        <p:grpSp>
          <p:nvGrpSpPr>
            <p:cNvPr id="230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87" name="Round Same Side Corner Rectangle 18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6" name="Rectangle 175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3286116" y="714356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190" name="Rectangle 189"/>
          <p:cNvSpPr/>
          <p:nvPr/>
        </p:nvSpPr>
        <p:spPr>
          <a:xfrm>
            <a:off x="3357554" y="1071546"/>
            <a:ext cx="2357454" cy="14287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786322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2193362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141661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2500306"/>
            <a:ext cx="2702404" cy="182403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14678" y="285728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12045" y="571480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3286116" y="571480"/>
            <a:ext cx="2428892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42844" y="5713426"/>
            <a:ext cx="8858312" cy="214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SG" dirty="0"/>
          </a:p>
        </p:txBody>
      </p:sp>
      <p:grpSp>
        <p:nvGrpSpPr>
          <p:cNvPr id="13" name="Group 60"/>
          <p:cNvGrpSpPr/>
          <p:nvPr/>
        </p:nvGrpSpPr>
        <p:grpSpPr>
          <a:xfrm>
            <a:off x="7000892" y="5357826"/>
            <a:ext cx="1857388" cy="319883"/>
            <a:chOff x="4429084" y="3603501"/>
            <a:chExt cx="6539348" cy="1397136"/>
          </a:xfrm>
          <a:solidFill>
            <a:srgbClr val="92D050"/>
          </a:solidFill>
        </p:grpSpPr>
        <p:sp>
          <p:nvSpPr>
            <p:cNvPr id="81" name="Isosceles Triangle 80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29121" y="3603501"/>
              <a:ext cx="6539311" cy="825632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Insert(Comparable data)</a:t>
              </a:r>
              <a:endParaRPr lang="en-SG" sz="1200" dirty="0"/>
            </a:p>
          </p:txBody>
        </p:sp>
      </p:grpSp>
      <p:cxnSp>
        <p:nvCxnSpPr>
          <p:cNvPr id="99" name="Straight Connector 98"/>
          <p:cNvCxnSpPr/>
          <p:nvPr/>
        </p:nvCxnSpPr>
        <p:spPr>
          <a:xfrm rot="16200000" flipH="1">
            <a:off x="1464927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16200000" flipH="1">
            <a:off x="2035476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H="1">
            <a:off x="2035476" y="61885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6200000" flipH="1">
            <a:off x="2035476" y="63409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16200000" flipH="1">
            <a:off x="2035476" y="6464796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60"/>
          <p:cNvGrpSpPr/>
          <p:nvPr/>
        </p:nvGrpSpPr>
        <p:grpSpPr>
          <a:xfrm>
            <a:off x="7572396" y="4929198"/>
            <a:ext cx="1285884" cy="748511"/>
            <a:chOff x="4429084" y="3603501"/>
            <a:chExt cx="6539348" cy="1583968"/>
          </a:xfrm>
          <a:solidFill>
            <a:srgbClr val="92D050"/>
          </a:solidFill>
        </p:grpSpPr>
        <p:sp>
          <p:nvSpPr>
            <p:cNvPr id="80" name="Isosceles Triangle 79"/>
            <p:cNvSpPr/>
            <p:nvPr/>
          </p:nvSpPr>
          <p:spPr>
            <a:xfrm rot="10800000">
              <a:off x="4429084" y="4350843"/>
              <a:ext cx="285753" cy="836626"/>
            </a:xfrm>
            <a:prstGeom prst="triangle">
              <a:avLst/>
            </a:prstGeom>
            <a:solidFill>
              <a:srgbClr val="92D05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429121" y="3603501"/>
              <a:ext cx="6539311" cy="825632"/>
            </a:xfrm>
            <a:prstGeom prst="rect">
              <a:avLst/>
            </a:prstGeom>
            <a:solidFill>
              <a:srgbClr val="92D05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printTree</a:t>
              </a:r>
              <a:r>
                <a:rPr lang="en-US" dirty="0" smtClean="0"/>
                <a:t>()</a:t>
              </a:r>
              <a:endParaRPr lang="en-SG" dirty="0"/>
            </a:p>
          </p:txBody>
        </p:sp>
      </p:grpSp>
      <p:grpSp>
        <p:nvGrpSpPr>
          <p:cNvPr id="17" name="Group 77"/>
          <p:cNvGrpSpPr/>
          <p:nvPr/>
        </p:nvGrpSpPr>
        <p:grpSpPr>
          <a:xfrm>
            <a:off x="7572396" y="4929198"/>
            <a:ext cx="73479" cy="571504"/>
            <a:chOff x="642910" y="4929198"/>
            <a:chExt cx="142876" cy="1787538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8"/>
          <p:cNvGrpSpPr/>
          <p:nvPr/>
        </p:nvGrpSpPr>
        <p:grpSpPr>
          <a:xfrm>
            <a:off x="3214678" y="357166"/>
            <a:ext cx="2643206" cy="1318335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1" name="Round Same Side Corner Rectangle 1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Rectangle 10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3286116" y="57148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114" name="Rectangle 113"/>
          <p:cNvSpPr/>
          <p:nvPr/>
        </p:nvSpPr>
        <p:spPr>
          <a:xfrm>
            <a:off x="3357554" y="857232"/>
            <a:ext cx="2357454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/>
          <p:cNvCxnSpPr/>
          <p:nvPr/>
        </p:nvCxnSpPr>
        <p:spPr>
          <a:xfrm rot="5400000">
            <a:off x="269516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16200000" flipH="1">
            <a:off x="274922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6200000" flipH="1">
            <a:off x="274922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274922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 flipH="1">
            <a:off x="274922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>
            <a:off x="341113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6200000" flipH="1">
            <a:off x="346518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6200000" flipH="1">
            <a:off x="346518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6200000" flipH="1">
            <a:off x="346518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6200000" flipH="1">
            <a:off x="346518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>
            <a:off x="412392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16200000" flipH="1">
            <a:off x="417798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16200000" flipH="1">
            <a:off x="417798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6200000" flipH="1">
            <a:off x="417798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16200000" flipH="1">
            <a:off x="417798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>
            <a:off x="483989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16200000" flipH="1">
            <a:off x="489394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16200000" flipH="1">
            <a:off x="489394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16200000" flipH="1">
            <a:off x="489394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16200000" flipH="1">
            <a:off x="489394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5400000">
            <a:off x="555268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6200000" flipH="1">
            <a:off x="560674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6200000" flipH="1">
            <a:off x="560674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6200000" flipH="1">
            <a:off x="560674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6200000" flipH="1">
            <a:off x="560674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5400000">
            <a:off x="626865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16200000" flipH="1">
            <a:off x="632270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16200000" flipH="1">
            <a:off x="632270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16200000" flipH="1">
            <a:off x="632270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6200000" flipH="1">
            <a:off x="632270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5400000">
            <a:off x="6911594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16200000" flipH="1">
            <a:off x="6965651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16200000" flipH="1">
            <a:off x="6965651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16200000" flipH="1">
            <a:off x="6965651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6200000" flipH="1">
            <a:off x="6965651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5400000">
            <a:off x="7554536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16200000" flipH="1">
            <a:off x="7608593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5400000">
            <a:off x="1991102" y="580193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5400000">
            <a:off x="1411663" y="580193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16200000" flipH="1">
            <a:off x="760779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16200000" flipH="1">
            <a:off x="7536997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16200000" flipH="1">
            <a:off x="7465559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16200000" flipH="1">
            <a:off x="7689397" y="6321920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16200000" flipH="1">
            <a:off x="7536997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16200000" flipH="1">
            <a:off x="7689397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16200000" flipH="1">
            <a:off x="7751311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rot="16200000" flipH="1">
            <a:off x="7751311" y="6607675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16200000" flipH="1">
            <a:off x="7822749" y="6607675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8"/>
          <p:cNvGrpSpPr/>
          <p:nvPr/>
        </p:nvGrpSpPr>
        <p:grpSpPr>
          <a:xfrm>
            <a:off x="3428992" y="2500306"/>
            <a:ext cx="2643206" cy="1857388"/>
            <a:chOff x="3048000" y="3593646"/>
            <a:chExt cx="3048000" cy="3188154"/>
          </a:xfrm>
        </p:grpSpPr>
        <p:grpSp>
          <p:nvGrpSpPr>
            <p:cNvPr id="26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81" name="Round Same Side Corner Rectangle 18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0" name="Rectangle 17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3500430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</a:t>
            </a:r>
            <a:r>
              <a:rPr lang="en-SG" sz="1000" b="1" dirty="0" smtClean="0"/>
              <a:t>  if(current </a:t>
            </a:r>
            <a:r>
              <a:rPr lang="en-SG" sz="1000" b="1" dirty="0" smtClean="0"/>
              <a:t>!= null) </a:t>
            </a:r>
          </a:p>
          <a:p>
            <a:r>
              <a:rPr lang="en-SG" sz="1000" dirty="0" smtClean="0"/>
              <a:t>   {</a:t>
            </a:r>
            <a:endParaRPr lang="en-SG" sz="1000" dirty="0" smtClean="0"/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  <a:endParaRPr lang="en-SG" sz="1000" dirty="0" smtClean="0"/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184" name="Rectangle 183"/>
          <p:cNvSpPr/>
          <p:nvPr/>
        </p:nvSpPr>
        <p:spPr>
          <a:xfrm>
            <a:off x="3571868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8"/>
          <p:cNvGrpSpPr/>
          <p:nvPr/>
        </p:nvGrpSpPr>
        <p:grpSpPr>
          <a:xfrm>
            <a:off x="3357554" y="2500306"/>
            <a:ext cx="2643206" cy="1857388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50" name="Round Same Side Corner Rectangle 249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9" name="Rectangle 248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2" name="TextBox 251"/>
          <p:cNvSpPr txBox="1"/>
          <p:nvPr/>
        </p:nvSpPr>
        <p:spPr>
          <a:xfrm>
            <a:off x="3428992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</a:t>
            </a:r>
            <a:r>
              <a:rPr lang="en-SG" sz="1000" b="1" dirty="0" smtClean="0"/>
              <a:t>  if(current </a:t>
            </a:r>
            <a:r>
              <a:rPr lang="en-SG" sz="1000" b="1" dirty="0" smtClean="0"/>
              <a:t>!= null) </a:t>
            </a:r>
          </a:p>
          <a:p>
            <a:r>
              <a:rPr lang="en-SG" sz="1000" dirty="0" smtClean="0"/>
              <a:t>   {</a:t>
            </a:r>
            <a:endParaRPr lang="en-SG" sz="1000" dirty="0" smtClean="0"/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  <a:endParaRPr lang="en-SG" sz="1000" dirty="0" smtClean="0"/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253" name="Rectangle 252"/>
          <p:cNvSpPr/>
          <p:nvPr/>
        </p:nvSpPr>
        <p:spPr>
          <a:xfrm>
            <a:off x="3500430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8"/>
          <p:cNvGrpSpPr/>
          <p:nvPr/>
        </p:nvGrpSpPr>
        <p:grpSpPr>
          <a:xfrm>
            <a:off x="3286116" y="2500306"/>
            <a:ext cx="2643206" cy="1857388"/>
            <a:chOff x="3048000" y="3593646"/>
            <a:chExt cx="3048000" cy="3188154"/>
          </a:xfrm>
        </p:grpSpPr>
        <p:grpSp>
          <p:nvGrpSpPr>
            <p:cNvPr id="31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57" name="Round Same Side Corner Rectangle 25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6" name="Rectangle 255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9" name="TextBox 258"/>
          <p:cNvSpPr txBox="1"/>
          <p:nvPr/>
        </p:nvSpPr>
        <p:spPr>
          <a:xfrm>
            <a:off x="3357554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</a:t>
            </a:r>
            <a:r>
              <a:rPr lang="en-SG" sz="1000" b="1" dirty="0" smtClean="0"/>
              <a:t>  if(current </a:t>
            </a:r>
            <a:r>
              <a:rPr lang="en-SG" sz="1000" b="1" dirty="0" smtClean="0"/>
              <a:t>!= null) </a:t>
            </a:r>
          </a:p>
          <a:p>
            <a:r>
              <a:rPr lang="en-SG" sz="1000" dirty="0" smtClean="0"/>
              <a:t>   {</a:t>
            </a:r>
            <a:endParaRPr lang="en-SG" sz="1000" dirty="0" smtClean="0"/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  <a:endParaRPr lang="en-SG" sz="1000" dirty="0" smtClean="0"/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260" name="Rectangle 259"/>
          <p:cNvSpPr/>
          <p:nvPr/>
        </p:nvSpPr>
        <p:spPr>
          <a:xfrm>
            <a:off x="3428992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8"/>
          <p:cNvGrpSpPr/>
          <p:nvPr/>
        </p:nvGrpSpPr>
        <p:grpSpPr>
          <a:xfrm>
            <a:off x="3214678" y="428604"/>
            <a:ext cx="2643206" cy="1318335"/>
            <a:chOff x="3048000" y="3593646"/>
            <a:chExt cx="3048000" cy="3188154"/>
          </a:xfrm>
        </p:grpSpPr>
        <p:grpSp>
          <p:nvGrpSpPr>
            <p:cNvPr id="22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64" name="Round Same Side Corner Rectangle 263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3" name="Rectangle 262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6" name="TextBox 265"/>
          <p:cNvSpPr txBox="1"/>
          <p:nvPr/>
        </p:nvSpPr>
        <p:spPr>
          <a:xfrm>
            <a:off x="3286116" y="642918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67" name="Rectangle 266"/>
          <p:cNvSpPr/>
          <p:nvPr/>
        </p:nvSpPr>
        <p:spPr>
          <a:xfrm>
            <a:off x="3357554" y="928670"/>
            <a:ext cx="2357454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8"/>
          <p:cNvGrpSpPr/>
          <p:nvPr/>
        </p:nvGrpSpPr>
        <p:grpSpPr>
          <a:xfrm>
            <a:off x="3214678" y="2500306"/>
            <a:ext cx="2643206" cy="2000264"/>
            <a:chOff x="3048000" y="3593646"/>
            <a:chExt cx="3048000" cy="3188154"/>
          </a:xfrm>
        </p:grpSpPr>
        <p:grpSp>
          <p:nvGrpSpPr>
            <p:cNvPr id="22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71" name="Round Same Side Corner Rectangle 27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0" name="Rectangle 26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3" name="TextBox 272"/>
          <p:cNvSpPr txBox="1"/>
          <p:nvPr/>
        </p:nvSpPr>
        <p:spPr>
          <a:xfrm>
            <a:off x="3214678" y="2857496"/>
            <a:ext cx="27815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 void 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printTree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 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{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if(size == 0)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System.out.println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("Empty");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else {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System.out.println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("Tree contents:");	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inorder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(root);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}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}</a:t>
            </a:r>
            <a:endParaRPr lang="en-US" sz="1000" dirty="0"/>
          </a:p>
        </p:txBody>
      </p:sp>
      <p:sp>
        <p:nvSpPr>
          <p:cNvPr id="274" name="Rectangle 273"/>
          <p:cNvSpPr/>
          <p:nvPr/>
        </p:nvSpPr>
        <p:spPr>
          <a:xfrm>
            <a:off x="3357554" y="3226828"/>
            <a:ext cx="2357454" cy="77367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TextBox 274"/>
          <p:cNvSpPr txBox="1"/>
          <p:nvPr/>
        </p:nvSpPr>
        <p:spPr>
          <a:xfrm>
            <a:off x="3286116" y="2500306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6" name="Straight Connector 275"/>
          <p:cNvCxnSpPr/>
          <p:nvPr/>
        </p:nvCxnSpPr>
        <p:spPr>
          <a:xfrm>
            <a:off x="1428728" y="4071942"/>
            <a:ext cx="2071702" cy="2857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ounded Rectangle 157"/>
          <p:cNvSpPr/>
          <p:nvPr/>
        </p:nvSpPr>
        <p:spPr>
          <a:xfrm>
            <a:off x="6143636" y="2571744"/>
            <a:ext cx="1643074" cy="1714512"/>
          </a:xfrm>
          <a:prstGeom prst="roundRect">
            <a:avLst>
              <a:gd name="adj" fmla="val 6812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9" name="TextBox 158"/>
          <p:cNvSpPr txBox="1"/>
          <p:nvPr/>
        </p:nvSpPr>
        <p:spPr>
          <a:xfrm>
            <a:off x="6286512" y="2643182"/>
            <a:ext cx="1420582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printTree</a:t>
            </a:r>
            <a:r>
              <a:rPr lang="en-US" sz="1100" dirty="0" smtClean="0"/>
              <a:t>()</a:t>
            </a:r>
          </a:p>
          <a:p>
            <a:pPr algn="ctr"/>
            <a:r>
              <a:rPr lang="en-US" sz="1100" dirty="0" err="1" smtClean="0"/>
              <a:t>Inorder</a:t>
            </a:r>
            <a:r>
              <a:rPr lang="en-US" sz="1100" dirty="0" smtClean="0"/>
              <a:t>(current)</a:t>
            </a:r>
          </a:p>
          <a:p>
            <a:pPr algn="ctr"/>
            <a:r>
              <a:rPr lang="en-US" sz="1100" dirty="0" err="1" smtClean="0"/>
              <a:t>inorder</a:t>
            </a:r>
            <a:r>
              <a:rPr lang="en-US" sz="1100" dirty="0" smtClean="0"/>
              <a:t>(</a:t>
            </a:r>
            <a:r>
              <a:rPr lang="en-US" sz="1100" dirty="0" err="1" smtClean="0"/>
              <a:t>current.left</a:t>
            </a:r>
            <a:r>
              <a:rPr lang="en-US" sz="1100" dirty="0" smtClean="0"/>
              <a:t>)</a:t>
            </a:r>
          </a:p>
          <a:p>
            <a:pPr algn="ctr"/>
            <a:r>
              <a:rPr lang="en-US" sz="1100" dirty="0" err="1" smtClean="0"/>
              <a:t>inorder</a:t>
            </a:r>
            <a:r>
              <a:rPr lang="en-US" sz="1100" dirty="0" smtClean="0"/>
              <a:t>(</a:t>
            </a:r>
            <a:r>
              <a:rPr lang="en-US" sz="1100" dirty="0" err="1" smtClean="0"/>
              <a:t>current.left</a:t>
            </a:r>
            <a:r>
              <a:rPr lang="en-US" sz="1100" dirty="0" smtClean="0"/>
              <a:t>)</a:t>
            </a:r>
          </a:p>
          <a:p>
            <a:pPr algn="ctr"/>
            <a:r>
              <a:rPr lang="en-US" sz="1100" dirty="0" err="1" smtClean="0"/>
              <a:t>inorder</a:t>
            </a:r>
            <a:r>
              <a:rPr lang="en-US" sz="1100" dirty="0" smtClean="0"/>
              <a:t>(</a:t>
            </a:r>
            <a:r>
              <a:rPr lang="en-US" sz="1100" dirty="0" err="1" smtClean="0"/>
              <a:t>current.right</a:t>
            </a:r>
            <a:r>
              <a:rPr lang="en-US" sz="1100" dirty="0" smtClean="0"/>
              <a:t>)</a:t>
            </a:r>
          </a:p>
          <a:p>
            <a:pPr algn="ctr"/>
            <a:r>
              <a:rPr lang="en-US" sz="1100" dirty="0" err="1" smtClean="0"/>
              <a:t>inorder</a:t>
            </a:r>
            <a:r>
              <a:rPr lang="en-US" sz="1100" dirty="0" smtClean="0"/>
              <a:t>(</a:t>
            </a:r>
            <a:r>
              <a:rPr lang="en-US" sz="1100" dirty="0" err="1" smtClean="0"/>
              <a:t>current.right</a:t>
            </a:r>
            <a:r>
              <a:rPr lang="en-US" sz="1100" dirty="0" smtClean="0"/>
              <a:t>)</a:t>
            </a:r>
          </a:p>
          <a:p>
            <a:pPr algn="ctr"/>
            <a:r>
              <a:rPr lang="en-US" sz="1100" dirty="0" err="1" smtClean="0"/>
              <a:t>inorder</a:t>
            </a:r>
            <a:r>
              <a:rPr lang="en-US" sz="1100" dirty="0" smtClean="0"/>
              <a:t>(</a:t>
            </a:r>
            <a:r>
              <a:rPr lang="en-US" sz="1100" dirty="0" err="1" smtClean="0"/>
              <a:t>current.left</a:t>
            </a:r>
            <a:r>
              <a:rPr lang="en-US" sz="1100" dirty="0" smtClean="0"/>
              <a:t>)</a:t>
            </a:r>
            <a:endParaRPr lang="en-US" sz="1100" dirty="0" smtClean="0"/>
          </a:p>
          <a:p>
            <a:pPr algn="ctr"/>
            <a:r>
              <a:rPr lang="en-US" sz="1100" dirty="0" err="1" smtClean="0"/>
              <a:t>inorder</a:t>
            </a:r>
            <a:r>
              <a:rPr lang="en-US" sz="1100" dirty="0" smtClean="0"/>
              <a:t>(</a:t>
            </a:r>
            <a:r>
              <a:rPr lang="en-US" sz="1100" dirty="0" err="1" smtClean="0"/>
              <a:t>current.left</a:t>
            </a:r>
            <a:r>
              <a:rPr lang="en-US" sz="1100" dirty="0" smtClean="0"/>
              <a:t>)</a:t>
            </a:r>
            <a:endParaRPr lang="en-US" sz="1100" dirty="0" smtClean="0"/>
          </a:p>
          <a:p>
            <a:pPr algn="ctr"/>
            <a:r>
              <a:rPr lang="en-US" sz="1100" dirty="0" err="1" smtClean="0"/>
              <a:t>inorder</a:t>
            </a:r>
            <a:r>
              <a:rPr lang="en-US" sz="1100" dirty="0" smtClean="0"/>
              <a:t>(</a:t>
            </a:r>
            <a:r>
              <a:rPr lang="en-US" sz="1100" dirty="0" err="1" smtClean="0"/>
              <a:t>current.right</a:t>
            </a:r>
            <a:r>
              <a:rPr lang="en-US" sz="1100" dirty="0" smtClean="0"/>
              <a:t>)</a:t>
            </a:r>
            <a:endParaRPr lang="en-US" sz="1100" dirty="0" smtClean="0"/>
          </a:p>
        </p:txBody>
      </p:sp>
      <p:grpSp>
        <p:nvGrpSpPr>
          <p:cNvPr id="228" name="Group 103"/>
          <p:cNvGrpSpPr/>
          <p:nvPr/>
        </p:nvGrpSpPr>
        <p:grpSpPr>
          <a:xfrm rot="18914804">
            <a:off x="5978041" y="2805445"/>
            <a:ext cx="134912" cy="193936"/>
            <a:chOff x="5286380" y="1428736"/>
            <a:chExt cx="1143008" cy="1643074"/>
          </a:xfrm>
          <a:solidFill>
            <a:schemeClr val="bg1"/>
          </a:solidFill>
        </p:grpSpPr>
        <p:sp>
          <p:nvSpPr>
            <p:cNvPr id="164" name="Rectangle 163"/>
            <p:cNvSpPr/>
            <p:nvPr/>
          </p:nvSpPr>
          <p:spPr>
            <a:xfrm>
              <a:off x="5643570" y="2285992"/>
              <a:ext cx="428628" cy="78581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Isosceles Triangle 164"/>
            <p:cNvSpPr/>
            <p:nvPr/>
          </p:nvSpPr>
          <p:spPr>
            <a:xfrm>
              <a:off x="5286380" y="1428736"/>
              <a:ext cx="1143008" cy="1285884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29" name="Group 28"/>
          <p:cNvGrpSpPr/>
          <p:nvPr/>
        </p:nvGrpSpPr>
        <p:grpSpPr>
          <a:xfrm>
            <a:off x="3214678" y="500042"/>
            <a:ext cx="2643206" cy="1318335"/>
            <a:chOff x="3048000" y="3593646"/>
            <a:chExt cx="3048000" cy="3188154"/>
          </a:xfrm>
        </p:grpSpPr>
        <p:grpSp>
          <p:nvGrpSpPr>
            <p:cNvPr id="230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87" name="Round Same Side Corner Rectangle 18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6" name="Rectangle 175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3286116" y="714356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190" name="Rectangle 189"/>
          <p:cNvSpPr/>
          <p:nvPr/>
        </p:nvSpPr>
        <p:spPr>
          <a:xfrm>
            <a:off x="3357554" y="1071546"/>
            <a:ext cx="2357454" cy="14287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oup 28"/>
          <p:cNvGrpSpPr/>
          <p:nvPr/>
        </p:nvGrpSpPr>
        <p:grpSpPr>
          <a:xfrm>
            <a:off x="3143240" y="2500306"/>
            <a:ext cx="2643206" cy="1857388"/>
            <a:chOff x="3048000" y="3593646"/>
            <a:chExt cx="3048000" cy="3188154"/>
          </a:xfrm>
        </p:grpSpPr>
        <p:grpSp>
          <p:nvGrpSpPr>
            <p:cNvPr id="17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78" name="Round Same Side Corner Rectangle 177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7" name="Rectangle 176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3214678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</a:t>
            </a:r>
            <a:r>
              <a:rPr lang="en-SG" sz="1000" b="1" dirty="0" smtClean="0"/>
              <a:t>  if(current </a:t>
            </a:r>
            <a:r>
              <a:rPr lang="en-SG" sz="1000" b="1" dirty="0" smtClean="0"/>
              <a:t>!= null) </a:t>
            </a:r>
          </a:p>
          <a:p>
            <a:r>
              <a:rPr lang="en-SG" sz="1000" dirty="0" smtClean="0"/>
              <a:t>   {</a:t>
            </a:r>
            <a:endParaRPr lang="en-SG" sz="1000" dirty="0" smtClean="0"/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  <a:endParaRPr lang="en-SG" sz="1000" dirty="0" smtClean="0"/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186" name="Rectangle 185"/>
          <p:cNvSpPr/>
          <p:nvPr/>
        </p:nvSpPr>
        <p:spPr>
          <a:xfrm>
            <a:off x="3286116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786322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2193362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141661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2500306"/>
            <a:ext cx="2702404" cy="182403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14678" y="285728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12045" y="571480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3286116" y="571480"/>
            <a:ext cx="2428892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42844" y="5713426"/>
            <a:ext cx="8858312" cy="214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SG" dirty="0"/>
          </a:p>
        </p:txBody>
      </p:sp>
      <p:grpSp>
        <p:nvGrpSpPr>
          <p:cNvPr id="13" name="Group 60"/>
          <p:cNvGrpSpPr/>
          <p:nvPr/>
        </p:nvGrpSpPr>
        <p:grpSpPr>
          <a:xfrm>
            <a:off x="7000892" y="5357826"/>
            <a:ext cx="1857388" cy="319883"/>
            <a:chOff x="4429084" y="3603501"/>
            <a:chExt cx="6539348" cy="1397136"/>
          </a:xfrm>
          <a:solidFill>
            <a:srgbClr val="92D050"/>
          </a:solidFill>
        </p:grpSpPr>
        <p:sp>
          <p:nvSpPr>
            <p:cNvPr id="81" name="Isosceles Triangle 80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29121" y="3603501"/>
              <a:ext cx="6539311" cy="825632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Insert(Comparable data)</a:t>
              </a:r>
              <a:endParaRPr lang="en-SG" sz="1200" dirty="0"/>
            </a:p>
          </p:txBody>
        </p:sp>
      </p:grpSp>
      <p:cxnSp>
        <p:nvCxnSpPr>
          <p:cNvPr id="99" name="Straight Connector 98"/>
          <p:cNvCxnSpPr/>
          <p:nvPr/>
        </p:nvCxnSpPr>
        <p:spPr>
          <a:xfrm rot="16200000" flipH="1">
            <a:off x="1464927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16200000" flipH="1">
            <a:off x="2035476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H="1">
            <a:off x="2035476" y="61885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6200000" flipH="1">
            <a:off x="2035476" y="63409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16200000" flipH="1">
            <a:off x="2035476" y="6464796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60"/>
          <p:cNvGrpSpPr/>
          <p:nvPr/>
        </p:nvGrpSpPr>
        <p:grpSpPr>
          <a:xfrm>
            <a:off x="7572396" y="4929198"/>
            <a:ext cx="1285884" cy="748511"/>
            <a:chOff x="4429084" y="3603501"/>
            <a:chExt cx="6539348" cy="1583968"/>
          </a:xfrm>
          <a:solidFill>
            <a:srgbClr val="92D050"/>
          </a:solidFill>
        </p:grpSpPr>
        <p:sp>
          <p:nvSpPr>
            <p:cNvPr id="80" name="Isosceles Triangle 79"/>
            <p:cNvSpPr/>
            <p:nvPr/>
          </p:nvSpPr>
          <p:spPr>
            <a:xfrm rot="10800000">
              <a:off x="4429084" y="4350843"/>
              <a:ext cx="285753" cy="836626"/>
            </a:xfrm>
            <a:prstGeom prst="triangle">
              <a:avLst/>
            </a:prstGeom>
            <a:solidFill>
              <a:srgbClr val="92D05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429121" y="3603501"/>
              <a:ext cx="6539311" cy="825632"/>
            </a:xfrm>
            <a:prstGeom prst="rect">
              <a:avLst/>
            </a:prstGeom>
            <a:solidFill>
              <a:srgbClr val="92D05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printTree</a:t>
              </a:r>
              <a:r>
                <a:rPr lang="en-US" dirty="0" smtClean="0"/>
                <a:t>()</a:t>
              </a:r>
              <a:endParaRPr lang="en-SG" dirty="0"/>
            </a:p>
          </p:txBody>
        </p:sp>
      </p:grpSp>
      <p:grpSp>
        <p:nvGrpSpPr>
          <p:cNvPr id="17" name="Group 77"/>
          <p:cNvGrpSpPr/>
          <p:nvPr/>
        </p:nvGrpSpPr>
        <p:grpSpPr>
          <a:xfrm>
            <a:off x="7572396" y="4929198"/>
            <a:ext cx="73479" cy="571504"/>
            <a:chOff x="642910" y="4929198"/>
            <a:chExt cx="142876" cy="1787538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8"/>
          <p:cNvGrpSpPr/>
          <p:nvPr/>
        </p:nvGrpSpPr>
        <p:grpSpPr>
          <a:xfrm>
            <a:off x="3214678" y="357166"/>
            <a:ext cx="2643206" cy="1318335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1" name="Round Same Side Corner Rectangle 1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Rectangle 10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3286116" y="57148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114" name="Rectangle 113"/>
          <p:cNvSpPr/>
          <p:nvPr/>
        </p:nvSpPr>
        <p:spPr>
          <a:xfrm>
            <a:off x="3357554" y="857232"/>
            <a:ext cx="2357454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/>
          <p:cNvCxnSpPr/>
          <p:nvPr/>
        </p:nvCxnSpPr>
        <p:spPr>
          <a:xfrm rot="5400000">
            <a:off x="269516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16200000" flipH="1">
            <a:off x="274922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6200000" flipH="1">
            <a:off x="274922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274922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 flipH="1">
            <a:off x="274922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>
            <a:off x="341113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6200000" flipH="1">
            <a:off x="346518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6200000" flipH="1">
            <a:off x="346518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6200000" flipH="1">
            <a:off x="346518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6200000" flipH="1">
            <a:off x="346518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>
            <a:off x="412392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16200000" flipH="1">
            <a:off x="417798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16200000" flipH="1">
            <a:off x="417798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6200000" flipH="1">
            <a:off x="417798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16200000" flipH="1">
            <a:off x="417798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>
            <a:off x="483989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16200000" flipH="1">
            <a:off x="489394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16200000" flipH="1">
            <a:off x="489394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16200000" flipH="1">
            <a:off x="489394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16200000" flipH="1">
            <a:off x="489394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5400000">
            <a:off x="555268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6200000" flipH="1">
            <a:off x="560674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6200000" flipH="1">
            <a:off x="560674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6200000" flipH="1">
            <a:off x="560674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6200000" flipH="1">
            <a:off x="560674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5400000">
            <a:off x="626865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16200000" flipH="1">
            <a:off x="632270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16200000" flipH="1">
            <a:off x="632270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16200000" flipH="1">
            <a:off x="632270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6200000" flipH="1">
            <a:off x="632270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5400000">
            <a:off x="6911594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16200000" flipH="1">
            <a:off x="6965651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16200000" flipH="1">
            <a:off x="6965651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16200000" flipH="1">
            <a:off x="6965651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6200000" flipH="1">
            <a:off x="6965651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5400000">
            <a:off x="7554536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16200000" flipH="1">
            <a:off x="7608593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5400000">
            <a:off x="1991102" y="580193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5400000">
            <a:off x="1411663" y="580193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16200000" flipH="1">
            <a:off x="760779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16200000" flipH="1">
            <a:off x="7536997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16200000" flipH="1">
            <a:off x="7465559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16200000" flipH="1">
            <a:off x="7689397" y="6321920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16200000" flipH="1">
            <a:off x="7536997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16200000" flipH="1">
            <a:off x="7689397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16200000" flipH="1">
            <a:off x="7751311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rot="16200000" flipH="1">
            <a:off x="7751311" y="6607675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16200000" flipH="1">
            <a:off x="7822749" y="6607675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8"/>
          <p:cNvGrpSpPr/>
          <p:nvPr/>
        </p:nvGrpSpPr>
        <p:grpSpPr>
          <a:xfrm>
            <a:off x="3428992" y="2500306"/>
            <a:ext cx="2643206" cy="1857388"/>
            <a:chOff x="3048000" y="3593646"/>
            <a:chExt cx="3048000" cy="3188154"/>
          </a:xfrm>
        </p:grpSpPr>
        <p:grpSp>
          <p:nvGrpSpPr>
            <p:cNvPr id="26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81" name="Round Same Side Corner Rectangle 18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0" name="Rectangle 17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3500430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</a:t>
            </a:r>
            <a:r>
              <a:rPr lang="en-SG" sz="1000" b="1" dirty="0" smtClean="0"/>
              <a:t>  if(current </a:t>
            </a:r>
            <a:r>
              <a:rPr lang="en-SG" sz="1000" b="1" dirty="0" smtClean="0"/>
              <a:t>!= null) </a:t>
            </a:r>
          </a:p>
          <a:p>
            <a:r>
              <a:rPr lang="en-SG" sz="1000" dirty="0" smtClean="0"/>
              <a:t>   {</a:t>
            </a:r>
            <a:endParaRPr lang="en-SG" sz="1000" dirty="0" smtClean="0"/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  <a:endParaRPr lang="en-SG" sz="1000" dirty="0" smtClean="0"/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184" name="Rectangle 183"/>
          <p:cNvSpPr/>
          <p:nvPr/>
        </p:nvSpPr>
        <p:spPr>
          <a:xfrm>
            <a:off x="3571868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8"/>
          <p:cNvGrpSpPr/>
          <p:nvPr/>
        </p:nvGrpSpPr>
        <p:grpSpPr>
          <a:xfrm>
            <a:off x="3357554" y="2500306"/>
            <a:ext cx="2643206" cy="1857388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50" name="Round Same Side Corner Rectangle 249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9" name="Rectangle 248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2" name="TextBox 251"/>
          <p:cNvSpPr txBox="1"/>
          <p:nvPr/>
        </p:nvSpPr>
        <p:spPr>
          <a:xfrm>
            <a:off x="3428992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</a:t>
            </a:r>
            <a:r>
              <a:rPr lang="en-SG" sz="1000" b="1" dirty="0" smtClean="0"/>
              <a:t>  if(current </a:t>
            </a:r>
            <a:r>
              <a:rPr lang="en-SG" sz="1000" b="1" dirty="0" smtClean="0"/>
              <a:t>!= null) </a:t>
            </a:r>
          </a:p>
          <a:p>
            <a:r>
              <a:rPr lang="en-SG" sz="1000" dirty="0" smtClean="0"/>
              <a:t>   {</a:t>
            </a:r>
            <a:endParaRPr lang="en-SG" sz="1000" dirty="0" smtClean="0"/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  <a:endParaRPr lang="en-SG" sz="1000" dirty="0" smtClean="0"/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253" name="Rectangle 252"/>
          <p:cNvSpPr/>
          <p:nvPr/>
        </p:nvSpPr>
        <p:spPr>
          <a:xfrm>
            <a:off x="3500430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8"/>
          <p:cNvGrpSpPr/>
          <p:nvPr/>
        </p:nvGrpSpPr>
        <p:grpSpPr>
          <a:xfrm>
            <a:off x="3286116" y="2500306"/>
            <a:ext cx="2643206" cy="1857388"/>
            <a:chOff x="3048000" y="3593646"/>
            <a:chExt cx="3048000" cy="3188154"/>
          </a:xfrm>
        </p:grpSpPr>
        <p:grpSp>
          <p:nvGrpSpPr>
            <p:cNvPr id="31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57" name="Round Same Side Corner Rectangle 25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6" name="Rectangle 255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9" name="TextBox 258"/>
          <p:cNvSpPr txBox="1"/>
          <p:nvPr/>
        </p:nvSpPr>
        <p:spPr>
          <a:xfrm>
            <a:off x="3357554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</a:t>
            </a:r>
            <a:r>
              <a:rPr lang="en-SG" sz="1000" b="1" dirty="0" smtClean="0"/>
              <a:t>  if(current </a:t>
            </a:r>
            <a:r>
              <a:rPr lang="en-SG" sz="1000" b="1" dirty="0" smtClean="0"/>
              <a:t>!= null) </a:t>
            </a:r>
          </a:p>
          <a:p>
            <a:r>
              <a:rPr lang="en-SG" sz="1000" dirty="0" smtClean="0"/>
              <a:t>   {</a:t>
            </a:r>
            <a:endParaRPr lang="en-SG" sz="1000" dirty="0" smtClean="0"/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  <a:endParaRPr lang="en-SG" sz="1000" dirty="0" smtClean="0"/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260" name="Rectangle 259"/>
          <p:cNvSpPr/>
          <p:nvPr/>
        </p:nvSpPr>
        <p:spPr>
          <a:xfrm>
            <a:off x="3428992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8"/>
          <p:cNvGrpSpPr/>
          <p:nvPr/>
        </p:nvGrpSpPr>
        <p:grpSpPr>
          <a:xfrm>
            <a:off x="3214678" y="428604"/>
            <a:ext cx="2643206" cy="1318335"/>
            <a:chOff x="3048000" y="3593646"/>
            <a:chExt cx="3048000" cy="3188154"/>
          </a:xfrm>
        </p:grpSpPr>
        <p:grpSp>
          <p:nvGrpSpPr>
            <p:cNvPr id="22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64" name="Round Same Side Corner Rectangle 263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3" name="Rectangle 262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6" name="TextBox 265"/>
          <p:cNvSpPr txBox="1"/>
          <p:nvPr/>
        </p:nvSpPr>
        <p:spPr>
          <a:xfrm>
            <a:off x="3286116" y="642918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67" name="Rectangle 266"/>
          <p:cNvSpPr/>
          <p:nvPr/>
        </p:nvSpPr>
        <p:spPr>
          <a:xfrm>
            <a:off x="3357554" y="928670"/>
            <a:ext cx="2357454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8"/>
          <p:cNvGrpSpPr/>
          <p:nvPr/>
        </p:nvGrpSpPr>
        <p:grpSpPr>
          <a:xfrm>
            <a:off x="3214678" y="2500306"/>
            <a:ext cx="2643206" cy="2000264"/>
            <a:chOff x="3048000" y="3593646"/>
            <a:chExt cx="3048000" cy="3188154"/>
          </a:xfrm>
        </p:grpSpPr>
        <p:grpSp>
          <p:nvGrpSpPr>
            <p:cNvPr id="22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71" name="Round Same Side Corner Rectangle 27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0" name="Rectangle 26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3" name="TextBox 272"/>
          <p:cNvSpPr txBox="1"/>
          <p:nvPr/>
        </p:nvSpPr>
        <p:spPr>
          <a:xfrm>
            <a:off x="3214678" y="2857496"/>
            <a:ext cx="27815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 void 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printTree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 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{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if(size == 0)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System.out.println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("Empty");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else {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System.out.println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("Tree contents:");	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inorder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(root);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}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}</a:t>
            </a:r>
            <a:endParaRPr lang="en-US" sz="1000" dirty="0"/>
          </a:p>
        </p:txBody>
      </p:sp>
      <p:sp>
        <p:nvSpPr>
          <p:cNvPr id="274" name="Rectangle 273"/>
          <p:cNvSpPr/>
          <p:nvPr/>
        </p:nvSpPr>
        <p:spPr>
          <a:xfrm>
            <a:off x="3357554" y="3226828"/>
            <a:ext cx="2357454" cy="77367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TextBox 274"/>
          <p:cNvSpPr txBox="1"/>
          <p:nvPr/>
        </p:nvSpPr>
        <p:spPr>
          <a:xfrm>
            <a:off x="3286116" y="2500306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6" name="Straight Connector 275"/>
          <p:cNvCxnSpPr/>
          <p:nvPr/>
        </p:nvCxnSpPr>
        <p:spPr>
          <a:xfrm>
            <a:off x="1428728" y="4071942"/>
            <a:ext cx="2071702" cy="2857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ounded Rectangle 157"/>
          <p:cNvSpPr/>
          <p:nvPr/>
        </p:nvSpPr>
        <p:spPr>
          <a:xfrm>
            <a:off x="6143636" y="2571744"/>
            <a:ext cx="1643074" cy="1714512"/>
          </a:xfrm>
          <a:prstGeom prst="roundRect">
            <a:avLst>
              <a:gd name="adj" fmla="val 6812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9" name="TextBox 158"/>
          <p:cNvSpPr txBox="1"/>
          <p:nvPr/>
        </p:nvSpPr>
        <p:spPr>
          <a:xfrm>
            <a:off x="6286512" y="2643182"/>
            <a:ext cx="1420582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printTree</a:t>
            </a:r>
            <a:r>
              <a:rPr lang="en-US" sz="1100" dirty="0" smtClean="0"/>
              <a:t>()</a:t>
            </a:r>
          </a:p>
          <a:p>
            <a:pPr algn="ctr"/>
            <a:r>
              <a:rPr lang="en-US" sz="1100" dirty="0" err="1" smtClean="0"/>
              <a:t>Inorder</a:t>
            </a:r>
            <a:r>
              <a:rPr lang="en-US" sz="1100" dirty="0" smtClean="0"/>
              <a:t>(current)</a:t>
            </a:r>
          </a:p>
          <a:p>
            <a:pPr algn="ctr"/>
            <a:r>
              <a:rPr lang="en-US" sz="1100" dirty="0" err="1" smtClean="0"/>
              <a:t>inorder</a:t>
            </a:r>
            <a:r>
              <a:rPr lang="en-US" sz="1100" dirty="0" smtClean="0"/>
              <a:t>(</a:t>
            </a:r>
            <a:r>
              <a:rPr lang="en-US" sz="1100" dirty="0" err="1" smtClean="0"/>
              <a:t>current.left</a:t>
            </a:r>
            <a:r>
              <a:rPr lang="en-US" sz="1100" dirty="0" smtClean="0"/>
              <a:t>)</a:t>
            </a:r>
          </a:p>
          <a:p>
            <a:pPr algn="ctr"/>
            <a:r>
              <a:rPr lang="en-US" sz="1100" dirty="0" err="1" smtClean="0"/>
              <a:t>inorder</a:t>
            </a:r>
            <a:r>
              <a:rPr lang="en-US" sz="1100" dirty="0" smtClean="0"/>
              <a:t>(</a:t>
            </a:r>
            <a:r>
              <a:rPr lang="en-US" sz="1100" dirty="0" err="1" smtClean="0"/>
              <a:t>current.left</a:t>
            </a:r>
            <a:r>
              <a:rPr lang="en-US" sz="1100" dirty="0" smtClean="0"/>
              <a:t>)</a:t>
            </a:r>
          </a:p>
          <a:p>
            <a:pPr algn="ctr"/>
            <a:r>
              <a:rPr lang="en-US" sz="1100" dirty="0" err="1" smtClean="0"/>
              <a:t>inorder</a:t>
            </a:r>
            <a:r>
              <a:rPr lang="en-US" sz="1100" dirty="0" smtClean="0"/>
              <a:t>(</a:t>
            </a:r>
            <a:r>
              <a:rPr lang="en-US" sz="1100" dirty="0" err="1" smtClean="0"/>
              <a:t>current.right</a:t>
            </a:r>
            <a:r>
              <a:rPr lang="en-US" sz="1100" dirty="0" smtClean="0"/>
              <a:t>)</a:t>
            </a:r>
          </a:p>
          <a:p>
            <a:pPr algn="ctr"/>
            <a:r>
              <a:rPr lang="en-US" sz="1100" dirty="0" err="1" smtClean="0"/>
              <a:t>inorder</a:t>
            </a:r>
            <a:r>
              <a:rPr lang="en-US" sz="1100" dirty="0" smtClean="0"/>
              <a:t>(</a:t>
            </a:r>
            <a:r>
              <a:rPr lang="en-US" sz="1100" dirty="0" err="1" smtClean="0"/>
              <a:t>current.right</a:t>
            </a:r>
            <a:r>
              <a:rPr lang="en-US" sz="1100" dirty="0" smtClean="0"/>
              <a:t>)</a:t>
            </a:r>
          </a:p>
          <a:p>
            <a:pPr algn="ctr"/>
            <a:r>
              <a:rPr lang="en-US" sz="1100" dirty="0" err="1" smtClean="0"/>
              <a:t>inorder</a:t>
            </a:r>
            <a:r>
              <a:rPr lang="en-US" sz="1100" dirty="0" smtClean="0"/>
              <a:t>(</a:t>
            </a:r>
            <a:r>
              <a:rPr lang="en-US" sz="1100" dirty="0" err="1" smtClean="0"/>
              <a:t>current.left</a:t>
            </a:r>
            <a:r>
              <a:rPr lang="en-US" sz="1100" dirty="0" smtClean="0"/>
              <a:t>)</a:t>
            </a:r>
            <a:endParaRPr lang="en-US" sz="1100" dirty="0" smtClean="0"/>
          </a:p>
          <a:p>
            <a:pPr algn="ctr"/>
            <a:r>
              <a:rPr lang="en-US" sz="1100" dirty="0" err="1" smtClean="0"/>
              <a:t>inorder</a:t>
            </a:r>
            <a:r>
              <a:rPr lang="en-US" sz="1100" dirty="0" smtClean="0"/>
              <a:t>(</a:t>
            </a:r>
            <a:r>
              <a:rPr lang="en-US" sz="1100" dirty="0" err="1" smtClean="0"/>
              <a:t>current.left</a:t>
            </a:r>
            <a:r>
              <a:rPr lang="en-US" sz="1100" dirty="0" smtClean="0"/>
              <a:t>)</a:t>
            </a:r>
            <a:endParaRPr lang="en-US" sz="1100" dirty="0" smtClean="0"/>
          </a:p>
          <a:p>
            <a:pPr algn="ctr"/>
            <a:r>
              <a:rPr lang="en-US" sz="1100" dirty="0" err="1" smtClean="0"/>
              <a:t>inorder</a:t>
            </a:r>
            <a:r>
              <a:rPr lang="en-US" sz="1100" dirty="0" smtClean="0"/>
              <a:t>(</a:t>
            </a:r>
            <a:r>
              <a:rPr lang="en-US" sz="1100" dirty="0" err="1" smtClean="0"/>
              <a:t>current.right</a:t>
            </a:r>
            <a:r>
              <a:rPr lang="en-US" sz="1100" dirty="0" smtClean="0"/>
              <a:t>)</a:t>
            </a:r>
            <a:endParaRPr lang="en-US" sz="1100" dirty="0" smtClean="0"/>
          </a:p>
        </p:txBody>
      </p:sp>
      <p:sp>
        <p:nvSpPr>
          <p:cNvPr id="160" name="Rectangle 159"/>
          <p:cNvSpPr/>
          <p:nvPr/>
        </p:nvSpPr>
        <p:spPr>
          <a:xfrm>
            <a:off x="6215074" y="3000372"/>
            <a:ext cx="1500198" cy="21431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28" name="Group 103"/>
          <p:cNvGrpSpPr/>
          <p:nvPr/>
        </p:nvGrpSpPr>
        <p:grpSpPr>
          <a:xfrm rot="18914804">
            <a:off x="7603079" y="3072801"/>
            <a:ext cx="134912" cy="193936"/>
            <a:chOff x="5286380" y="1428736"/>
            <a:chExt cx="1143008" cy="1643074"/>
          </a:xfrm>
          <a:solidFill>
            <a:schemeClr val="bg1"/>
          </a:solidFill>
        </p:grpSpPr>
        <p:sp>
          <p:nvSpPr>
            <p:cNvPr id="164" name="Rectangle 163"/>
            <p:cNvSpPr/>
            <p:nvPr/>
          </p:nvSpPr>
          <p:spPr>
            <a:xfrm>
              <a:off x="5643570" y="2285992"/>
              <a:ext cx="428628" cy="78581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Isosceles Triangle 164"/>
            <p:cNvSpPr/>
            <p:nvPr/>
          </p:nvSpPr>
          <p:spPr>
            <a:xfrm>
              <a:off x="5286380" y="1428736"/>
              <a:ext cx="1143008" cy="1285884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29" name="Group 28"/>
          <p:cNvGrpSpPr/>
          <p:nvPr/>
        </p:nvGrpSpPr>
        <p:grpSpPr>
          <a:xfrm>
            <a:off x="3214678" y="500042"/>
            <a:ext cx="2643206" cy="1318335"/>
            <a:chOff x="3048000" y="3593646"/>
            <a:chExt cx="3048000" cy="3188154"/>
          </a:xfrm>
        </p:grpSpPr>
        <p:grpSp>
          <p:nvGrpSpPr>
            <p:cNvPr id="230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87" name="Round Same Side Corner Rectangle 18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6" name="Rectangle 175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3286116" y="714356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190" name="Rectangle 189"/>
          <p:cNvSpPr/>
          <p:nvPr/>
        </p:nvSpPr>
        <p:spPr>
          <a:xfrm>
            <a:off x="3357554" y="1071546"/>
            <a:ext cx="2357454" cy="14287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1" name="Group 28"/>
          <p:cNvGrpSpPr/>
          <p:nvPr/>
        </p:nvGrpSpPr>
        <p:grpSpPr>
          <a:xfrm>
            <a:off x="3143240" y="2500306"/>
            <a:ext cx="2643206" cy="1857388"/>
            <a:chOff x="3048000" y="3593646"/>
            <a:chExt cx="3048000" cy="3188154"/>
          </a:xfrm>
        </p:grpSpPr>
        <p:grpSp>
          <p:nvGrpSpPr>
            <p:cNvPr id="232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78" name="Round Same Side Corner Rectangle 177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7" name="Rectangle 176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3214678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</a:t>
            </a:r>
            <a:r>
              <a:rPr lang="en-SG" sz="1000" b="1" dirty="0" smtClean="0"/>
              <a:t>  if(current </a:t>
            </a:r>
            <a:r>
              <a:rPr lang="en-SG" sz="1000" b="1" dirty="0" smtClean="0"/>
              <a:t>!= null) </a:t>
            </a:r>
          </a:p>
          <a:p>
            <a:r>
              <a:rPr lang="en-SG" sz="1000" dirty="0" smtClean="0"/>
              <a:t>   {</a:t>
            </a:r>
            <a:endParaRPr lang="en-SG" sz="1000" dirty="0" smtClean="0"/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  <a:endParaRPr lang="en-SG" sz="1000" dirty="0" smtClean="0"/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186" name="Rectangle 185"/>
          <p:cNvSpPr/>
          <p:nvPr/>
        </p:nvSpPr>
        <p:spPr>
          <a:xfrm>
            <a:off x="3286116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rot="3989355">
            <a:off x="1893075" y="2071678"/>
            <a:ext cx="1035851" cy="2286016"/>
            <a:chOff x="1893075" y="2071678"/>
            <a:chExt cx="1035851" cy="2286016"/>
          </a:xfrm>
        </p:grpSpPr>
        <p:sp>
          <p:nvSpPr>
            <p:cNvPr id="7" name="Isosceles Triangle 6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Flowchart: Manual Operation 5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Flowchart: Delay 3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Flowchart: Delay 4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2" name="Group 11"/>
          <p:cNvGrpSpPr/>
          <p:nvPr/>
        </p:nvGrpSpPr>
        <p:grpSpPr>
          <a:xfrm rot="19623407">
            <a:off x="5286380" y="1428736"/>
            <a:ext cx="1143008" cy="1643074"/>
            <a:chOff x="5286380" y="1428736"/>
            <a:chExt cx="1143008" cy="1643074"/>
          </a:xfrm>
          <a:solidFill>
            <a:schemeClr val="bg1"/>
          </a:solidFill>
        </p:grpSpPr>
        <p:sp>
          <p:nvSpPr>
            <p:cNvPr id="11" name="Rectangle 10"/>
            <p:cNvSpPr/>
            <p:nvPr/>
          </p:nvSpPr>
          <p:spPr>
            <a:xfrm>
              <a:off x="5643570" y="2285992"/>
              <a:ext cx="428628" cy="7858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5286380" y="1428736"/>
              <a:ext cx="1143008" cy="128588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3" name="Group 28"/>
          <p:cNvGrpSpPr/>
          <p:nvPr/>
        </p:nvGrpSpPr>
        <p:grpSpPr>
          <a:xfrm>
            <a:off x="3857620" y="4143380"/>
            <a:ext cx="2643206" cy="1857388"/>
            <a:chOff x="3048000" y="3593646"/>
            <a:chExt cx="3048000" cy="3188154"/>
          </a:xfrm>
        </p:grpSpPr>
        <p:grpSp>
          <p:nvGrpSpPr>
            <p:cNvPr id="1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6" name="Round Same Side Corner Rectangle 15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929058" y="4429132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</a:t>
            </a:r>
            <a:r>
              <a:rPr lang="en-SG" sz="1000" b="1" dirty="0" smtClean="0"/>
              <a:t>  if(current </a:t>
            </a:r>
            <a:r>
              <a:rPr lang="en-SG" sz="1000" b="1" dirty="0" smtClean="0"/>
              <a:t>!= null) </a:t>
            </a:r>
          </a:p>
          <a:p>
            <a:r>
              <a:rPr lang="en-SG" sz="1000" dirty="0" smtClean="0"/>
              <a:t>   {</a:t>
            </a:r>
            <a:endParaRPr lang="en-SG" sz="1000" dirty="0" smtClean="0"/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  <a:endParaRPr lang="en-SG" sz="1000" dirty="0" smtClean="0"/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4000496" y="4786322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7"/>
          <p:cNvGrpSpPr/>
          <p:nvPr/>
        </p:nvGrpSpPr>
        <p:grpSpPr>
          <a:xfrm>
            <a:off x="3314712" y="357166"/>
            <a:ext cx="2971800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396306" y="28572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98531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428992" y="714356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428992" y="1000108"/>
            <a:ext cx="2702404" cy="50006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428860" y="1571612"/>
            <a:ext cx="928694" cy="714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42844" y="5786454"/>
            <a:ext cx="8858312" cy="214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SG" dirty="0"/>
          </a:p>
        </p:txBody>
      </p:sp>
      <p:grpSp>
        <p:nvGrpSpPr>
          <p:cNvPr id="34" name="Group 33"/>
          <p:cNvGrpSpPr/>
          <p:nvPr/>
        </p:nvGrpSpPr>
        <p:grpSpPr>
          <a:xfrm>
            <a:off x="571472" y="5214950"/>
            <a:ext cx="2428892" cy="607223"/>
            <a:chOff x="4429084" y="3786190"/>
            <a:chExt cx="4857792" cy="1214447"/>
          </a:xfrm>
          <a:solidFill>
            <a:srgbClr val="92D050"/>
          </a:solidFill>
        </p:grpSpPr>
        <p:sp>
          <p:nvSpPr>
            <p:cNvPr id="32" name="Isosceles Triangle 31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29124" y="3786190"/>
              <a:ext cx="4857752" cy="642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BinaryTree</a:t>
              </a:r>
              <a:r>
                <a:rPr lang="en-US" dirty="0" smtClean="0"/>
                <a:t>()</a:t>
              </a:r>
              <a:endParaRPr lang="en-SG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71472" y="5000636"/>
            <a:ext cx="142876" cy="787406"/>
            <a:chOff x="642910" y="4929198"/>
            <a:chExt cx="142876" cy="1787538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14712" y="357166"/>
            <a:ext cx="297180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396306" y="28572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98531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428992" y="978916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428992" y="1142984"/>
            <a:ext cx="2702404" cy="35719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428860" y="1571612"/>
            <a:ext cx="928694" cy="714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428992" y="714356"/>
            <a:ext cx="2702404" cy="14287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42844" y="5786454"/>
            <a:ext cx="8858312" cy="214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SG" dirty="0"/>
          </a:p>
        </p:txBody>
      </p:sp>
      <p:grpSp>
        <p:nvGrpSpPr>
          <p:cNvPr id="35" name="Group 34"/>
          <p:cNvGrpSpPr/>
          <p:nvPr/>
        </p:nvGrpSpPr>
        <p:grpSpPr>
          <a:xfrm>
            <a:off x="571472" y="5214950"/>
            <a:ext cx="2428892" cy="607223"/>
            <a:chOff x="4429084" y="3786190"/>
            <a:chExt cx="4857792" cy="1214447"/>
          </a:xfrm>
          <a:solidFill>
            <a:srgbClr val="92D050"/>
          </a:solidFill>
        </p:grpSpPr>
        <p:sp>
          <p:nvSpPr>
            <p:cNvPr id="36" name="Isosceles Triangle 35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429124" y="3786190"/>
              <a:ext cx="4857752" cy="642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BinaryTree</a:t>
              </a:r>
              <a:r>
                <a:rPr lang="en-US" dirty="0" smtClean="0"/>
                <a:t>()</a:t>
              </a:r>
              <a:endParaRPr lang="en-SG" dirty="0"/>
            </a:p>
          </p:txBody>
        </p:sp>
      </p:grpSp>
      <p:cxnSp>
        <p:nvCxnSpPr>
          <p:cNvPr id="45" name="Straight Connector 44"/>
          <p:cNvCxnSpPr/>
          <p:nvPr/>
        </p:nvCxnSpPr>
        <p:spPr>
          <a:xfrm rot="5400000">
            <a:off x="553613" y="5874958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1357290" y="5000636"/>
            <a:ext cx="142876" cy="787406"/>
            <a:chOff x="642910" y="4929198"/>
            <a:chExt cx="142876" cy="1787538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14712" y="357166"/>
            <a:ext cx="297180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396306" y="28572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98531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428992" y="1121792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428992" y="1285860"/>
            <a:ext cx="2702404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428860" y="1571612"/>
            <a:ext cx="928694" cy="714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428992" y="714356"/>
            <a:ext cx="2702404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42844" y="5786454"/>
            <a:ext cx="8858312" cy="214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SG" dirty="0"/>
          </a:p>
        </p:txBody>
      </p:sp>
      <p:grpSp>
        <p:nvGrpSpPr>
          <p:cNvPr id="35" name="Group 34"/>
          <p:cNvGrpSpPr/>
          <p:nvPr/>
        </p:nvGrpSpPr>
        <p:grpSpPr>
          <a:xfrm>
            <a:off x="571472" y="5214950"/>
            <a:ext cx="2428892" cy="607223"/>
            <a:chOff x="4429084" y="3786190"/>
            <a:chExt cx="4857792" cy="1214447"/>
          </a:xfrm>
          <a:solidFill>
            <a:srgbClr val="92D050"/>
          </a:solidFill>
        </p:grpSpPr>
        <p:sp>
          <p:nvSpPr>
            <p:cNvPr id="36" name="Isosceles Triangle 35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429124" y="3786190"/>
              <a:ext cx="4857752" cy="642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BinaryTree</a:t>
              </a:r>
              <a:r>
                <a:rPr lang="en-US" dirty="0" smtClean="0"/>
                <a:t>()</a:t>
              </a:r>
              <a:endParaRPr lang="en-SG" dirty="0"/>
            </a:p>
          </p:txBody>
        </p:sp>
      </p:grpSp>
      <p:cxnSp>
        <p:nvCxnSpPr>
          <p:cNvPr id="44" name="Straight Connector 43"/>
          <p:cNvCxnSpPr/>
          <p:nvPr/>
        </p:nvCxnSpPr>
        <p:spPr>
          <a:xfrm rot="5400000">
            <a:off x="553613" y="5874958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500298" y="5000636"/>
            <a:ext cx="142876" cy="787406"/>
            <a:chOff x="642910" y="4929198"/>
            <a:chExt cx="142876" cy="1787538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14712" y="357166"/>
            <a:ext cx="297180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98531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428992" y="1121792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428992" y="1285860"/>
            <a:ext cx="2702404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428860" y="1571612"/>
            <a:ext cx="928694" cy="714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428992" y="714356"/>
            <a:ext cx="2702404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386150" y="1785926"/>
            <a:ext cx="2971800" cy="1318335"/>
            <a:chOff x="3048000" y="3593646"/>
            <a:chExt cx="3048000" cy="3188154"/>
          </a:xfrm>
        </p:grpSpPr>
        <p:grpSp>
          <p:nvGrpSpPr>
            <p:cNvPr id="30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467744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285852" y="1961254"/>
            <a:ext cx="2286016" cy="103911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92717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500430" y="2082937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571868" y="2247005"/>
            <a:ext cx="2702404" cy="50006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642910" y="5482842"/>
            <a:ext cx="1357322" cy="339331"/>
            <a:chOff x="4429084" y="3786190"/>
            <a:chExt cx="4857792" cy="1214447"/>
          </a:xfrm>
          <a:solidFill>
            <a:schemeClr val="accent1">
              <a:alpha val="65000"/>
            </a:schemeClr>
          </a:solidFill>
        </p:grpSpPr>
        <p:sp>
          <p:nvSpPr>
            <p:cNvPr id="57" name="Isosceles Triangle 56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29124" y="3786190"/>
              <a:ext cx="4857752" cy="642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BinaryTree</a:t>
              </a:r>
              <a:r>
                <a:rPr lang="en-US" sz="1200" dirty="0" smtClean="0"/>
                <a:t>()</a:t>
              </a:r>
              <a:endParaRPr lang="en-SG" sz="12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4348" y="5214950"/>
            <a:ext cx="2571768" cy="607223"/>
            <a:chOff x="4429084" y="3786190"/>
            <a:chExt cx="5143544" cy="1214447"/>
          </a:xfrm>
          <a:solidFill>
            <a:srgbClr val="92D050"/>
          </a:solidFill>
        </p:grpSpPr>
        <p:sp>
          <p:nvSpPr>
            <p:cNvPr id="66" name="Isosceles Triangle 65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29124" y="3786190"/>
              <a:ext cx="5143504" cy="642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Insert(Comparable data)</a:t>
              </a:r>
              <a:endParaRPr lang="en-SG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42844" y="5786454"/>
            <a:ext cx="8858312" cy="214314"/>
            <a:chOff x="142844" y="5786454"/>
            <a:chExt cx="8858312" cy="214314"/>
          </a:xfrm>
        </p:grpSpPr>
        <p:sp>
          <p:nvSpPr>
            <p:cNvPr id="55" name="Rectangle 54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714348" y="5000636"/>
            <a:ext cx="142876" cy="787406"/>
            <a:chOff x="642910" y="4929198"/>
            <a:chExt cx="142876" cy="1787538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14712" y="357166"/>
            <a:ext cx="297180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98531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428992" y="1121792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428992" y="1285860"/>
            <a:ext cx="2702404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428860" y="1571612"/>
            <a:ext cx="928694" cy="714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428992" y="714356"/>
            <a:ext cx="2702404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386150" y="1785926"/>
            <a:ext cx="2971800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467744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285852" y="1961254"/>
            <a:ext cx="2286016" cy="103911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92717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500430" y="2336238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500430" y="2500305"/>
            <a:ext cx="270240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500430" y="2000240"/>
            <a:ext cx="270240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42910" y="5482842"/>
            <a:ext cx="1357322" cy="339331"/>
            <a:chOff x="4429084" y="3786190"/>
            <a:chExt cx="4857792" cy="1214447"/>
          </a:xfrm>
          <a:solidFill>
            <a:schemeClr val="accent1">
              <a:alpha val="65000"/>
            </a:schemeClr>
          </a:solidFill>
        </p:grpSpPr>
        <p:sp>
          <p:nvSpPr>
            <p:cNvPr id="63" name="Isosceles Triangle 62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429124" y="3786190"/>
              <a:ext cx="4857752" cy="642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BinaryTree</a:t>
              </a:r>
              <a:r>
                <a:rPr lang="en-US" sz="1200" dirty="0" smtClean="0"/>
                <a:t>()</a:t>
              </a:r>
              <a:endParaRPr lang="en-SG" sz="12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4348" y="5214950"/>
            <a:ext cx="2571768" cy="607223"/>
            <a:chOff x="4429084" y="3786190"/>
            <a:chExt cx="5143544" cy="1214447"/>
          </a:xfrm>
          <a:solidFill>
            <a:srgbClr val="92D050"/>
          </a:solidFill>
        </p:grpSpPr>
        <p:sp>
          <p:nvSpPr>
            <p:cNvPr id="66" name="Isosceles Triangle 65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29124" y="3786190"/>
              <a:ext cx="5143504" cy="642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Insert(Comparable data)</a:t>
              </a:r>
              <a:endParaRPr lang="en-SG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42844" y="5786454"/>
            <a:ext cx="8858312" cy="214314"/>
            <a:chOff x="142844" y="5786454"/>
            <a:chExt cx="8858312" cy="214314"/>
          </a:xfrm>
        </p:grpSpPr>
        <p:sp>
          <p:nvSpPr>
            <p:cNvPr id="69" name="Rectangle 68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70" name="Straight Connector 69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/>
          <p:cNvCxnSpPr>
            <a:stCxn id="67" idx="0"/>
          </p:cNvCxnSpPr>
          <p:nvPr/>
        </p:nvCxnSpPr>
        <p:spPr>
          <a:xfrm rot="16200000" flipH="1" flipV="1">
            <a:off x="1857361" y="5357820"/>
            <a:ext cx="285751" cy="10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1928794" y="5000636"/>
            <a:ext cx="142876" cy="787406"/>
            <a:chOff x="642910" y="4929198"/>
            <a:chExt cx="142876" cy="1787538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14712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98531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428992" y="1121792"/>
            <a:ext cx="2428892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428992" y="1285860"/>
            <a:ext cx="2428892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428860" y="1571612"/>
            <a:ext cx="928694" cy="714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428992" y="714356"/>
            <a:ext cx="2428892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386150" y="1785926"/>
            <a:ext cx="2543172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467744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285852" y="1961254"/>
            <a:ext cx="2286016" cy="103911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92717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500430" y="2336238"/>
            <a:ext cx="235745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500430" y="2500305"/>
            <a:ext cx="235745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500430" y="2000240"/>
            <a:ext cx="235745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64"/>
          <p:cNvGrpSpPr/>
          <p:nvPr/>
        </p:nvGrpSpPr>
        <p:grpSpPr>
          <a:xfrm>
            <a:off x="6000760" y="357166"/>
            <a:ext cx="2971800" cy="4152015"/>
            <a:chOff x="3048000" y="3593646"/>
            <a:chExt cx="3048000" cy="3188154"/>
          </a:xfrm>
        </p:grpSpPr>
        <p:grpSp>
          <p:nvGrpSpPr>
            <p:cNvPr id="4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45" name="Round Same Side Corner Rectangle 4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082354" y="318180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76960" y="6488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6117756" y="857232"/>
            <a:ext cx="2703960" cy="285752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119312" y="1285860"/>
            <a:ext cx="2700848" cy="291852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rot="16200000" flipH="1">
            <a:off x="4714876" y="3000372"/>
            <a:ext cx="2000264" cy="85725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42910" y="5768594"/>
            <a:ext cx="1357322" cy="339331"/>
            <a:chOff x="4429084" y="3786190"/>
            <a:chExt cx="4857792" cy="1214447"/>
          </a:xfrm>
          <a:solidFill>
            <a:schemeClr val="accent1">
              <a:alpha val="57000"/>
            </a:schemeClr>
          </a:solidFill>
        </p:grpSpPr>
        <p:sp>
          <p:nvSpPr>
            <p:cNvPr id="59" name="Isosceles Triangle 58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429124" y="3786190"/>
              <a:ext cx="4857752" cy="642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BinaryTree</a:t>
              </a:r>
              <a:r>
                <a:rPr lang="en-US" sz="1200" dirty="0" smtClean="0"/>
                <a:t>()</a:t>
              </a:r>
              <a:endParaRPr lang="en-SG" sz="12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42844" y="6072206"/>
            <a:ext cx="8858312" cy="214314"/>
            <a:chOff x="142844" y="5786454"/>
            <a:chExt cx="8858312" cy="214314"/>
          </a:xfrm>
        </p:grpSpPr>
        <p:sp>
          <p:nvSpPr>
            <p:cNvPr id="65" name="Rectangle 64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785786" y="5572140"/>
            <a:ext cx="1966638" cy="464346"/>
            <a:chOff x="714348" y="5214949"/>
            <a:chExt cx="2571768" cy="607224"/>
          </a:xfrm>
        </p:grpSpPr>
        <p:grpSp>
          <p:nvGrpSpPr>
            <p:cNvPr id="61" name="Group 60"/>
            <p:cNvGrpSpPr/>
            <p:nvPr/>
          </p:nvGrpSpPr>
          <p:grpSpPr>
            <a:xfrm>
              <a:off x="714348" y="5214950"/>
              <a:ext cx="2571768" cy="607223"/>
              <a:chOff x="4429084" y="3786190"/>
              <a:chExt cx="5143544" cy="1214447"/>
            </a:xfrm>
            <a:solidFill>
              <a:srgbClr val="92D050"/>
            </a:solidFill>
          </p:grpSpPr>
          <p:sp>
            <p:nvSpPr>
              <p:cNvPr id="62" name="Isosceles Triangle 61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chemeClr val="accent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429124" y="3786190"/>
                <a:ext cx="5143504" cy="642943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Insert(Comparable data)</a:t>
                </a:r>
                <a:endParaRPr lang="en-SG" sz="1200" dirty="0"/>
              </a:p>
            </p:txBody>
          </p:sp>
        </p:grpSp>
        <p:cxnSp>
          <p:nvCxnSpPr>
            <p:cNvPr id="72" name="Straight Connector 71"/>
            <p:cNvCxnSpPr/>
            <p:nvPr/>
          </p:nvCxnSpPr>
          <p:spPr>
            <a:xfrm rot="16200000" flipH="1" flipV="1">
              <a:off x="1857361" y="5357820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60"/>
          <p:cNvGrpSpPr/>
          <p:nvPr/>
        </p:nvGrpSpPr>
        <p:grpSpPr>
          <a:xfrm>
            <a:off x="1643042" y="5000636"/>
            <a:ext cx="4429156" cy="607222"/>
            <a:chOff x="4429084" y="3786190"/>
            <a:chExt cx="5143544" cy="1214447"/>
          </a:xfrm>
          <a:solidFill>
            <a:srgbClr val="92D050"/>
          </a:solidFill>
        </p:grpSpPr>
        <p:sp>
          <p:nvSpPr>
            <p:cNvPr id="77" name="Isosceles Triangle 76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429124" y="3786190"/>
              <a:ext cx="5143504" cy="642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Insert(Comparable data, Node current)</a:t>
              </a:r>
              <a:endParaRPr lang="en-SG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714480" y="4929198"/>
            <a:ext cx="142876" cy="787406"/>
            <a:chOff x="642910" y="4929198"/>
            <a:chExt cx="142876" cy="1787538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2572</Words>
  <Application>Microsoft Office PowerPoint</Application>
  <PresentationFormat>On-screen Show (4:3)</PresentationFormat>
  <Paragraphs>2312</Paragraphs>
  <Slides>36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Kairen</dc:creator>
  <cp:lastModifiedBy>Kairen</cp:lastModifiedBy>
  <cp:revision>178</cp:revision>
  <dcterms:created xsi:type="dcterms:W3CDTF">2012-07-18T10:28:42Z</dcterms:created>
  <dcterms:modified xsi:type="dcterms:W3CDTF">2012-08-09T13:46:35Z</dcterms:modified>
</cp:coreProperties>
</file>