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57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343" autoAdjust="0"/>
  </p:normalViewPr>
  <p:slideViewPr>
    <p:cSldViewPr>
      <p:cViewPr>
        <p:scale>
          <a:sx n="125" d="100"/>
          <a:sy n="125" d="100"/>
        </p:scale>
        <p:origin x="-3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950D2-D3C7-4DFE-A861-243AE466CA0C}" type="datetimeFigureOut">
              <a:rPr lang="en-US" smtClean="0"/>
              <a:pPr/>
              <a:t>7/18/2012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5BC3D-6273-4D4A-91C3-459D61A475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6769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sure what code</a:t>
            </a:r>
            <a:r>
              <a:rPr lang="en-US" baseline="0" dirty="0" smtClean="0"/>
              <a:t> snippet/summary to put in item in navigator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5BC3D-6273-4D4A-91C3-459D61A4751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4025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sure what code</a:t>
            </a:r>
            <a:r>
              <a:rPr lang="en-US" baseline="0" dirty="0" smtClean="0"/>
              <a:t> snippet/summary to put in item in navigator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5BC3D-6273-4D4A-91C3-459D61A4751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4025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sure what code</a:t>
            </a:r>
            <a:r>
              <a:rPr lang="en-US" baseline="0" dirty="0" smtClean="0"/>
              <a:t> snippet/summary to put in item in navigator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5BC3D-6273-4D4A-91C3-459D61A4751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4025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sure what code</a:t>
            </a:r>
            <a:r>
              <a:rPr lang="en-US" baseline="0" dirty="0" smtClean="0"/>
              <a:t> snippet/summary to put in item in navigator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5BC3D-6273-4D4A-91C3-459D61A4751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4025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sure what code</a:t>
            </a:r>
            <a:r>
              <a:rPr lang="en-US" baseline="0" dirty="0" smtClean="0"/>
              <a:t> snippet/summary to put in item in navigator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5BC3D-6273-4D4A-91C3-459D61A4751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4025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sure what code</a:t>
            </a:r>
            <a:r>
              <a:rPr lang="en-US" baseline="0" dirty="0" smtClean="0"/>
              <a:t> snippet/summary to put in item in navigator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5BC3D-6273-4D4A-91C3-459D61A4751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4025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sure what code</a:t>
            </a:r>
            <a:r>
              <a:rPr lang="en-US" baseline="0" dirty="0" smtClean="0"/>
              <a:t> snippet/summary to put in item in navigator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5BC3D-6273-4D4A-91C3-459D61A4751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4025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sure what code</a:t>
            </a:r>
            <a:r>
              <a:rPr lang="en-US" baseline="0" dirty="0" smtClean="0"/>
              <a:t> snippet/summary to put in item in navigator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5BC3D-6273-4D4A-91C3-459D61A4751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4025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9866-E13A-422F-A5D6-AB5E67C730BB}" type="datetimeFigureOut">
              <a:rPr lang="en-US" smtClean="0"/>
              <a:pPr/>
              <a:t>7/18/2012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0DD9-9FB5-4ECA-BC7E-CB90F94457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1061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9866-E13A-422F-A5D6-AB5E67C730BB}" type="datetimeFigureOut">
              <a:rPr lang="en-US" smtClean="0"/>
              <a:pPr/>
              <a:t>7/18/2012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0DD9-9FB5-4ECA-BC7E-CB90F94457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225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9866-E13A-422F-A5D6-AB5E67C730BB}" type="datetimeFigureOut">
              <a:rPr lang="en-US" smtClean="0"/>
              <a:pPr/>
              <a:t>7/18/2012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0DD9-9FB5-4ECA-BC7E-CB90F94457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416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9866-E13A-422F-A5D6-AB5E67C730BB}" type="datetimeFigureOut">
              <a:rPr lang="en-US" smtClean="0"/>
              <a:pPr/>
              <a:t>7/18/2012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0DD9-9FB5-4ECA-BC7E-CB90F94457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2381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9866-E13A-422F-A5D6-AB5E67C730BB}" type="datetimeFigureOut">
              <a:rPr lang="en-US" smtClean="0"/>
              <a:pPr/>
              <a:t>7/18/2012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0DD9-9FB5-4ECA-BC7E-CB90F94457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288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9866-E13A-422F-A5D6-AB5E67C730BB}" type="datetimeFigureOut">
              <a:rPr lang="en-US" smtClean="0"/>
              <a:pPr/>
              <a:t>7/18/2012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0DD9-9FB5-4ECA-BC7E-CB90F94457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203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9866-E13A-422F-A5D6-AB5E67C730BB}" type="datetimeFigureOut">
              <a:rPr lang="en-US" smtClean="0"/>
              <a:pPr/>
              <a:t>7/18/2012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0DD9-9FB5-4ECA-BC7E-CB90F94457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852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9866-E13A-422F-A5D6-AB5E67C730BB}" type="datetimeFigureOut">
              <a:rPr lang="en-US" smtClean="0"/>
              <a:pPr/>
              <a:t>7/18/2012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0DD9-9FB5-4ECA-BC7E-CB90F94457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305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9866-E13A-422F-A5D6-AB5E67C730BB}" type="datetimeFigureOut">
              <a:rPr lang="en-US" smtClean="0"/>
              <a:pPr/>
              <a:t>7/18/2012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0DD9-9FB5-4ECA-BC7E-CB90F94457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1793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9866-E13A-422F-A5D6-AB5E67C730BB}" type="datetimeFigureOut">
              <a:rPr lang="en-US" smtClean="0"/>
              <a:pPr/>
              <a:t>7/18/2012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0DD9-9FB5-4ECA-BC7E-CB90F94457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36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9866-E13A-422F-A5D6-AB5E67C730BB}" type="datetimeFigureOut">
              <a:rPr lang="en-US" smtClean="0"/>
              <a:pPr/>
              <a:t>7/18/2012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0DD9-9FB5-4ECA-BC7E-CB90F94457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6167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C9866-E13A-422F-A5D6-AB5E67C730BB}" type="datetimeFigureOut">
              <a:rPr lang="en-US" smtClean="0"/>
              <a:pPr/>
              <a:t>7/18/2012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30DD9-9FB5-4ECA-BC7E-CB90F94457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926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Microsoft_Office_Word_97_-_2003_Document3.doc"/><Relationship Id="rId4" Type="http://schemas.openxmlformats.org/officeDocument/2006/relationships/oleObject" Target="../embeddings/Microsoft_Office_Word_97_-_2003_Document2.doc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1865" y="2659913"/>
            <a:ext cx="2996135" cy="4121888"/>
            <a:chOff x="0" y="3616779"/>
            <a:chExt cx="3048000" cy="3165021"/>
          </a:xfrm>
        </p:grpSpPr>
        <p:grpSp>
          <p:nvGrpSpPr>
            <p:cNvPr id="13" name="Group 12"/>
            <p:cNvGrpSpPr/>
            <p:nvPr/>
          </p:nvGrpSpPr>
          <p:grpSpPr>
            <a:xfrm>
              <a:off x="0" y="3616779"/>
              <a:ext cx="3048000" cy="3165021"/>
              <a:chOff x="1752600" y="1787979"/>
              <a:chExt cx="3429000" cy="3165021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14" name="Round Same Side Corner Rectangle 13"/>
              <p:cNvSpPr/>
              <p:nvPr/>
            </p:nvSpPr>
            <p:spPr>
              <a:xfrm>
                <a:off x="1752600" y="1787979"/>
                <a:ext cx="3429000" cy="30480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76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048000" y="2629786"/>
            <a:ext cx="2971800" cy="415201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19800" y="2659913"/>
            <a:ext cx="3048000" cy="4121888"/>
            <a:chOff x="6096000" y="3616779"/>
            <a:chExt cx="3048000" cy="3165021"/>
          </a:xfrm>
        </p:grpSpPr>
        <p:grpSp>
          <p:nvGrpSpPr>
            <p:cNvPr id="10" name="Group 9"/>
            <p:cNvGrpSpPr/>
            <p:nvPr/>
          </p:nvGrpSpPr>
          <p:grpSpPr>
            <a:xfrm>
              <a:off x="6096000" y="3616779"/>
              <a:ext cx="3048000" cy="3165021"/>
              <a:chOff x="1752600" y="1787979"/>
              <a:chExt cx="3429000" cy="3165021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87979"/>
                <a:ext cx="3429000" cy="30480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6179127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6200" y="2590800"/>
            <a:ext cx="985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Previous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29594" y="2590800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77594" y="2590800"/>
            <a:ext cx="62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Next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30" name="Group 1029"/>
          <p:cNvGrpSpPr/>
          <p:nvPr/>
        </p:nvGrpSpPr>
        <p:grpSpPr>
          <a:xfrm>
            <a:off x="71406" y="-25"/>
            <a:ext cx="8998528" cy="500066"/>
            <a:chOff x="69272" y="2133600"/>
            <a:chExt cx="8998528" cy="753108"/>
          </a:xfrm>
        </p:grpSpPr>
        <p:sp>
          <p:nvSpPr>
            <p:cNvPr id="25" name="Rounded Rectangle 24"/>
            <p:cNvSpPr/>
            <p:nvPr/>
          </p:nvSpPr>
          <p:spPr>
            <a:xfrm>
              <a:off x="69272" y="2133600"/>
              <a:ext cx="8998528" cy="7531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62000" y="2241187"/>
              <a:ext cx="8117997" cy="53793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90532" y="2375638"/>
              <a:ext cx="95268" cy="188313"/>
            </a:xfrm>
            <a:prstGeom prst="rect">
              <a:avLst/>
            </a:prstGeom>
            <a:ln w="3175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" name="Flowchart: Merge 1024"/>
            <p:cNvSpPr/>
            <p:nvPr/>
          </p:nvSpPr>
          <p:spPr>
            <a:xfrm rot="16200000">
              <a:off x="134505" y="2414869"/>
              <a:ext cx="188313" cy="109849"/>
            </a:xfrm>
            <a:prstGeom prst="flowChartMerge">
              <a:avLst/>
            </a:prstGeom>
            <a:ln w="3175"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9272" y="481502"/>
            <a:ext cx="5853726" cy="2161680"/>
            <a:chOff x="0" y="3505410"/>
            <a:chExt cx="3048000" cy="3159370"/>
          </a:xfrm>
        </p:grpSpPr>
        <p:grpSp>
          <p:nvGrpSpPr>
            <p:cNvPr id="41" name="Group 40"/>
            <p:cNvGrpSpPr/>
            <p:nvPr/>
          </p:nvGrpSpPr>
          <p:grpSpPr>
            <a:xfrm>
              <a:off x="0" y="3505410"/>
              <a:ext cx="3048000" cy="3159370"/>
              <a:chOff x="1752600" y="1676610"/>
              <a:chExt cx="3429000" cy="315937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43" name="Round Same Side Corner Rectangle 42"/>
              <p:cNvSpPr/>
              <p:nvPr/>
            </p:nvSpPr>
            <p:spPr>
              <a:xfrm>
                <a:off x="1752600" y="1676610"/>
                <a:ext cx="3429000" cy="3159369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752600" y="1905000"/>
                <a:ext cx="3429000" cy="293098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76200" y="3810000"/>
              <a:ext cx="2895600" cy="27490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28600" y="405302"/>
            <a:ext cx="108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Navigator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922998" y="481502"/>
            <a:ext cx="3144802" cy="2161680"/>
            <a:chOff x="0" y="3505410"/>
            <a:chExt cx="3048000" cy="3159370"/>
          </a:xfrm>
        </p:grpSpPr>
        <p:grpSp>
          <p:nvGrpSpPr>
            <p:cNvPr id="47" name="Group 46"/>
            <p:cNvGrpSpPr/>
            <p:nvPr/>
          </p:nvGrpSpPr>
          <p:grpSpPr>
            <a:xfrm>
              <a:off x="0" y="3505410"/>
              <a:ext cx="3048000" cy="3159370"/>
              <a:chOff x="1752600" y="1676610"/>
              <a:chExt cx="3429000" cy="315937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49" name="Round Same Side Corner Rectangle 48"/>
              <p:cNvSpPr/>
              <p:nvPr/>
            </p:nvSpPr>
            <p:spPr>
              <a:xfrm>
                <a:off x="1752600" y="1676610"/>
                <a:ext cx="3429000" cy="3159369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752600" y="1905000"/>
                <a:ext cx="3429000" cy="29309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76200" y="3810000"/>
              <a:ext cx="2895600" cy="27490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6007843" y="405302"/>
            <a:ext cx="1078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Visualizer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32" name="Rectangle 1031"/>
          <p:cNvSpPr/>
          <p:nvPr/>
        </p:nvSpPr>
        <p:spPr>
          <a:xfrm>
            <a:off x="1828800" y="2310302"/>
            <a:ext cx="2133600" cy="76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/>
          <p:cNvSpPr/>
          <p:nvPr/>
        </p:nvSpPr>
        <p:spPr>
          <a:xfrm>
            <a:off x="4071942" y="1929723"/>
            <a:ext cx="1143000" cy="2615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BinaryTree</a:t>
            </a:r>
            <a:r>
              <a:rPr lang="en-US" sz="800" dirty="0" smtClean="0"/>
              <a:t>::</a:t>
            </a:r>
            <a:r>
              <a:rPr lang="en-US" sz="800" dirty="0" err="1" smtClean="0"/>
              <a:t>Binarytree</a:t>
            </a:r>
            <a:endParaRPr lang="en-US" sz="800" dirty="0"/>
          </a:p>
        </p:txBody>
      </p:sp>
      <p:sp>
        <p:nvSpPr>
          <p:cNvPr id="55" name="Rectangle 54"/>
          <p:cNvSpPr/>
          <p:nvPr/>
        </p:nvSpPr>
        <p:spPr>
          <a:xfrm>
            <a:off x="2384431" y="1929302"/>
            <a:ext cx="1022337" cy="3048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Application::main</a:t>
            </a:r>
          </a:p>
          <a:p>
            <a:pPr algn="ctr"/>
            <a:r>
              <a:rPr lang="en-US" sz="800" dirty="0" smtClean="0"/>
              <a:t>[]</a:t>
            </a:r>
            <a:endParaRPr lang="en-US" sz="800" dirty="0"/>
          </a:p>
        </p:txBody>
      </p:sp>
      <p:sp>
        <p:nvSpPr>
          <p:cNvPr id="59" name="Rectangle 58"/>
          <p:cNvSpPr/>
          <p:nvPr/>
        </p:nvSpPr>
        <p:spPr>
          <a:xfrm>
            <a:off x="3590322" y="1386363"/>
            <a:ext cx="981678" cy="3047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BinaryTree</a:t>
            </a:r>
            <a:r>
              <a:rPr lang="en-US" sz="800" dirty="0" smtClean="0"/>
              <a:t>::insert</a:t>
            </a:r>
          </a:p>
          <a:p>
            <a:pPr algn="ctr"/>
            <a:r>
              <a:rPr lang="en-US" sz="800" dirty="0" smtClean="0"/>
              <a:t>Comparable</a:t>
            </a:r>
            <a:endParaRPr lang="en-US" sz="800" dirty="0"/>
          </a:p>
        </p:txBody>
      </p:sp>
      <p:sp>
        <p:nvSpPr>
          <p:cNvPr id="61" name="Rectangle 60"/>
          <p:cNvSpPr/>
          <p:nvPr/>
        </p:nvSpPr>
        <p:spPr>
          <a:xfrm>
            <a:off x="4233264" y="833906"/>
            <a:ext cx="981678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BinaryTree</a:t>
            </a:r>
            <a:r>
              <a:rPr lang="en-US" sz="800" dirty="0" smtClean="0"/>
              <a:t>::insert</a:t>
            </a:r>
          </a:p>
          <a:p>
            <a:pPr algn="ctr"/>
            <a:r>
              <a:rPr lang="en-US" sz="800" dirty="0" smtClean="0"/>
              <a:t>Comparable, Node</a:t>
            </a:r>
            <a:endParaRPr lang="en-US" sz="800" dirty="0" smtClean="0"/>
          </a:p>
          <a:p>
            <a:pPr algn="ctr"/>
            <a:endParaRPr lang="en-US" sz="800" dirty="0"/>
          </a:p>
        </p:txBody>
      </p:sp>
      <p:cxnSp>
        <p:nvCxnSpPr>
          <p:cNvPr id="70" name="Straight Connector 69"/>
          <p:cNvCxnSpPr>
            <a:stCxn id="55" idx="3"/>
            <a:endCxn id="1033" idx="1"/>
          </p:cNvCxnSpPr>
          <p:nvPr/>
        </p:nvCxnSpPr>
        <p:spPr>
          <a:xfrm flipV="1">
            <a:off x="3406768" y="2060476"/>
            <a:ext cx="665174" cy="21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5" idx="3"/>
            <a:endCxn id="59" idx="2"/>
          </p:cNvCxnSpPr>
          <p:nvPr/>
        </p:nvCxnSpPr>
        <p:spPr>
          <a:xfrm flipV="1">
            <a:off x="3406768" y="1691162"/>
            <a:ext cx="674393" cy="390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9" idx="0"/>
            <a:endCxn id="61" idx="2"/>
          </p:cNvCxnSpPr>
          <p:nvPr/>
        </p:nvCxnSpPr>
        <p:spPr>
          <a:xfrm rot="5400000" flipH="1" flipV="1">
            <a:off x="4269280" y="931540"/>
            <a:ext cx="266705" cy="64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Merge 88"/>
          <p:cNvSpPr/>
          <p:nvPr/>
        </p:nvSpPr>
        <p:spPr>
          <a:xfrm rot="16200000">
            <a:off x="418089" y="168283"/>
            <a:ext cx="125040" cy="109849"/>
          </a:xfrm>
          <a:prstGeom prst="flowChartMerge">
            <a:avLst/>
          </a:prstGeom>
          <a:solidFill>
            <a:srgbClr val="FFC000"/>
          </a:solidFill>
          <a:ln w="3175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64066" y="158322"/>
            <a:ext cx="45719" cy="127406"/>
          </a:xfrm>
          <a:prstGeom prst="rect">
            <a:avLst/>
          </a:prstGeom>
          <a:solidFill>
            <a:srgbClr val="FFC000"/>
          </a:solidFill>
          <a:ln w="31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828800" y="2234102"/>
            <a:ext cx="61884" cy="761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900516" y="2234102"/>
            <a:ext cx="61884" cy="761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3123486" y="2905687"/>
            <a:ext cx="2424382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6096126" y="2911550"/>
            <a:ext cx="2057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//tree constructor </a:t>
            </a: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" name="Rectangle 1"/>
          <p:cNvSpPr/>
          <p:nvPr/>
        </p:nvSpPr>
        <p:spPr>
          <a:xfrm>
            <a:off x="6177594" y="2960132"/>
            <a:ext cx="2702404" cy="1640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182698" y="2960132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164996" y="2960132"/>
            <a:ext cx="2702404" cy="16406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164996" y="3264932"/>
            <a:ext cx="2702404" cy="154449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164996" y="3419381"/>
            <a:ext cx="2702404" cy="3210021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3714744" y="1762600"/>
            <a:ext cx="182409" cy="15179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7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835019" y="71414"/>
            <a:ext cx="1022337" cy="357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Application::main</a:t>
            </a:r>
          </a:p>
        </p:txBody>
      </p:sp>
      <p:sp>
        <p:nvSpPr>
          <p:cNvPr id="133" name="Oval 132"/>
          <p:cNvSpPr/>
          <p:nvPr/>
        </p:nvSpPr>
        <p:spPr>
          <a:xfrm flipH="1">
            <a:off x="811505" y="0"/>
            <a:ext cx="45719" cy="47031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1857356" y="71414"/>
            <a:ext cx="1143000" cy="357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BinaryTree</a:t>
            </a:r>
            <a:r>
              <a:rPr lang="en-US" sz="800" dirty="0" smtClean="0"/>
              <a:t>::</a:t>
            </a:r>
            <a:r>
              <a:rPr lang="en-US" sz="800" dirty="0" err="1" smtClean="0"/>
              <a:t>Binarytree</a:t>
            </a:r>
            <a:endParaRPr lang="en-US" sz="800" dirty="0"/>
          </a:p>
        </p:txBody>
      </p:sp>
      <p:sp>
        <p:nvSpPr>
          <p:cNvPr id="135" name="Rectangle 134"/>
          <p:cNvSpPr/>
          <p:nvPr/>
        </p:nvSpPr>
        <p:spPr>
          <a:xfrm>
            <a:off x="3000364" y="71414"/>
            <a:ext cx="928694" cy="357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BinaryTree</a:t>
            </a:r>
            <a:r>
              <a:rPr lang="en-US" sz="800" dirty="0" smtClean="0"/>
              <a:t>::insert</a:t>
            </a:r>
          </a:p>
          <a:p>
            <a:pPr algn="ctr"/>
            <a:r>
              <a:rPr lang="en-US" sz="800" dirty="0" smtClean="0"/>
              <a:t>Comparable</a:t>
            </a:r>
            <a:endParaRPr lang="en-US" sz="800" dirty="0"/>
          </a:p>
        </p:txBody>
      </p:sp>
      <p:sp>
        <p:nvSpPr>
          <p:cNvPr id="136" name="Rectangle 135"/>
          <p:cNvSpPr/>
          <p:nvPr/>
        </p:nvSpPr>
        <p:spPr>
          <a:xfrm>
            <a:off x="3929058" y="71414"/>
            <a:ext cx="981678" cy="357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err="1" smtClean="0"/>
              <a:t>BinaryTree</a:t>
            </a:r>
            <a:r>
              <a:rPr lang="en-US" sz="800" dirty="0" smtClean="0"/>
              <a:t>::insert</a:t>
            </a:r>
          </a:p>
          <a:p>
            <a:pPr algn="ctr"/>
            <a:r>
              <a:rPr lang="en-US" sz="800" dirty="0" smtClean="0"/>
              <a:t>Comparable, Node</a:t>
            </a:r>
            <a:endParaRPr lang="en-US" sz="800" dirty="0" smtClean="0"/>
          </a:p>
          <a:p>
            <a:pPr algn="ctr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xmlns="" val="389785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092 L -3.33333E-6 0.04537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9" grpId="0" animBg="1"/>
      <p:bldP spid="1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7373400"/>
              </p:ext>
            </p:extLst>
          </p:nvPr>
        </p:nvGraphicFramePr>
        <p:xfrm>
          <a:off x="152400" y="990600"/>
          <a:ext cx="5232400" cy="2863850"/>
        </p:xfrm>
        <a:graphic>
          <a:graphicData uri="http://schemas.openxmlformats.org/presentationml/2006/ole">
            <p:oleObj spid="_x0000_s2095" name="Document" r:id="rId3" imgW="7135831" imgH="3880616" progId="Word.Document.8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01618750"/>
              </p:ext>
            </p:extLst>
          </p:nvPr>
        </p:nvGraphicFramePr>
        <p:xfrm>
          <a:off x="304800" y="4114800"/>
          <a:ext cx="4625975" cy="2314575"/>
        </p:xfrm>
        <a:graphic>
          <a:graphicData uri="http://schemas.openxmlformats.org/presentationml/2006/ole">
            <p:oleObj spid="_x0000_s2096" name="Document" r:id="rId4" imgW="5992290" imgH="3170529" progId="Word.Document.8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54431271"/>
              </p:ext>
            </p:extLst>
          </p:nvPr>
        </p:nvGraphicFramePr>
        <p:xfrm>
          <a:off x="76200" y="152400"/>
          <a:ext cx="4605338" cy="823913"/>
        </p:xfrm>
        <a:graphic>
          <a:graphicData uri="http://schemas.openxmlformats.org/presentationml/2006/ole">
            <p:oleObj spid="_x0000_s2097" name="Document" r:id="rId5" imgW="5963919" imgH="1008887" progId="Word.Document.8">
              <p:embed/>
            </p:oleObj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36741" y="328246"/>
            <a:ext cx="480131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//Binary Tree Test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Test:"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"Contains 7: 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search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"Contains 4: 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search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"remove(2)"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remove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"remove(1)"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remove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"remove(5)"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remove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62600" y="4419600"/>
            <a:ext cx="2057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//tree constructor </a:t>
            </a: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410200" y="6019800"/>
            <a:ext cx="3307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2514600" y="6172200"/>
            <a:ext cx="720261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//Insert helper method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//location found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size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 increment size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//create a new node and assign current to it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)&lt;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//data is less than current node's data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//call insert on current's left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)&gt;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//data is greater than current node's data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//call insert on current's right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108225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1865" y="2659913"/>
            <a:ext cx="2996135" cy="4121888"/>
            <a:chOff x="0" y="3616779"/>
            <a:chExt cx="3048000" cy="3165021"/>
          </a:xfrm>
        </p:grpSpPr>
        <p:grpSp>
          <p:nvGrpSpPr>
            <p:cNvPr id="13" name="Group 12"/>
            <p:cNvGrpSpPr/>
            <p:nvPr/>
          </p:nvGrpSpPr>
          <p:grpSpPr>
            <a:xfrm>
              <a:off x="0" y="3616779"/>
              <a:ext cx="3048000" cy="3165021"/>
              <a:chOff x="1752600" y="1787979"/>
              <a:chExt cx="3429000" cy="3165021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14" name="Round Same Side Corner Rectangle 13"/>
              <p:cNvSpPr/>
              <p:nvPr/>
            </p:nvSpPr>
            <p:spPr>
              <a:xfrm>
                <a:off x="1752600" y="1787979"/>
                <a:ext cx="3429000" cy="30480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76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048000" y="2629786"/>
            <a:ext cx="2971800" cy="415201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19800" y="2659913"/>
            <a:ext cx="3048000" cy="4121888"/>
            <a:chOff x="6096000" y="3616779"/>
            <a:chExt cx="3048000" cy="3165021"/>
          </a:xfrm>
        </p:grpSpPr>
        <p:grpSp>
          <p:nvGrpSpPr>
            <p:cNvPr id="10" name="Group 9"/>
            <p:cNvGrpSpPr/>
            <p:nvPr/>
          </p:nvGrpSpPr>
          <p:grpSpPr>
            <a:xfrm>
              <a:off x="6096000" y="3616779"/>
              <a:ext cx="3048000" cy="3165021"/>
              <a:chOff x="1752600" y="1787979"/>
              <a:chExt cx="3429000" cy="3165021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87979"/>
                <a:ext cx="3429000" cy="30480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6179127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6200" y="2590800"/>
            <a:ext cx="985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Previous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29594" y="2590800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77594" y="2590800"/>
            <a:ext cx="62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Next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9272" y="481502"/>
            <a:ext cx="5853726" cy="2161680"/>
            <a:chOff x="0" y="3505410"/>
            <a:chExt cx="3048000" cy="3159370"/>
          </a:xfrm>
        </p:grpSpPr>
        <p:grpSp>
          <p:nvGrpSpPr>
            <p:cNvPr id="41" name="Group 40"/>
            <p:cNvGrpSpPr/>
            <p:nvPr/>
          </p:nvGrpSpPr>
          <p:grpSpPr>
            <a:xfrm>
              <a:off x="0" y="3505410"/>
              <a:ext cx="3048000" cy="3159370"/>
              <a:chOff x="1752600" y="1676610"/>
              <a:chExt cx="3429000" cy="315937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43" name="Round Same Side Corner Rectangle 42"/>
              <p:cNvSpPr/>
              <p:nvPr/>
            </p:nvSpPr>
            <p:spPr>
              <a:xfrm>
                <a:off x="1752600" y="1676610"/>
                <a:ext cx="3429000" cy="3159369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752600" y="1905000"/>
                <a:ext cx="3429000" cy="293098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76200" y="3810000"/>
              <a:ext cx="2895600" cy="27490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28600" y="405302"/>
            <a:ext cx="108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Navigator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922998" y="481502"/>
            <a:ext cx="3144802" cy="2161680"/>
            <a:chOff x="0" y="3505410"/>
            <a:chExt cx="3048000" cy="3159370"/>
          </a:xfrm>
        </p:grpSpPr>
        <p:grpSp>
          <p:nvGrpSpPr>
            <p:cNvPr id="47" name="Group 46"/>
            <p:cNvGrpSpPr/>
            <p:nvPr/>
          </p:nvGrpSpPr>
          <p:grpSpPr>
            <a:xfrm>
              <a:off x="0" y="3505410"/>
              <a:ext cx="3048000" cy="3159370"/>
              <a:chOff x="1752600" y="1676610"/>
              <a:chExt cx="3429000" cy="315937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49" name="Round Same Side Corner Rectangle 48"/>
              <p:cNvSpPr/>
              <p:nvPr/>
            </p:nvSpPr>
            <p:spPr>
              <a:xfrm>
                <a:off x="1752600" y="1676610"/>
                <a:ext cx="3429000" cy="3159369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752600" y="1905000"/>
                <a:ext cx="3429000" cy="29309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76200" y="3810000"/>
              <a:ext cx="2895600" cy="27490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6007843" y="405302"/>
            <a:ext cx="1078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Visualizer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123486" y="2905687"/>
            <a:ext cx="2424382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6096126" y="2911550"/>
            <a:ext cx="2057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//tree constructor </a:t>
            </a: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" name="Rectangle 1"/>
          <p:cNvSpPr/>
          <p:nvPr/>
        </p:nvSpPr>
        <p:spPr>
          <a:xfrm>
            <a:off x="6177594" y="2960132"/>
            <a:ext cx="2702404" cy="1640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182698" y="327660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164996" y="2960132"/>
            <a:ext cx="2702404" cy="175736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171057" y="3135868"/>
            <a:ext cx="2702404" cy="304800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164996" y="3440669"/>
            <a:ext cx="2702404" cy="293131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164996" y="3733801"/>
            <a:ext cx="2702404" cy="289560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1828800" y="2310302"/>
            <a:ext cx="2133600" cy="76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071942" y="1929723"/>
            <a:ext cx="1143000" cy="2615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BinaryTree</a:t>
            </a:r>
            <a:r>
              <a:rPr lang="en-US" sz="800" dirty="0" smtClean="0"/>
              <a:t>::</a:t>
            </a:r>
            <a:r>
              <a:rPr lang="en-US" sz="800" dirty="0" err="1" smtClean="0"/>
              <a:t>Binarytree</a:t>
            </a:r>
            <a:endParaRPr lang="en-US" sz="800" dirty="0"/>
          </a:p>
        </p:txBody>
      </p:sp>
      <p:sp>
        <p:nvSpPr>
          <p:cNvPr id="128" name="Rectangle 127"/>
          <p:cNvSpPr/>
          <p:nvPr/>
        </p:nvSpPr>
        <p:spPr>
          <a:xfrm>
            <a:off x="2384431" y="1929302"/>
            <a:ext cx="1022337" cy="3048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Application::main</a:t>
            </a:r>
          </a:p>
          <a:p>
            <a:pPr algn="ctr"/>
            <a:r>
              <a:rPr lang="en-US" sz="800" dirty="0" smtClean="0"/>
              <a:t>[]</a:t>
            </a:r>
            <a:endParaRPr lang="en-US" sz="800" dirty="0"/>
          </a:p>
        </p:txBody>
      </p:sp>
      <p:sp>
        <p:nvSpPr>
          <p:cNvPr id="129" name="Rectangle 128"/>
          <p:cNvSpPr/>
          <p:nvPr/>
        </p:nvSpPr>
        <p:spPr>
          <a:xfrm>
            <a:off x="3590322" y="1386363"/>
            <a:ext cx="981678" cy="3047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BinaryTree</a:t>
            </a:r>
            <a:r>
              <a:rPr lang="en-US" sz="800" dirty="0" smtClean="0"/>
              <a:t>::insert</a:t>
            </a:r>
          </a:p>
          <a:p>
            <a:pPr algn="ctr"/>
            <a:r>
              <a:rPr lang="en-US" sz="800" dirty="0" smtClean="0"/>
              <a:t>Comparable</a:t>
            </a:r>
            <a:endParaRPr lang="en-US" sz="800" dirty="0"/>
          </a:p>
        </p:txBody>
      </p:sp>
      <p:sp>
        <p:nvSpPr>
          <p:cNvPr id="131" name="Rectangle 130"/>
          <p:cNvSpPr/>
          <p:nvPr/>
        </p:nvSpPr>
        <p:spPr>
          <a:xfrm>
            <a:off x="4233264" y="833906"/>
            <a:ext cx="981678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BinaryTree</a:t>
            </a:r>
            <a:r>
              <a:rPr lang="en-US" sz="800" dirty="0" smtClean="0"/>
              <a:t>::insert</a:t>
            </a:r>
          </a:p>
          <a:p>
            <a:pPr algn="ctr"/>
            <a:r>
              <a:rPr lang="en-US" sz="800" dirty="0" smtClean="0"/>
              <a:t>Comparable, Node</a:t>
            </a:r>
            <a:endParaRPr lang="en-US" sz="800" dirty="0" smtClean="0"/>
          </a:p>
          <a:p>
            <a:pPr algn="ctr"/>
            <a:endParaRPr lang="en-US" sz="800" dirty="0"/>
          </a:p>
        </p:txBody>
      </p:sp>
      <p:cxnSp>
        <p:nvCxnSpPr>
          <p:cNvPr id="132" name="Straight Connector 131"/>
          <p:cNvCxnSpPr>
            <a:stCxn id="128" idx="3"/>
            <a:endCxn id="126" idx="1"/>
          </p:cNvCxnSpPr>
          <p:nvPr/>
        </p:nvCxnSpPr>
        <p:spPr>
          <a:xfrm flipV="1">
            <a:off x="3406768" y="2060476"/>
            <a:ext cx="665174" cy="21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28" idx="3"/>
            <a:endCxn id="129" idx="2"/>
          </p:cNvCxnSpPr>
          <p:nvPr/>
        </p:nvCxnSpPr>
        <p:spPr>
          <a:xfrm flipV="1">
            <a:off x="3406768" y="1691162"/>
            <a:ext cx="674393" cy="390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29" idx="0"/>
            <a:endCxn id="131" idx="2"/>
          </p:cNvCxnSpPr>
          <p:nvPr/>
        </p:nvCxnSpPr>
        <p:spPr>
          <a:xfrm rot="5400000" flipH="1" flipV="1">
            <a:off x="4269280" y="931540"/>
            <a:ext cx="266705" cy="64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1828800" y="2234102"/>
            <a:ext cx="61884" cy="761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3900516" y="2234102"/>
            <a:ext cx="61884" cy="761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3714744" y="1762600"/>
            <a:ext cx="182409" cy="15179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7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38" name="Group 137"/>
          <p:cNvGrpSpPr/>
          <p:nvPr/>
        </p:nvGrpSpPr>
        <p:grpSpPr>
          <a:xfrm>
            <a:off x="71406" y="-25"/>
            <a:ext cx="8998528" cy="500066"/>
            <a:chOff x="69272" y="2133600"/>
            <a:chExt cx="8998528" cy="753108"/>
          </a:xfrm>
        </p:grpSpPr>
        <p:sp>
          <p:nvSpPr>
            <p:cNvPr id="139" name="Rounded Rectangle 138"/>
            <p:cNvSpPr/>
            <p:nvPr/>
          </p:nvSpPr>
          <p:spPr>
            <a:xfrm>
              <a:off x="69272" y="2133600"/>
              <a:ext cx="8998528" cy="7531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762000" y="2241187"/>
              <a:ext cx="8117997" cy="53793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90532" y="2375638"/>
              <a:ext cx="95268" cy="188313"/>
            </a:xfrm>
            <a:prstGeom prst="rect">
              <a:avLst/>
            </a:prstGeom>
            <a:ln w="3175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lowchart: Merge 141"/>
            <p:cNvSpPr/>
            <p:nvPr/>
          </p:nvSpPr>
          <p:spPr>
            <a:xfrm rot="16200000">
              <a:off x="134505" y="2414869"/>
              <a:ext cx="188313" cy="109849"/>
            </a:xfrm>
            <a:prstGeom prst="flowChartMerge">
              <a:avLst/>
            </a:prstGeom>
            <a:ln w="3175"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" name="Flowchart: Merge 142"/>
          <p:cNvSpPr/>
          <p:nvPr/>
        </p:nvSpPr>
        <p:spPr>
          <a:xfrm rot="16200000">
            <a:off x="418089" y="168283"/>
            <a:ext cx="125040" cy="109849"/>
          </a:xfrm>
          <a:prstGeom prst="flowChartMerge">
            <a:avLst/>
          </a:prstGeom>
          <a:solidFill>
            <a:srgbClr val="FFC000"/>
          </a:solidFill>
          <a:ln w="3175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364066" y="158322"/>
            <a:ext cx="45719" cy="127406"/>
          </a:xfrm>
          <a:prstGeom prst="rect">
            <a:avLst/>
          </a:prstGeom>
          <a:solidFill>
            <a:srgbClr val="FFC000"/>
          </a:solidFill>
          <a:ln w="31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835019" y="71414"/>
            <a:ext cx="1022337" cy="357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Application::main</a:t>
            </a:r>
          </a:p>
        </p:txBody>
      </p:sp>
      <p:sp>
        <p:nvSpPr>
          <p:cNvPr id="146" name="Oval 145"/>
          <p:cNvSpPr/>
          <p:nvPr/>
        </p:nvSpPr>
        <p:spPr>
          <a:xfrm flipH="1">
            <a:off x="1311571" y="0"/>
            <a:ext cx="45719" cy="47031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857356" y="71414"/>
            <a:ext cx="1143000" cy="357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BinaryTree</a:t>
            </a:r>
            <a:r>
              <a:rPr lang="en-US" sz="800" dirty="0" smtClean="0"/>
              <a:t>::</a:t>
            </a:r>
            <a:r>
              <a:rPr lang="en-US" sz="800" dirty="0" err="1" smtClean="0"/>
              <a:t>Binarytree</a:t>
            </a:r>
            <a:endParaRPr lang="en-US" sz="800" dirty="0"/>
          </a:p>
        </p:txBody>
      </p:sp>
      <p:sp>
        <p:nvSpPr>
          <p:cNvPr id="148" name="Rectangle 147"/>
          <p:cNvSpPr/>
          <p:nvPr/>
        </p:nvSpPr>
        <p:spPr>
          <a:xfrm>
            <a:off x="3000364" y="71414"/>
            <a:ext cx="928694" cy="357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BinaryTree</a:t>
            </a:r>
            <a:r>
              <a:rPr lang="en-US" sz="800" dirty="0" smtClean="0"/>
              <a:t>::insert</a:t>
            </a:r>
          </a:p>
          <a:p>
            <a:pPr algn="ctr"/>
            <a:r>
              <a:rPr lang="en-US" sz="800" dirty="0" smtClean="0"/>
              <a:t>Comparable</a:t>
            </a:r>
            <a:endParaRPr lang="en-US" sz="800" dirty="0"/>
          </a:p>
        </p:txBody>
      </p:sp>
      <p:sp>
        <p:nvSpPr>
          <p:cNvPr id="149" name="Rectangle 148"/>
          <p:cNvSpPr/>
          <p:nvPr/>
        </p:nvSpPr>
        <p:spPr>
          <a:xfrm>
            <a:off x="3929058" y="71414"/>
            <a:ext cx="981678" cy="357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err="1" smtClean="0"/>
              <a:t>BinaryTree</a:t>
            </a:r>
            <a:r>
              <a:rPr lang="en-US" sz="800" dirty="0" smtClean="0"/>
              <a:t>::insert</a:t>
            </a:r>
          </a:p>
          <a:p>
            <a:pPr algn="ctr"/>
            <a:r>
              <a:rPr lang="en-US" sz="800" dirty="0" smtClean="0"/>
              <a:t>Comparable, Node</a:t>
            </a:r>
            <a:endParaRPr lang="en-US" sz="800" dirty="0" smtClean="0"/>
          </a:p>
          <a:p>
            <a:pPr algn="ctr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xmlns="" val="402260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069 L -3.33333E-6 0.04375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20" grpId="0" animBg="1"/>
      <p:bldP spid="1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1865" y="2659913"/>
            <a:ext cx="2996135" cy="4121888"/>
            <a:chOff x="0" y="3616779"/>
            <a:chExt cx="3048000" cy="3165021"/>
          </a:xfrm>
        </p:grpSpPr>
        <p:grpSp>
          <p:nvGrpSpPr>
            <p:cNvPr id="13" name="Group 12"/>
            <p:cNvGrpSpPr/>
            <p:nvPr/>
          </p:nvGrpSpPr>
          <p:grpSpPr>
            <a:xfrm>
              <a:off x="0" y="3616779"/>
              <a:ext cx="3048000" cy="3165021"/>
              <a:chOff x="1752600" y="1787979"/>
              <a:chExt cx="3429000" cy="3165021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14" name="Round Same Side Corner Rectangle 13"/>
              <p:cNvSpPr/>
              <p:nvPr/>
            </p:nvSpPr>
            <p:spPr>
              <a:xfrm>
                <a:off x="1752600" y="1787979"/>
                <a:ext cx="3429000" cy="30480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76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048000" y="2629786"/>
            <a:ext cx="2971800" cy="415201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19800" y="2659913"/>
            <a:ext cx="3048000" cy="4121888"/>
            <a:chOff x="6096000" y="3616779"/>
            <a:chExt cx="3048000" cy="3165021"/>
          </a:xfrm>
        </p:grpSpPr>
        <p:grpSp>
          <p:nvGrpSpPr>
            <p:cNvPr id="10" name="Group 9"/>
            <p:cNvGrpSpPr/>
            <p:nvPr/>
          </p:nvGrpSpPr>
          <p:grpSpPr>
            <a:xfrm>
              <a:off x="6096000" y="3616779"/>
              <a:ext cx="3048000" cy="3165021"/>
              <a:chOff x="1752600" y="1787979"/>
              <a:chExt cx="3429000" cy="3165021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87979"/>
                <a:ext cx="3429000" cy="30480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6179127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6200" y="2590800"/>
            <a:ext cx="985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Previous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29594" y="2590800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77594" y="2590800"/>
            <a:ext cx="62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Next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9272" y="481502"/>
            <a:ext cx="5853726" cy="2161680"/>
            <a:chOff x="0" y="3505410"/>
            <a:chExt cx="3048000" cy="3159370"/>
          </a:xfrm>
        </p:grpSpPr>
        <p:grpSp>
          <p:nvGrpSpPr>
            <p:cNvPr id="41" name="Group 40"/>
            <p:cNvGrpSpPr/>
            <p:nvPr/>
          </p:nvGrpSpPr>
          <p:grpSpPr>
            <a:xfrm>
              <a:off x="0" y="3505410"/>
              <a:ext cx="3048000" cy="3159370"/>
              <a:chOff x="1752600" y="1676610"/>
              <a:chExt cx="3429000" cy="315937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43" name="Round Same Side Corner Rectangle 42"/>
              <p:cNvSpPr/>
              <p:nvPr/>
            </p:nvSpPr>
            <p:spPr>
              <a:xfrm>
                <a:off x="1752600" y="1676610"/>
                <a:ext cx="3429000" cy="3159369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752600" y="1905000"/>
                <a:ext cx="3429000" cy="293098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76200" y="3810000"/>
              <a:ext cx="2895600" cy="27490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28600" y="0"/>
            <a:ext cx="108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Navigator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922998" y="481502"/>
            <a:ext cx="3144802" cy="2161680"/>
            <a:chOff x="0" y="3505410"/>
            <a:chExt cx="3048000" cy="3159370"/>
          </a:xfrm>
        </p:grpSpPr>
        <p:grpSp>
          <p:nvGrpSpPr>
            <p:cNvPr id="47" name="Group 46"/>
            <p:cNvGrpSpPr/>
            <p:nvPr/>
          </p:nvGrpSpPr>
          <p:grpSpPr>
            <a:xfrm>
              <a:off x="0" y="3505410"/>
              <a:ext cx="3048000" cy="3159370"/>
              <a:chOff x="1752600" y="1676610"/>
              <a:chExt cx="3429000" cy="315937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49" name="Round Same Side Corner Rectangle 48"/>
              <p:cNvSpPr/>
              <p:nvPr/>
            </p:nvSpPr>
            <p:spPr>
              <a:xfrm>
                <a:off x="1752600" y="1676610"/>
                <a:ext cx="3429000" cy="3159369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752600" y="1905000"/>
                <a:ext cx="3429000" cy="29309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76200" y="3810000"/>
              <a:ext cx="2895600" cy="27490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6007843" y="0"/>
            <a:ext cx="1078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Visualizer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123486" y="2905687"/>
            <a:ext cx="2424382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6096126" y="2911550"/>
            <a:ext cx="2057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//tree constructor </a:t>
            </a: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" name="Rectangle 1"/>
          <p:cNvSpPr/>
          <p:nvPr/>
        </p:nvSpPr>
        <p:spPr>
          <a:xfrm>
            <a:off x="6177594" y="2960132"/>
            <a:ext cx="2702404" cy="1640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182698" y="3569732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164996" y="2960131"/>
            <a:ext cx="2702404" cy="459249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166552" y="3419381"/>
            <a:ext cx="2702404" cy="314420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164996" y="3745469"/>
            <a:ext cx="2702404" cy="293131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164996" y="4038599"/>
            <a:ext cx="2702404" cy="2590803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1828800" y="2310302"/>
            <a:ext cx="2133600" cy="76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071942" y="1929723"/>
            <a:ext cx="1143000" cy="2615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BinaryTree</a:t>
            </a:r>
            <a:r>
              <a:rPr lang="en-US" sz="800" dirty="0" smtClean="0"/>
              <a:t>::</a:t>
            </a:r>
            <a:r>
              <a:rPr lang="en-US" sz="800" dirty="0" err="1" smtClean="0"/>
              <a:t>Binarytree</a:t>
            </a:r>
            <a:endParaRPr lang="en-US" sz="800" dirty="0"/>
          </a:p>
        </p:txBody>
      </p:sp>
      <p:sp>
        <p:nvSpPr>
          <p:cNvPr id="128" name="Rectangle 127"/>
          <p:cNvSpPr/>
          <p:nvPr/>
        </p:nvSpPr>
        <p:spPr>
          <a:xfrm>
            <a:off x="2384431" y="1929302"/>
            <a:ext cx="1022337" cy="3048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Application::main</a:t>
            </a:r>
          </a:p>
          <a:p>
            <a:pPr algn="ctr"/>
            <a:r>
              <a:rPr lang="en-US" sz="800" dirty="0" smtClean="0"/>
              <a:t>[]</a:t>
            </a:r>
            <a:endParaRPr lang="en-US" sz="800" dirty="0"/>
          </a:p>
        </p:txBody>
      </p:sp>
      <p:sp>
        <p:nvSpPr>
          <p:cNvPr id="129" name="Rectangle 128"/>
          <p:cNvSpPr/>
          <p:nvPr/>
        </p:nvSpPr>
        <p:spPr>
          <a:xfrm>
            <a:off x="3590322" y="1386363"/>
            <a:ext cx="981678" cy="3047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BinaryTree</a:t>
            </a:r>
            <a:r>
              <a:rPr lang="en-US" sz="800" dirty="0" smtClean="0"/>
              <a:t>::insert</a:t>
            </a:r>
          </a:p>
          <a:p>
            <a:pPr algn="ctr"/>
            <a:r>
              <a:rPr lang="en-US" sz="800" dirty="0" smtClean="0"/>
              <a:t>Comparable</a:t>
            </a:r>
            <a:endParaRPr lang="en-US" sz="800" dirty="0"/>
          </a:p>
        </p:txBody>
      </p:sp>
      <p:sp>
        <p:nvSpPr>
          <p:cNvPr id="131" name="Rectangle 130"/>
          <p:cNvSpPr/>
          <p:nvPr/>
        </p:nvSpPr>
        <p:spPr>
          <a:xfrm>
            <a:off x="4233264" y="833906"/>
            <a:ext cx="981678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BinaryTree</a:t>
            </a:r>
            <a:r>
              <a:rPr lang="en-US" sz="800" dirty="0" smtClean="0"/>
              <a:t>::insert</a:t>
            </a:r>
          </a:p>
          <a:p>
            <a:pPr algn="ctr"/>
            <a:r>
              <a:rPr lang="en-US" sz="800" dirty="0" smtClean="0"/>
              <a:t>Comparable, Node</a:t>
            </a:r>
            <a:endParaRPr lang="en-US" sz="800" dirty="0" smtClean="0"/>
          </a:p>
          <a:p>
            <a:pPr algn="ctr"/>
            <a:endParaRPr lang="en-US" sz="800" dirty="0"/>
          </a:p>
        </p:txBody>
      </p:sp>
      <p:cxnSp>
        <p:nvCxnSpPr>
          <p:cNvPr id="132" name="Straight Connector 131"/>
          <p:cNvCxnSpPr>
            <a:stCxn id="128" idx="3"/>
            <a:endCxn id="126" idx="1"/>
          </p:cNvCxnSpPr>
          <p:nvPr/>
        </p:nvCxnSpPr>
        <p:spPr>
          <a:xfrm flipV="1">
            <a:off x="3406768" y="2060476"/>
            <a:ext cx="665174" cy="21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28" idx="3"/>
            <a:endCxn id="129" idx="2"/>
          </p:cNvCxnSpPr>
          <p:nvPr/>
        </p:nvCxnSpPr>
        <p:spPr>
          <a:xfrm flipV="1">
            <a:off x="3406768" y="1691162"/>
            <a:ext cx="674393" cy="390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29" idx="0"/>
            <a:endCxn id="131" idx="2"/>
          </p:cNvCxnSpPr>
          <p:nvPr/>
        </p:nvCxnSpPr>
        <p:spPr>
          <a:xfrm rot="5400000" flipH="1" flipV="1">
            <a:off x="4269280" y="931540"/>
            <a:ext cx="266705" cy="64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1828800" y="2234102"/>
            <a:ext cx="61884" cy="761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3900516" y="2234102"/>
            <a:ext cx="61884" cy="761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3714744" y="1762600"/>
            <a:ext cx="182409" cy="15179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7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38" name="Group 137"/>
          <p:cNvGrpSpPr/>
          <p:nvPr/>
        </p:nvGrpSpPr>
        <p:grpSpPr>
          <a:xfrm>
            <a:off x="71406" y="-25"/>
            <a:ext cx="8998528" cy="500066"/>
            <a:chOff x="69272" y="2133600"/>
            <a:chExt cx="8998528" cy="753108"/>
          </a:xfrm>
        </p:grpSpPr>
        <p:sp>
          <p:nvSpPr>
            <p:cNvPr id="139" name="Rounded Rectangle 138"/>
            <p:cNvSpPr/>
            <p:nvPr/>
          </p:nvSpPr>
          <p:spPr>
            <a:xfrm>
              <a:off x="69272" y="2133600"/>
              <a:ext cx="8998528" cy="7531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762000" y="2241187"/>
              <a:ext cx="8117997" cy="53793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90532" y="2375638"/>
              <a:ext cx="95268" cy="188313"/>
            </a:xfrm>
            <a:prstGeom prst="rect">
              <a:avLst/>
            </a:prstGeom>
            <a:ln w="3175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lowchart: Merge 141"/>
            <p:cNvSpPr/>
            <p:nvPr/>
          </p:nvSpPr>
          <p:spPr>
            <a:xfrm rot="16200000">
              <a:off x="134505" y="2414869"/>
              <a:ext cx="188313" cy="109849"/>
            </a:xfrm>
            <a:prstGeom prst="flowChartMerge">
              <a:avLst/>
            </a:prstGeom>
            <a:ln w="3175"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" name="Flowchart: Merge 142"/>
          <p:cNvSpPr/>
          <p:nvPr/>
        </p:nvSpPr>
        <p:spPr>
          <a:xfrm rot="16200000">
            <a:off x="418089" y="168283"/>
            <a:ext cx="125040" cy="109849"/>
          </a:xfrm>
          <a:prstGeom prst="flowChartMerge">
            <a:avLst/>
          </a:prstGeom>
          <a:solidFill>
            <a:srgbClr val="FFC000"/>
          </a:solidFill>
          <a:ln w="3175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364066" y="158322"/>
            <a:ext cx="45719" cy="127406"/>
          </a:xfrm>
          <a:prstGeom prst="rect">
            <a:avLst/>
          </a:prstGeom>
          <a:solidFill>
            <a:srgbClr val="FFC000"/>
          </a:solidFill>
          <a:ln w="31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835019" y="71414"/>
            <a:ext cx="1022337" cy="357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Application::main</a:t>
            </a:r>
          </a:p>
        </p:txBody>
      </p:sp>
      <p:sp>
        <p:nvSpPr>
          <p:cNvPr id="146" name="Oval 145"/>
          <p:cNvSpPr/>
          <p:nvPr/>
        </p:nvSpPr>
        <p:spPr>
          <a:xfrm flipH="1">
            <a:off x="1597323" y="0"/>
            <a:ext cx="45719" cy="47031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857356" y="71414"/>
            <a:ext cx="1143000" cy="357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BinaryTree</a:t>
            </a:r>
            <a:r>
              <a:rPr lang="en-US" sz="800" dirty="0" smtClean="0"/>
              <a:t>::</a:t>
            </a:r>
            <a:r>
              <a:rPr lang="en-US" sz="800" dirty="0" err="1" smtClean="0"/>
              <a:t>Binarytree</a:t>
            </a:r>
            <a:endParaRPr lang="en-US" sz="800" dirty="0"/>
          </a:p>
        </p:txBody>
      </p:sp>
      <p:sp>
        <p:nvSpPr>
          <p:cNvPr id="148" name="Rectangle 147"/>
          <p:cNvSpPr/>
          <p:nvPr/>
        </p:nvSpPr>
        <p:spPr>
          <a:xfrm>
            <a:off x="3000364" y="71414"/>
            <a:ext cx="928694" cy="357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BinaryTree</a:t>
            </a:r>
            <a:r>
              <a:rPr lang="en-US" sz="800" dirty="0" smtClean="0"/>
              <a:t>::insert</a:t>
            </a:r>
          </a:p>
          <a:p>
            <a:pPr algn="ctr"/>
            <a:r>
              <a:rPr lang="en-US" sz="800" dirty="0" smtClean="0"/>
              <a:t>Comparable</a:t>
            </a:r>
            <a:endParaRPr lang="en-US" sz="800" dirty="0"/>
          </a:p>
        </p:txBody>
      </p:sp>
      <p:sp>
        <p:nvSpPr>
          <p:cNvPr id="149" name="Rectangle 148"/>
          <p:cNvSpPr/>
          <p:nvPr/>
        </p:nvSpPr>
        <p:spPr>
          <a:xfrm>
            <a:off x="3929058" y="71414"/>
            <a:ext cx="981678" cy="357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err="1" smtClean="0"/>
              <a:t>BinaryTree</a:t>
            </a:r>
            <a:r>
              <a:rPr lang="en-US" sz="800" dirty="0" smtClean="0"/>
              <a:t>::insert</a:t>
            </a:r>
          </a:p>
          <a:p>
            <a:pPr algn="ctr"/>
            <a:r>
              <a:rPr lang="en-US" sz="800" dirty="0" smtClean="0"/>
              <a:t>Comparable, Node</a:t>
            </a:r>
            <a:endParaRPr lang="en-US" sz="800" dirty="0" smtClean="0"/>
          </a:p>
          <a:p>
            <a:pPr algn="ctr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xmlns="" val="402260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092 L -3.33333E-6 0.04537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20" grpId="0" animBg="1"/>
      <p:bldP spid="1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1865" y="2659913"/>
            <a:ext cx="2996135" cy="4121888"/>
            <a:chOff x="0" y="3616779"/>
            <a:chExt cx="3048000" cy="3165021"/>
          </a:xfrm>
        </p:grpSpPr>
        <p:grpSp>
          <p:nvGrpSpPr>
            <p:cNvPr id="13" name="Group 12"/>
            <p:cNvGrpSpPr/>
            <p:nvPr/>
          </p:nvGrpSpPr>
          <p:grpSpPr>
            <a:xfrm>
              <a:off x="0" y="3616779"/>
              <a:ext cx="3048000" cy="3165021"/>
              <a:chOff x="1752600" y="1787979"/>
              <a:chExt cx="3429000" cy="3165021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14" name="Round Same Side Corner Rectangle 13"/>
              <p:cNvSpPr/>
              <p:nvPr/>
            </p:nvSpPr>
            <p:spPr>
              <a:xfrm>
                <a:off x="1752600" y="1787979"/>
                <a:ext cx="3429000" cy="30480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76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048000" y="2629786"/>
            <a:ext cx="2971800" cy="415201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19800" y="2659913"/>
            <a:ext cx="3048000" cy="4121888"/>
            <a:chOff x="6096000" y="3616779"/>
            <a:chExt cx="3048000" cy="3165021"/>
          </a:xfrm>
        </p:grpSpPr>
        <p:grpSp>
          <p:nvGrpSpPr>
            <p:cNvPr id="10" name="Group 9"/>
            <p:cNvGrpSpPr/>
            <p:nvPr/>
          </p:nvGrpSpPr>
          <p:grpSpPr>
            <a:xfrm>
              <a:off x="6096000" y="3616779"/>
              <a:ext cx="3048000" cy="3165021"/>
              <a:chOff x="1752600" y="1787979"/>
              <a:chExt cx="3429000" cy="3165021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87979"/>
                <a:ext cx="3429000" cy="30480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6179127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6200" y="2590800"/>
            <a:ext cx="985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Previous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29594" y="2590800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77594" y="2590800"/>
            <a:ext cx="62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Next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9272" y="481502"/>
            <a:ext cx="5853726" cy="2161680"/>
            <a:chOff x="0" y="3505410"/>
            <a:chExt cx="3048000" cy="3159370"/>
          </a:xfrm>
        </p:grpSpPr>
        <p:grpSp>
          <p:nvGrpSpPr>
            <p:cNvPr id="41" name="Group 40"/>
            <p:cNvGrpSpPr/>
            <p:nvPr/>
          </p:nvGrpSpPr>
          <p:grpSpPr>
            <a:xfrm>
              <a:off x="0" y="3505410"/>
              <a:ext cx="3048000" cy="3159370"/>
              <a:chOff x="1752600" y="1676610"/>
              <a:chExt cx="3429000" cy="315937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43" name="Round Same Side Corner Rectangle 42"/>
              <p:cNvSpPr/>
              <p:nvPr/>
            </p:nvSpPr>
            <p:spPr>
              <a:xfrm>
                <a:off x="1752600" y="1676610"/>
                <a:ext cx="3429000" cy="3159369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752600" y="1905000"/>
                <a:ext cx="3429000" cy="293098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76200" y="3810000"/>
              <a:ext cx="2895600" cy="27490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28600" y="405302"/>
            <a:ext cx="108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Navigator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922998" y="481502"/>
            <a:ext cx="3144802" cy="2161680"/>
            <a:chOff x="0" y="3505410"/>
            <a:chExt cx="3048000" cy="3159370"/>
          </a:xfrm>
        </p:grpSpPr>
        <p:grpSp>
          <p:nvGrpSpPr>
            <p:cNvPr id="47" name="Group 46"/>
            <p:cNvGrpSpPr/>
            <p:nvPr/>
          </p:nvGrpSpPr>
          <p:grpSpPr>
            <a:xfrm>
              <a:off x="0" y="3505410"/>
              <a:ext cx="3048000" cy="3159370"/>
              <a:chOff x="1752600" y="1676610"/>
              <a:chExt cx="3429000" cy="315937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49" name="Round Same Side Corner Rectangle 48"/>
              <p:cNvSpPr/>
              <p:nvPr/>
            </p:nvSpPr>
            <p:spPr>
              <a:xfrm>
                <a:off x="1752600" y="1676610"/>
                <a:ext cx="3429000" cy="3159369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752600" y="1905000"/>
                <a:ext cx="3429000" cy="29309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76200" y="3810000"/>
              <a:ext cx="2895600" cy="27490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6007843" y="405302"/>
            <a:ext cx="1078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Visualizer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1977" y="2916972"/>
            <a:ext cx="2424382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122294" y="2911550"/>
            <a:ext cx="274510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119" name="Rectangle 118"/>
          <p:cNvSpPr/>
          <p:nvPr/>
        </p:nvSpPr>
        <p:spPr>
          <a:xfrm>
            <a:off x="193196" y="2971416"/>
            <a:ext cx="2702404" cy="91478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193196" y="4038599"/>
            <a:ext cx="2702404" cy="2590803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164996" y="2960132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164996" y="3135867"/>
            <a:ext cx="2702404" cy="293131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3164996" y="3428997"/>
            <a:ext cx="2702404" cy="344327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3166552" y="2971800"/>
            <a:ext cx="2702404" cy="314420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194950" y="3874531"/>
            <a:ext cx="2702404" cy="1640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1828800" y="2310302"/>
            <a:ext cx="2133600" cy="76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285984" y="1976914"/>
            <a:ext cx="1143000" cy="26150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BinaryTree</a:t>
            </a:r>
            <a:r>
              <a:rPr lang="en-US" sz="800" dirty="0" smtClean="0"/>
              <a:t>::</a:t>
            </a:r>
            <a:r>
              <a:rPr lang="en-US" sz="800" dirty="0" err="1" smtClean="0"/>
              <a:t>Binarytree</a:t>
            </a:r>
            <a:endParaRPr lang="en-US" sz="800" dirty="0"/>
          </a:p>
        </p:txBody>
      </p:sp>
      <p:sp>
        <p:nvSpPr>
          <p:cNvPr id="142" name="Rectangle 141"/>
          <p:cNvSpPr/>
          <p:nvPr/>
        </p:nvSpPr>
        <p:spPr>
          <a:xfrm>
            <a:off x="500034" y="1834038"/>
            <a:ext cx="1022337" cy="304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Application::main</a:t>
            </a:r>
          </a:p>
          <a:p>
            <a:pPr algn="ctr"/>
            <a:r>
              <a:rPr lang="en-US" sz="800" dirty="0" smtClean="0"/>
              <a:t>[]</a:t>
            </a:r>
            <a:endParaRPr lang="en-US" sz="800" dirty="0"/>
          </a:p>
        </p:txBody>
      </p:sp>
      <p:sp>
        <p:nvSpPr>
          <p:cNvPr id="143" name="Rectangle 142"/>
          <p:cNvSpPr/>
          <p:nvPr/>
        </p:nvSpPr>
        <p:spPr>
          <a:xfrm>
            <a:off x="1785918" y="1333972"/>
            <a:ext cx="981678" cy="3047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BinaryTree</a:t>
            </a:r>
            <a:r>
              <a:rPr lang="en-US" sz="800" dirty="0" smtClean="0"/>
              <a:t>::insert</a:t>
            </a:r>
          </a:p>
          <a:p>
            <a:pPr algn="ctr"/>
            <a:r>
              <a:rPr lang="en-US" sz="800" dirty="0" smtClean="0"/>
              <a:t>Comparable</a:t>
            </a:r>
            <a:endParaRPr lang="en-US" sz="800" dirty="0"/>
          </a:p>
        </p:txBody>
      </p:sp>
      <p:sp>
        <p:nvSpPr>
          <p:cNvPr id="144" name="Rectangle 143"/>
          <p:cNvSpPr/>
          <p:nvPr/>
        </p:nvSpPr>
        <p:spPr>
          <a:xfrm>
            <a:off x="2357422" y="762468"/>
            <a:ext cx="981678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BinaryTree</a:t>
            </a:r>
            <a:r>
              <a:rPr lang="en-US" sz="800" dirty="0" smtClean="0"/>
              <a:t>::insert</a:t>
            </a:r>
          </a:p>
          <a:p>
            <a:pPr algn="ctr"/>
            <a:r>
              <a:rPr lang="en-US" sz="800" dirty="0" smtClean="0"/>
              <a:t>Comparable, Node</a:t>
            </a:r>
            <a:endParaRPr lang="en-US" sz="800" dirty="0" smtClean="0"/>
          </a:p>
          <a:p>
            <a:pPr algn="ctr"/>
            <a:endParaRPr lang="en-US" sz="800" dirty="0"/>
          </a:p>
        </p:txBody>
      </p:sp>
      <p:cxnSp>
        <p:nvCxnSpPr>
          <p:cNvPr id="145" name="Straight Connector 144"/>
          <p:cNvCxnSpPr>
            <a:stCxn id="142" idx="3"/>
            <a:endCxn id="141" idx="1"/>
          </p:cNvCxnSpPr>
          <p:nvPr/>
        </p:nvCxnSpPr>
        <p:spPr>
          <a:xfrm>
            <a:off x="1522371" y="1986438"/>
            <a:ext cx="763613" cy="121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42" idx="3"/>
            <a:endCxn id="143" idx="2"/>
          </p:cNvCxnSpPr>
          <p:nvPr/>
        </p:nvCxnSpPr>
        <p:spPr>
          <a:xfrm flipV="1">
            <a:off x="1522371" y="1638771"/>
            <a:ext cx="754386" cy="347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43" idx="0"/>
            <a:endCxn id="144" idx="2"/>
          </p:cNvCxnSpPr>
          <p:nvPr/>
        </p:nvCxnSpPr>
        <p:spPr>
          <a:xfrm rot="5400000" flipH="1" flipV="1">
            <a:off x="2419633" y="905344"/>
            <a:ext cx="285752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1828800" y="2234102"/>
            <a:ext cx="61884" cy="761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3900516" y="2234102"/>
            <a:ext cx="61884" cy="761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1857356" y="1691162"/>
            <a:ext cx="182409" cy="15179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7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62" name="Group 161"/>
          <p:cNvGrpSpPr/>
          <p:nvPr/>
        </p:nvGrpSpPr>
        <p:grpSpPr>
          <a:xfrm>
            <a:off x="71406" y="-25"/>
            <a:ext cx="8998528" cy="500066"/>
            <a:chOff x="69272" y="2133600"/>
            <a:chExt cx="8998528" cy="753108"/>
          </a:xfrm>
        </p:grpSpPr>
        <p:sp>
          <p:nvSpPr>
            <p:cNvPr id="163" name="Rounded Rectangle 162"/>
            <p:cNvSpPr/>
            <p:nvPr/>
          </p:nvSpPr>
          <p:spPr>
            <a:xfrm>
              <a:off x="69272" y="2133600"/>
              <a:ext cx="8998528" cy="7531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762000" y="2241187"/>
              <a:ext cx="8117997" cy="53793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590532" y="2375638"/>
              <a:ext cx="95268" cy="188313"/>
            </a:xfrm>
            <a:prstGeom prst="rect">
              <a:avLst/>
            </a:prstGeom>
            <a:ln w="3175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lowchart: Merge 165"/>
            <p:cNvSpPr/>
            <p:nvPr/>
          </p:nvSpPr>
          <p:spPr>
            <a:xfrm rot="16200000">
              <a:off x="134505" y="2414869"/>
              <a:ext cx="188313" cy="109849"/>
            </a:xfrm>
            <a:prstGeom prst="flowChartMerge">
              <a:avLst/>
            </a:prstGeom>
            <a:ln w="3175"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7" name="Flowchart: Merge 166"/>
          <p:cNvSpPr/>
          <p:nvPr/>
        </p:nvSpPr>
        <p:spPr>
          <a:xfrm rot="16200000">
            <a:off x="418089" y="168283"/>
            <a:ext cx="125040" cy="109849"/>
          </a:xfrm>
          <a:prstGeom prst="flowChartMerge">
            <a:avLst/>
          </a:prstGeom>
          <a:solidFill>
            <a:srgbClr val="FFC000"/>
          </a:solidFill>
          <a:ln w="3175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364066" y="158322"/>
            <a:ext cx="45719" cy="127406"/>
          </a:xfrm>
          <a:prstGeom prst="rect">
            <a:avLst/>
          </a:prstGeom>
          <a:solidFill>
            <a:srgbClr val="FFC000"/>
          </a:solidFill>
          <a:ln w="31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835019" y="71414"/>
            <a:ext cx="1022337" cy="357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Application::main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1857356" y="71414"/>
            <a:ext cx="1143000" cy="357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BinaryTree</a:t>
            </a:r>
            <a:r>
              <a:rPr lang="en-US" sz="800" dirty="0" smtClean="0"/>
              <a:t>::</a:t>
            </a:r>
            <a:r>
              <a:rPr lang="en-US" sz="800" dirty="0" err="1" smtClean="0"/>
              <a:t>Binarytree</a:t>
            </a:r>
            <a:endParaRPr lang="en-US" sz="800" dirty="0"/>
          </a:p>
        </p:txBody>
      </p:sp>
      <p:sp>
        <p:nvSpPr>
          <p:cNvPr id="172" name="Rectangle 171"/>
          <p:cNvSpPr/>
          <p:nvPr/>
        </p:nvSpPr>
        <p:spPr>
          <a:xfrm>
            <a:off x="3000364" y="71414"/>
            <a:ext cx="928694" cy="357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BinaryTree</a:t>
            </a:r>
            <a:r>
              <a:rPr lang="en-US" sz="800" dirty="0" smtClean="0"/>
              <a:t>::insert</a:t>
            </a:r>
          </a:p>
          <a:p>
            <a:pPr algn="ctr"/>
            <a:r>
              <a:rPr lang="en-US" sz="800" dirty="0" smtClean="0"/>
              <a:t>Comparable</a:t>
            </a:r>
            <a:endParaRPr lang="en-US" sz="800" dirty="0"/>
          </a:p>
        </p:txBody>
      </p:sp>
      <p:sp>
        <p:nvSpPr>
          <p:cNvPr id="173" name="Rectangle 172"/>
          <p:cNvSpPr/>
          <p:nvPr/>
        </p:nvSpPr>
        <p:spPr>
          <a:xfrm>
            <a:off x="3929058" y="71414"/>
            <a:ext cx="981678" cy="357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err="1" smtClean="0"/>
              <a:t>BinaryTree</a:t>
            </a:r>
            <a:r>
              <a:rPr lang="en-US" sz="800" dirty="0" smtClean="0"/>
              <a:t>::insert</a:t>
            </a:r>
          </a:p>
          <a:p>
            <a:pPr algn="ctr"/>
            <a:r>
              <a:rPr lang="en-US" sz="800" dirty="0" smtClean="0"/>
              <a:t>Comparable, Node</a:t>
            </a:r>
            <a:endParaRPr lang="en-US" sz="800" dirty="0" smtClean="0"/>
          </a:p>
          <a:p>
            <a:pPr algn="ctr"/>
            <a:endParaRPr lang="en-US" sz="800" dirty="0"/>
          </a:p>
        </p:txBody>
      </p:sp>
      <p:sp>
        <p:nvSpPr>
          <p:cNvPr id="170" name="Oval 169"/>
          <p:cNvSpPr/>
          <p:nvPr/>
        </p:nvSpPr>
        <p:spPr>
          <a:xfrm flipH="1">
            <a:off x="1857356" y="0"/>
            <a:ext cx="45719" cy="47031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245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48148E-6 L -3.61111E-6 0.045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5" grpId="0" animBg="1"/>
      <p:bldP spid="1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1865" y="2659913"/>
            <a:ext cx="2996135" cy="4121888"/>
            <a:chOff x="0" y="3616779"/>
            <a:chExt cx="3048000" cy="3165021"/>
          </a:xfrm>
        </p:grpSpPr>
        <p:grpSp>
          <p:nvGrpSpPr>
            <p:cNvPr id="13" name="Group 12"/>
            <p:cNvGrpSpPr/>
            <p:nvPr/>
          </p:nvGrpSpPr>
          <p:grpSpPr>
            <a:xfrm>
              <a:off x="0" y="3616779"/>
              <a:ext cx="3048000" cy="3165021"/>
              <a:chOff x="1752600" y="1787979"/>
              <a:chExt cx="3429000" cy="3165021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14" name="Round Same Side Corner Rectangle 13"/>
              <p:cNvSpPr/>
              <p:nvPr/>
            </p:nvSpPr>
            <p:spPr>
              <a:xfrm>
                <a:off x="1752600" y="1787979"/>
                <a:ext cx="3429000" cy="30480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76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048000" y="2629786"/>
            <a:ext cx="2971800" cy="415201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19800" y="2659913"/>
            <a:ext cx="3048000" cy="4121888"/>
            <a:chOff x="6096000" y="3616779"/>
            <a:chExt cx="3048000" cy="3165021"/>
          </a:xfrm>
        </p:grpSpPr>
        <p:grpSp>
          <p:nvGrpSpPr>
            <p:cNvPr id="10" name="Group 9"/>
            <p:cNvGrpSpPr/>
            <p:nvPr/>
          </p:nvGrpSpPr>
          <p:grpSpPr>
            <a:xfrm>
              <a:off x="6096000" y="3616779"/>
              <a:ext cx="3048000" cy="3165021"/>
              <a:chOff x="1752600" y="1787979"/>
              <a:chExt cx="3429000" cy="3165021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87979"/>
                <a:ext cx="3429000" cy="30480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6179127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6200" y="2590800"/>
            <a:ext cx="985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Previous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29594" y="2590800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77594" y="2590800"/>
            <a:ext cx="62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Next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9272" y="481502"/>
            <a:ext cx="5853726" cy="2161680"/>
            <a:chOff x="0" y="3505410"/>
            <a:chExt cx="3048000" cy="3159370"/>
          </a:xfrm>
        </p:grpSpPr>
        <p:grpSp>
          <p:nvGrpSpPr>
            <p:cNvPr id="41" name="Group 40"/>
            <p:cNvGrpSpPr/>
            <p:nvPr/>
          </p:nvGrpSpPr>
          <p:grpSpPr>
            <a:xfrm>
              <a:off x="0" y="3505410"/>
              <a:ext cx="3048000" cy="3159370"/>
              <a:chOff x="1752600" y="1676610"/>
              <a:chExt cx="3429000" cy="315937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43" name="Round Same Side Corner Rectangle 42"/>
              <p:cNvSpPr/>
              <p:nvPr/>
            </p:nvSpPr>
            <p:spPr>
              <a:xfrm>
                <a:off x="1752600" y="1676610"/>
                <a:ext cx="3429000" cy="3159369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752600" y="1905000"/>
                <a:ext cx="3429000" cy="293098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76200" y="3810000"/>
              <a:ext cx="2895600" cy="27490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28600" y="405302"/>
            <a:ext cx="108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Navigator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922998" y="481502"/>
            <a:ext cx="3144802" cy="2161680"/>
            <a:chOff x="0" y="3505410"/>
            <a:chExt cx="3048000" cy="3159370"/>
          </a:xfrm>
        </p:grpSpPr>
        <p:grpSp>
          <p:nvGrpSpPr>
            <p:cNvPr id="47" name="Group 46"/>
            <p:cNvGrpSpPr/>
            <p:nvPr/>
          </p:nvGrpSpPr>
          <p:grpSpPr>
            <a:xfrm>
              <a:off x="0" y="3505410"/>
              <a:ext cx="3048000" cy="3159370"/>
              <a:chOff x="1752600" y="1676610"/>
              <a:chExt cx="3429000" cy="315937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49" name="Round Same Side Corner Rectangle 48"/>
              <p:cNvSpPr/>
              <p:nvPr/>
            </p:nvSpPr>
            <p:spPr>
              <a:xfrm>
                <a:off x="1752600" y="1676610"/>
                <a:ext cx="3429000" cy="3159369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752600" y="1905000"/>
                <a:ext cx="3429000" cy="29309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76200" y="3810000"/>
              <a:ext cx="2895600" cy="27490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6007843" y="405302"/>
            <a:ext cx="1078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Visualizer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1977" y="2916972"/>
            <a:ext cx="2424382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122294" y="2911550"/>
            <a:ext cx="274510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119" name="Rectangle 118"/>
          <p:cNvSpPr/>
          <p:nvPr/>
        </p:nvSpPr>
        <p:spPr>
          <a:xfrm>
            <a:off x="193196" y="2971416"/>
            <a:ext cx="2702404" cy="91478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193196" y="4038599"/>
            <a:ext cx="2702404" cy="2590803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164996" y="3264932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166552" y="3429000"/>
            <a:ext cx="2700848" cy="152400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3166552" y="3581400"/>
            <a:ext cx="2700848" cy="19192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3166552" y="3264932"/>
            <a:ext cx="2702404" cy="16406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166552" y="2960131"/>
            <a:ext cx="2700848" cy="304801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194950" y="3874531"/>
            <a:ext cx="2702404" cy="1640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1828800" y="2310302"/>
            <a:ext cx="2133600" cy="76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2285984" y="1976914"/>
            <a:ext cx="1143000" cy="26150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BinaryTree</a:t>
            </a:r>
            <a:r>
              <a:rPr lang="en-US" sz="800" dirty="0" smtClean="0"/>
              <a:t>::</a:t>
            </a:r>
            <a:r>
              <a:rPr lang="en-US" sz="800" dirty="0" err="1" smtClean="0"/>
              <a:t>Binarytree</a:t>
            </a:r>
            <a:endParaRPr lang="en-US" sz="800" dirty="0"/>
          </a:p>
        </p:txBody>
      </p:sp>
      <p:sp>
        <p:nvSpPr>
          <p:cNvPr id="132" name="Rectangle 131"/>
          <p:cNvSpPr/>
          <p:nvPr/>
        </p:nvSpPr>
        <p:spPr>
          <a:xfrm>
            <a:off x="500034" y="1834038"/>
            <a:ext cx="1022337" cy="304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Application::main</a:t>
            </a:r>
          </a:p>
          <a:p>
            <a:pPr algn="ctr"/>
            <a:r>
              <a:rPr lang="en-US" sz="800" dirty="0" smtClean="0"/>
              <a:t>[]</a:t>
            </a:r>
            <a:endParaRPr lang="en-US" sz="800" dirty="0"/>
          </a:p>
        </p:txBody>
      </p:sp>
      <p:sp>
        <p:nvSpPr>
          <p:cNvPr id="133" name="Rectangle 132"/>
          <p:cNvSpPr/>
          <p:nvPr/>
        </p:nvSpPr>
        <p:spPr>
          <a:xfrm>
            <a:off x="1785918" y="1333972"/>
            <a:ext cx="981678" cy="3047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BinaryTree</a:t>
            </a:r>
            <a:r>
              <a:rPr lang="en-US" sz="800" dirty="0" smtClean="0"/>
              <a:t>::insert</a:t>
            </a:r>
          </a:p>
          <a:p>
            <a:pPr algn="ctr"/>
            <a:r>
              <a:rPr lang="en-US" sz="800" dirty="0" smtClean="0"/>
              <a:t>Comparable</a:t>
            </a:r>
            <a:endParaRPr lang="en-US" sz="800" dirty="0"/>
          </a:p>
        </p:txBody>
      </p:sp>
      <p:sp>
        <p:nvSpPr>
          <p:cNvPr id="134" name="Rectangle 133"/>
          <p:cNvSpPr/>
          <p:nvPr/>
        </p:nvSpPr>
        <p:spPr>
          <a:xfrm>
            <a:off x="2357422" y="762468"/>
            <a:ext cx="981678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BinaryTree</a:t>
            </a:r>
            <a:r>
              <a:rPr lang="en-US" sz="800" dirty="0" smtClean="0"/>
              <a:t>::insert</a:t>
            </a:r>
          </a:p>
          <a:p>
            <a:pPr algn="ctr"/>
            <a:r>
              <a:rPr lang="en-US" sz="800" dirty="0" smtClean="0"/>
              <a:t>Comparable, Node</a:t>
            </a:r>
            <a:endParaRPr lang="en-US" sz="800" dirty="0" smtClean="0"/>
          </a:p>
          <a:p>
            <a:pPr algn="ctr"/>
            <a:endParaRPr lang="en-US" sz="800" dirty="0"/>
          </a:p>
        </p:txBody>
      </p:sp>
      <p:cxnSp>
        <p:nvCxnSpPr>
          <p:cNvPr id="135" name="Straight Connector 134"/>
          <p:cNvCxnSpPr>
            <a:stCxn id="132" idx="3"/>
            <a:endCxn id="131" idx="1"/>
          </p:cNvCxnSpPr>
          <p:nvPr/>
        </p:nvCxnSpPr>
        <p:spPr>
          <a:xfrm>
            <a:off x="1522371" y="1986438"/>
            <a:ext cx="763613" cy="121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32" idx="3"/>
            <a:endCxn id="133" idx="2"/>
          </p:cNvCxnSpPr>
          <p:nvPr/>
        </p:nvCxnSpPr>
        <p:spPr>
          <a:xfrm flipV="1">
            <a:off x="1522371" y="1638771"/>
            <a:ext cx="754386" cy="347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33" idx="0"/>
            <a:endCxn id="134" idx="2"/>
          </p:cNvCxnSpPr>
          <p:nvPr/>
        </p:nvCxnSpPr>
        <p:spPr>
          <a:xfrm rot="5400000" flipH="1" flipV="1">
            <a:off x="2419633" y="905344"/>
            <a:ext cx="285752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1828800" y="2234102"/>
            <a:ext cx="61884" cy="761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3900516" y="2234102"/>
            <a:ext cx="61884" cy="761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857356" y="1691162"/>
            <a:ext cx="182409" cy="15179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7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71406" y="-25"/>
            <a:ext cx="8998528" cy="500066"/>
            <a:chOff x="69272" y="2133600"/>
            <a:chExt cx="8998528" cy="753108"/>
          </a:xfrm>
        </p:grpSpPr>
        <p:sp>
          <p:nvSpPr>
            <p:cNvPr id="142" name="Rounded Rectangle 141"/>
            <p:cNvSpPr/>
            <p:nvPr/>
          </p:nvSpPr>
          <p:spPr>
            <a:xfrm>
              <a:off x="69272" y="2133600"/>
              <a:ext cx="8998528" cy="7531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762000" y="2241187"/>
              <a:ext cx="8117997" cy="53793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90532" y="2375638"/>
              <a:ext cx="95268" cy="188313"/>
            </a:xfrm>
            <a:prstGeom prst="rect">
              <a:avLst/>
            </a:prstGeom>
            <a:ln w="3175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Flowchart: Merge 144"/>
            <p:cNvSpPr/>
            <p:nvPr/>
          </p:nvSpPr>
          <p:spPr>
            <a:xfrm rot="16200000">
              <a:off x="134505" y="2414869"/>
              <a:ext cx="188313" cy="109849"/>
            </a:xfrm>
            <a:prstGeom prst="flowChartMerge">
              <a:avLst/>
            </a:prstGeom>
            <a:ln w="3175"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Flowchart: Merge 145"/>
          <p:cNvSpPr/>
          <p:nvPr/>
        </p:nvSpPr>
        <p:spPr>
          <a:xfrm rot="16200000">
            <a:off x="418089" y="168283"/>
            <a:ext cx="125040" cy="109849"/>
          </a:xfrm>
          <a:prstGeom prst="flowChartMerge">
            <a:avLst/>
          </a:prstGeom>
          <a:solidFill>
            <a:srgbClr val="FFC000"/>
          </a:solidFill>
          <a:ln w="3175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364066" y="158322"/>
            <a:ext cx="45719" cy="127406"/>
          </a:xfrm>
          <a:prstGeom prst="rect">
            <a:avLst/>
          </a:prstGeom>
          <a:solidFill>
            <a:srgbClr val="FFC000"/>
          </a:solidFill>
          <a:ln w="31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835019" y="71414"/>
            <a:ext cx="1022337" cy="357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Application::main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1857356" y="71414"/>
            <a:ext cx="1143000" cy="357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BinaryTree</a:t>
            </a:r>
            <a:r>
              <a:rPr lang="en-US" sz="800" dirty="0" smtClean="0"/>
              <a:t>::</a:t>
            </a:r>
            <a:r>
              <a:rPr lang="en-US" sz="800" dirty="0" err="1" smtClean="0"/>
              <a:t>Binarytree</a:t>
            </a:r>
            <a:endParaRPr lang="en-US" sz="800" dirty="0"/>
          </a:p>
        </p:txBody>
      </p:sp>
      <p:sp>
        <p:nvSpPr>
          <p:cNvPr id="151" name="Rectangle 150"/>
          <p:cNvSpPr/>
          <p:nvPr/>
        </p:nvSpPr>
        <p:spPr>
          <a:xfrm>
            <a:off x="3000364" y="71414"/>
            <a:ext cx="928694" cy="357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BinaryTree</a:t>
            </a:r>
            <a:r>
              <a:rPr lang="en-US" sz="800" dirty="0" smtClean="0"/>
              <a:t>::insert</a:t>
            </a:r>
          </a:p>
          <a:p>
            <a:pPr algn="ctr"/>
            <a:r>
              <a:rPr lang="en-US" sz="800" dirty="0" smtClean="0"/>
              <a:t>Comparable</a:t>
            </a:r>
            <a:endParaRPr lang="en-US" sz="800" dirty="0"/>
          </a:p>
        </p:txBody>
      </p:sp>
      <p:sp>
        <p:nvSpPr>
          <p:cNvPr id="152" name="Rectangle 151"/>
          <p:cNvSpPr/>
          <p:nvPr/>
        </p:nvSpPr>
        <p:spPr>
          <a:xfrm>
            <a:off x="3929058" y="71414"/>
            <a:ext cx="981678" cy="357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err="1" smtClean="0"/>
              <a:t>BinaryTree</a:t>
            </a:r>
            <a:r>
              <a:rPr lang="en-US" sz="800" dirty="0" smtClean="0"/>
              <a:t>::insert</a:t>
            </a:r>
          </a:p>
          <a:p>
            <a:pPr algn="ctr"/>
            <a:r>
              <a:rPr lang="en-US" sz="800" dirty="0" smtClean="0"/>
              <a:t>Comparable, Node</a:t>
            </a:r>
            <a:endParaRPr lang="en-US" sz="800" dirty="0" smtClean="0"/>
          </a:p>
          <a:p>
            <a:pPr algn="ctr"/>
            <a:endParaRPr lang="en-US" sz="800" dirty="0"/>
          </a:p>
        </p:txBody>
      </p:sp>
      <p:sp>
        <p:nvSpPr>
          <p:cNvPr id="149" name="Oval 148"/>
          <p:cNvSpPr/>
          <p:nvPr/>
        </p:nvSpPr>
        <p:spPr>
          <a:xfrm flipH="1">
            <a:off x="2311703" y="0"/>
            <a:ext cx="45719" cy="47031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311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96296E-6 L -3.61111E-6 0.023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5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5" grpId="0" animBg="1"/>
      <p:bldP spid="1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1865" y="2659913"/>
            <a:ext cx="2996135" cy="4121888"/>
            <a:chOff x="0" y="3616779"/>
            <a:chExt cx="3048000" cy="3165021"/>
          </a:xfrm>
        </p:grpSpPr>
        <p:grpSp>
          <p:nvGrpSpPr>
            <p:cNvPr id="13" name="Group 12"/>
            <p:cNvGrpSpPr/>
            <p:nvPr/>
          </p:nvGrpSpPr>
          <p:grpSpPr>
            <a:xfrm>
              <a:off x="0" y="3616779"/>
              <a:ext cx="3048000" cy="3165021"/>
              <a:chOff x="1752600" y="1787979"/>
              <a:chExt cx="3429000" cy="3165021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14" name="Round Same Side Corner Rectangle 13"/>
              <p:cNvSpPr/>
              <p:nvPr/>
            </p:nvSpPr>
            <p:spPr>
              <a:xfrm>
                <a:off x="1752600" y="1787979"/>
                <a:ext cx="3429000" cy="30480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76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048000" y="2629786"/>
            <a:ext cx="2971800" cy="415201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19800" y="2659913"/>
            <a:ext cx="3048000" cy="4121888"/>
            <a:chOff x="6096000" y="3616779"/>
            <a:chExt cx="3048000" cy="3165021"/>
          </a:xfrm>
        </p:grpSpPr>
        <p:grpSp>
          <p:nvGrpSpPr>
            <p:cNvPr id="10" name="Group 9"/>
            <p:cNvGrpSpPr/>
            <p:nvPr/>
          </p:nvGrpSpPr>
          <p:grpSpPr>
            <a:xfrm>
              <a:off x="6096000" y="3616779"/>
              <a:ext cx="3048000" cy="3165021"/>
              <a:chOff x="1752600" y="1787979"/>
              <a:chExt cx="3429000" cy="3165021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87979"/>
                <a:ext cx="3429000" cy="30480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6179127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6200" y="2590800"/>
            <a:ext cx="985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Previous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29594" y="2590800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77594" y="2590800"/>
            <a:ext cx="62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Next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9272" y="481502"/>
            <a:ext cx="5853726" cy="2161680"/>
            <a:chOff x="0" y="3505410"/>
            <a:chExt cx="3048000" cy="3159370"/>
          </a:xfrm>
        </p:grpSpPr>
        <p:grpSp>
          <p:nvGrpSpPr>
            <p:cNvPr id="41" name="Group 40"/>
            <p:cNvGrpSpPr/>
            <p:nvPr/>
          </p:nvGrpSpPr>
          <p:grpSpPr>
            <a:xfrm>
              <a:off x="0" y="3505410"/>
              <a:ext cx="3048000" cy="3159370"/>
              <a:chOff x="1752600" y="1676610"/>
              <a:chExt cx="3429000" cy="315937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43" name="Round Same Side Corner Rectangle 42"/>
              <p:cNvSpPr/>
              <p:nvPr/>
            </p:nvSpPr>
            <p:spPr>
              <a:xfrm>
                <a:off x="1752600" y="1676610"/>
                <a:ext cx="3429000" cy="3159369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752600" y="1905000"/>
                <a:ext cx="3429000" cy="293098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76200" y="3810000"/>
              <a:ext cx="2895600" cy="27490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28600" y="405302"/>
            <a:ext cx="108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Navigator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922998" y="481502"/>
            <a:ext cx="3144802" cy="2161680"/>
            <a:chOff x="0" y="3505410"/>
            <a:chExt cx="3048000" cy="3159370"/>
          </a:xfrm>
        </p:grpSpPr>
        <p:grpSp>
          <p:nvGrpSpPr>
            <p:cNvPr id="47" name="Group 46"/>
            <p:cNvGrpSpPr/>
            <p:nvPr/>
          </p:nvGrpSpPr>
          <p:grpSpPr>
            <a:xfrm>
              <a:off x="0" y="3505410"/>
              <a:ext cx="3048000" cy="3159370"/>
              <a:chOff x="1752600" y="1676610"/>
              <a:chExt cx="3429000" cy="315937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49" name="Round Same Side Corner Rectangle 48"/>
              <p:cNvSpPr/>
              <p:nvPr/>
            </p:nvSpPr>
            <p:spPr>
              <a:xfrm>
                <a:off x="1752600" y="1676610"/>
                <a:ext cx="3429000" cy="3159369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752600" y="1905000"/>
                <a:ext cx="3429000" cy="29309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76200" y="3810000"/>
              <a:ext cx="2895600" cy="27490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6007843" y="405302"/>
            <a:ext cx="1078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Visualizer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123486" y="2905687"/>
            <a:ext cx="2424382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182698" y="3874532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164996" y="2960131"/>
            <a:ext cx="2702404" cy="914401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185602" y="3881295"/>
            <a:ext cx="2702404" cy="162020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164996" y="4196834"/>
            <a:ext cx="2702404" cy="146566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164996" y="4343400"/>
            <a:ext cx="2702404" cy="228600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6103384" y="2905687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" name="Rectangle 1"/>
          <p:cNvSpPr/>
          <p:nvPr/>
        </p:nvSpPr>
        <p:spPr>
          <a:xfrm>
            <a:off x="6177594" y="2960132"/>
            <a:ext cx="2702404" cy="1640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1828800" y="2310302"/>
            <a:ext cx="2133600" cy="76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3571868" y="1048220"/>
            <a:ext cx="1143000" cy="2615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BinaryTree</a:t>
            </a:r>
            <a:r>
              <a:rPr lang="en-US" sz="800" dirty="0" smtClean="0"/>
              <a:t>::</a:t>
            </a:r>
            <a:r>
              <a:rPr lang="en-US" sz="800" dirty="0" err="1" smtClean="0"/>
              <a:t>Binarytree</a:t>
            </a:r>
            <a:endParaRPr lang="en-US" sz="800" dirty="0"/>
          </a:p>
        </p:txBody>
      </p:sp>
      <p:sp>
        <p:nvSpPr>
          <p:cNvPr id="128" name="Rectangle 127"/>
          <p:cNvSpPr/>
          <p:nvPr/>
        </p:nvSpPr>
        <p:spPr>
          <a:xfrm>
            <a:off x="2384431" y="1929302"/>
            <a:ext cx="1022337" cy="3048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Application::main</a:t>
            </a:r>
          </a:p>
          <a:p>
            <a:pPr algn="ctr"/>
            <a:r>
              <a:rPr lang="en-US" sz="800" dirty="0" smtClean="0"/>
              <a:t>[]</a:t>
            </a:r>
            <a:endParaRPr lang="en-US" sz="800" dirty="0"/>
          </a:p>
        </p:txBody>
      </p:sp>
      <p:sp>
        <p:nvSpPr>
          <p:cNvPr id="129" name="Rectangle 128"/>
          <p:cNvSpPr/>
          <p:nvPr/>
        </p:nvSpPr>
        <p:spPr>
          <a:xfrm>
            <a:off x="4071934" y="1905476"/>
            <a:ext cx="981678" cy="3047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BinaryTree</a:t>
            </a:r>
            <a:r>
              <a:rPr lang="en-US" sz="800" dirty="0" smtClean="0"/>
              <a:t>::insert</a:t>
            </a:r>
          </a:p>
          <a:p>
            <a:pPr algn="ctr"/>
            <a:r>
              <a:rPr lang="en-US" sz="800" dirty="0" smtClean="0"/>
              <a:t>Comparable</a:t>
            </a:r>
            <a:endParaRPr lang="en-US" sz="800" dirty="0"/>
          </a:p>
        </p:txBody>
      </p:sp>
      <p:sp>
        <p:nvSpPr>
          <p:cNvPr id="131" name="Rectangle 130"/>
          <p:cNvSpPr/>
          <p:nvPr/>
        </p:nvSpPr>
        <p:spPr>
          <a:xfrm>
            <a:off x="4643438" y="1476848"/>
            <a:ext cx="981678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BinaryTree</a:t>
            </a:r>
            <a:r>
              <a:rPr lang="en-US" sz="800" dirty="0" smtClean="0"/>
              <a:t>::insert</a:t>
            </a:r>
          </a:p>
          <a:p>
            <a:pPr algn="ctr"/>
            <a:r>
              <a:rPr lang="en-US" sz="800" dirty="0" smtClean="0"/>
              <a:t>Comparable, Node</a:t>
            </a:r>
            <a:endParaRPr lang="en-US" sz="800" dirty="0" smtClean="0"/>
          </a:p>
          <a:p>
            <a:pPr algn="ctr"/>
            <a:endParaRPr lang="en-US" sz="800" dirty="0"/>
          </a:p>
        </p:txBody>
      </p:sp>
      <p:cxnSp>
        <p:nvCxnSpPr>
          <p:cNvPr id="132" name="Straight Connector 131"/>
          <p:cNvCxnSpPr>
            <a:stCxn id="128" idx="3"/>
            <a:endCxn id="126" idx="2"/>
          </p:cNvCxnSpPr>
          <p:nvPr/>
        </p:nvCxnSpPr>
        <p:spPr>
          <a:xfrm flipV="1">
            <a:off x="3406768" y="1309725"/>
            <a:ext cx="736600" cy="771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28" idx="3"/>
            <a:endCxn id="129" idx="1"/>
          </p:cNvCxnSpPr>
          <p:nvPr/>
        </p:nvCxnSpPr>
        <p:spPr>
          <a:xfrm flipV="1">
            <a:off x="3406768" y="2057876"/>
            <a:ext cx="665166" cy="23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29" idx="0"/>
            <a:endCxn id="131" idx="2"/>
          </p:cNvCxnSpPr>
          <p:nvPr/>
        </p:nvCxnSpPr>
        <p:spPr>
          <a:xfrm rot="5400000" flipH="1" flipV="1">
            <a:off x="4777087" y="1548286"/>
            <a:ext cx="142876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1828800" y="2234102"/>
            <a:ext cx="61884" cy="761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3900516" y="2234102"/>
            <a:ext cx="61884" cy="761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3714744" y="1976914"/>
            <a:ext cx="182409" cy="15179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7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47" name="Group 146"/>
          <p:cNvGrpSpPr/>
          <p:nvPr/>
        </p:nvGrpSpPr>
        <p:grpSpPr>
          <a:xfrm>
            <a:off x="71406" y="-25"/>
            <a:ext cx="8998528" cy="500066"/>
            <a:chOff x="69272" y="2133600"/>
            <a:chExt cx="8998528" cy="753108"/>
          </a:xfrm>
        </p:grpSpPr>
        <p:sp>
          <p:nvSpPr>
            <p:cNvPr id="148" name="Rounded Rectangle 147"/>
            <p:cNvSpPr/>
            <p:nvPr/>
          </p:nvSpPr>
          <p:spPr>
            <a:xfrm>
              <a:off x="69272" y="2133600"/>
              <a:ext cx="8998528" cy="7531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762000" y="2241187"/>
              <a:ext cx="8117997" cy="53793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590532" y="2375638"/>
              <a:ext cx="95268" cy="188313"/>
            </a:xfrm>
            <a:prstGeom prst="rect">
              <a:avLst/>
            </a:prstGeom>
            <a:ln w="3175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Flowchart: Merge 150"/>
            <p:cNvSpPr/>
            <p:nvPr/>
          </p:nvSpPr>
          <p:spPr>
            <a:xfrm rot="16200000">
              <a:off x="134505" y="2414869"/>
              <a:ext cx="188313" cy="109849"/>
            </a:xfrm>
            <a:prstGeom prst="flowChartMerge">
              <a:avLst/>
            </a:prstGeom>
            <a:ln w="3175"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2" name="Flowchart: Merge 151"/>
          <p:cNvSpPr/>
          <p:nvPr/>
        </p:nvSpPr>
        <p:spPr>
          <a:xfrm rot="16200000">
            <a:off x="418089" y="168283"/>
            <a:ext cx="125040" cy="109849"/>
          </a:xfrm>
          <a:prstGeom prst="flowChartMerge">
            <a:avLst/>
          </a:prstGeom>
          <a:solidFill>
            <a:srgbClr val="FFC000"/>
          </a:solidFill>
          <a:ln w="3175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364066" y="158322"/>
            <a:ext cx="45719" cy="127406"/>
          </a:xfrm>
          <a:prstGeom prst="rect">
            <a:avLst/>
          </a:prstGeom>
          <a:solidFill>
            <a:srgbClr val="FFC000"/>
          </a:solidFill>
          <a:ln w="31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835019" y="71414"/>
            <a:ext cx="1022337" cy="357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Application::main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1857356" y="71414"/>
            <a:ext cx="1143000" cy="357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BinaryTree</a:t>
            </a:r>
            <a:r>
              <a:rPr lang="en-US" sz="800" dirty="0" smtClean="0"/>
              <a:t>::</a:t>
            </a:r>
            <a:r>
              <a:rPr lang="en-US" sz="800" dirty="0" err="1" smtClean="0"/>
              <a:t>Binarytree</a:t>
            </a:r>
            <a:endParaRPr lang="en-US" sz="800" dirty="0"/>
          </a:p>
        </p:txBody>
      </p:sp>
      <p:sp>
        <p:nvSpPr>
          <p:cNvPr id="157" name="Rectangle 156"/>
          <p:cNvSpPr/>
          <p:nvPr/>
        </p:nvSpPr>
        <p:spPr>
          <a:xfrm>
            <a:off x="3000364" y="71414"/>
            <a:ext cx="928694" cy="357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BinaryTree</a:t>
            </a:r>
            <a:r>
              <a:rPr lang="en-US" sz="800" dirty="0" smtClean="0"/>
              <a:t>::insert</a:t>
            </a:r>
          </a:p>
          <a:p>
            <a:pPr algn="ctr"/>
            <a:r>
              <a:rPr lang="en-US" sz="800" dirty="0" smtClean="0"/>
              <a:t>Comparable</a:t>
            </a:r>
            <a:endParaRPr lang="en-US" sz="800" dirty="0"/>
          </a:p>
        </p:txBody>
      </p:sp>
      <p:sp>
        <p:nvSpPr>
          <p:cNvPr id="158" name="Rectangle 157"/>
          <p:cNvSpPr/>
          <p:nvPr/>
        </p:nvSpPr>
        <p:spPr>
          <a:xfrm>
            <a:off x="3929058" y="71414"/>
            <a:ext cx="981678" cy="357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err="1" smtClean="0"/>
              <a:t>BinaryTree</a:t>
            </a:r>
            <a:r>
              <a:rPr lang="en-US" sz="800" dirty="0" smtClean="0"/>
              <a:t>::insert</a:t>
            </a:r>
          </a:p>
          <a:p>
            <a:pPr algn="ctr"/>
            <a:r>
              <a:rPr lang="en-US" sz="800" dirty="0" smtClean="0"/>
              <a:t>Comparable, Node</a:t>
            </a:r>
            <a:endParaRPr lang="en-US" sz="800" dirty="0" smtClean="0"/>
          </a:p>
          <a:p>
            <a:pPr algn="ctr"/>
            <a:endParaRPr lang="en-US" sz="800" dirty="0"/>
          </a:p>
        </p:txBody>
      </p:sp>
      <p:sp>
        <p:nvSpPr>
          <p:cNvPr id="155" name="Oval 154"/>
          <p:cNvSpPr/>
          <p:nvPr/>
        </p:nvSpPr>
        <p:spPr>
          <a:xfrm flipH="1">
            <a:off x="2643174" y="0"/>
            <a:ext cx="45719" cy="47031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729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093 L -3.33333E-6 0.04537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20" grpId="0" animBg="1"/>
      <p:bldP spid="1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1865" y="2659913"/>
            <a:ext cx="2996135" cy="4121888"/>
            <a:chOff x="0" y="3616779"/>
            <a:chExt cx="3048000" cy="3165021"/>
          </a:xfrm>
        </p:grpSpPr>
        <p:grpSp>
          <p:nvGrpSpPr>
            <p:cNvPr id="13" name="Group 12"/>
            <p:cNvGrpSpPr/>
            <p:nvPr/>
          </p:nvGrpSpPr>
          <p:grpSpPr>
            <a:xfrm>
              <a:off x="0" y="3616779"/>
              <a:ext cx="3048000" cy="3165021"/>
              <a:chOff x="1752600" y="1787979"/>
              <a:chExt cx="3429000" cy="3165021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14" name="Round Same Side Corner Rectangle 13"/>
              <p:cNvSpPr/>
              <p:nvPr/>
            </p:nvSpPr>
            <p:spPr>
              <a:xfrm>
                <a:off x="1752600" y="1787979"/>
                <a:ext cx="3429000" cy="30480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76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048000" y="2629786"/>
            <a:ext cx="2971800" cy="415201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19800" y="2659913"/>
            <a:ext cx="3048000" cy="4121888"/>
            <a:chOff x="6096000" y="3616779"/>
            <a:chExt cx="3048000" cy="3165021"/>
          </a:xfrm>
        </p:grpSpPr>
        <p:grpSp>
          <p:nvGrpSpPr>
            <p:cNvPr id="10" name="Group 9"/>
            <p:cNvGrpSpPr/>
            <p:nvPr/>
          </p:nvGrpSpPr>
          <p:grpSpPr>
            <a:xfrm>
              <a:off x="6096000" y="3616779"/>
              <a:ext cx="3048000" cy="3165021"/>
              <a:chOff x="1752600" y="1787979"/>
              <a:chExt cx="3429000" cy="3165021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87979"/>
                <a:ext cx="3429000" cy="30480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6179127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6200" y="2590800"/>
            <a:ext cx="985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Previous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29594" y="2590800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77594" y="2590800"/>
            <a:ext cx="62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Next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9272" y="481502"/>
            <a:ext cx="5853726" cy="2161680"/>
            <a:chOff x="0" y="3505410"/>
            <a:chExt cx="3048000" cy="3159370"/>
          </a:xfrm>
        </p:grpSpPr>
        <p:grpSp>
          <p:nvGrpSpPr>
            <p:cNvPr id="41" name="Group 40"/>
            <p:cNvGrpSpPr/>
            <p:nvPr/>
          </p:nvGrpSpPr>
          <p:grpSpPr>
            <a:xfrm>
              <a:off x="0" y="3505410"/>
              <a:ext cx="3048000" cy="3159370"/>
              <a:chOff x="1752600" y="1676610"/>
              <a:chExt cx="3429000" cy="315937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43" name="Round Same Side Corner Rectangle 42"/>
              <p:cNvSpPr/>
              <p:nvPr/>
            </p:nvSpPr>
            <p:spPr>
              <a:xfrm>
                <a:off x="1752600" y="1676610"/>
                <a:ext cx="3429000" cy="3159369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752600" y="1905000"/>
                <a:ext cx="3429000" cy="293098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76200" y="3810000"/>
              <a:ext cx="2895600" cy="27490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28600" y="405302"/>
            <a:ext cx="108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Navigator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922998" y="481502"/>
            <a:ext cx="3144802" cy="2161680"/>
            <a:chOff x="0" y="3505410"/>
            <a:chExt cx="3048000" cy="3159370"/>
          </a:xfrm>
        </p:grpSpPr>
        <p:grpSp>
          <p:nvGrpSpPr>
            <p:cNvPr id="47" name="Group 46"/>
            <p:cNvGrpSpPr/>
            <p:nvPr/>
          </p:nvGrpSpPr>
          <p:grpSpPr>
            <a:xfrm>
              <a:off x="0" y="3505410"/>
              <a:ext cx="3048000" cy="3159370"/>
              <a:chOff x="1752600" y="1676610"/>
              <a:chExt cx="3429000" cy="315937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49" name="Round Same Side Corner Rectangle 48"/>
              <p:cNvSpPr/>
              <p:nvPr/>
            </p:nvSpPr>
            <p:spPr>
              <a:xfrm>
                <a:off x="1752600" y="1676610"/>
                <a:ext cx="3429000" cy="3159369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752600" y="1905000"/>
                <a:ext cx="3429000" cy="29309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76200" y="3810000"/>
              <a:ext cx="2895600" cy="27490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6007843" y="405302"/>
            <a:ext cx="1078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Visualizer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1977" y="2916972"/>
            <a:ext cx="2424382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93196" y="2971416"/>
            <a:ext cx="2702404" cy="1207916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193196" y="4343400"/>
            <a:ext cx="2702404" cy="228600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194950" y="4179332"/>
            <a:ext cx="2702404" cy="1640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3122295" y="2916972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122" name="Rectangle 121"/>
          <p:cNvSpPr/>
          <p:nvPr/>
        </p:nvSpPr>
        <p:spPr>
          <a:xfrm>
            <a:off x="3164996" y="297180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166552" y="3124200"/>
            <a:ext cx="2700848" cy="304800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3166552" y="3429000"/>
            <a:ext cx="2700848" cy="19192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3166552" y="2971800"/>
            <a:ext cx="2702404" cy="16406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6096000" y="2922925"/>
            <a:ext cx="294250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//Insert helper method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//location found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size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 increment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size</a:t>
            </a:r>
          </a:p>
          <a:p>
            <a:pPr defTabSz="63500"/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//create a new node and assign current to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it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less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)&lt;</a:t>
            </a:r>
            <a:r>
              <a:rPr lang="en-US" sz="10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left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greater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)&gt;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 defTabSz="63500"/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right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/>
          </a:p>
        </p:txBody>
      </p:sp>
      <p:sp>
        <p:nvSpPr>
          <p:cNvPr id="131" name="Rectangle 130"/>
          <p:cNvSpPr/>
          <p:nvPr/>
        </p:nvSpPr>
        <p:spPr>
          <a:xfrm>
            <a:off x="6177594" y="3112532"/>
            <a:ext cx="2702404" cy="1640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/>
          <p:cNvGrpSpPr/>
          <p:nvPr/>
        </p:nvGrpSpPr>
        <p:grpSpPr>
          <a:xfrm>
            <a:off x="4980598" y="3214686"/>
            <a:ext cx="162906" cy="226377"/>
            <a:chOff x="3962400" y="2590800"/>
            <a:chExt cx="1295400" cy="1295400"/>
          </a:xfrm>
        </p:grpSpPr>
        <p:sp>
          <p:nvSpPr>
            <p:cNvPr id="117" name="Rectangle 116"/>
            <p:cNvSpPr/>
            <p:nvPr/>
          </p:nvSpPr>
          <p:spPr>
            <a:xfrm>
              <a:off x="3962400" y="2819400"/>
              <a:ext cx="1066800" cy="1066800"/>
            </a:xfrm>
            <a:prstGeom prst="rect">
              <a:avLst/>
            </a:prstGeom>
            <a:solidFill>
              <a:srgbClr val="FFFF66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Isosceles Triangle 132"/>
            <p:cNvSpPr/>
            <p:nvPr/>
          </p:nvSpPr>
          <p:spPr>
            <a:xfrm rot="16200000">
              <a:off x="4076700" y="2933699"/>
              <a:ext cx="1066800" cy="838200"/>
            </a:xfrm>
            <a:prstGeom prst="triangle">
              <a:avLst>
                <a:gd name="adj" fmla="val 20779"/>
              </a:avLst>
            </a:prstGeom>
            <a:solidFill>
              <a:srgbClr val="FFFF66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4190999" y="2590800"/>
              <a:ext cx="1066801" cy="1066800"/>
            </a:xfrm>
            <a:prstGeom prst="rect">
              <a:avLst/>
            </a:prstGeom>
            <a:solidFill>
              <a:srgbClr val="FFFF66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6" name="Straight Connector 135"/>
          <p:cNvCxnSpPr/>
          <p:nvPr/>
        </p:nvCxnSpPr>
        <p:spPr>
          <a:xfrm>
            <a:off x="4904801" y="3143248"/>
            <a:ext cx="167265" cy="7143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/>
          <p:cNvGrpSpPr/>
          <p:nvPr/>
        </p:nvGrpSpPr>
        <p:grpSpPr>
          <a:xfrm>
            <a:off x="4286248" y="3500438"/>
            <a:ext cx="162906" cy="226377"/>
            <a:chOff x="3962400" y="2590800"/>
            <a:chExt cx="1295400" cy="1295400"/>
          </a:xfrm>
        </p:grpSpPr>
        <p:sp>
          <p:nvSpPr>
            <p:cNvPr id="145" name="Rectangle 144"/>
            <p:cNvSpPr/>
            <p:nvPr/>
          </p:nvSpPr>
          <p:spPr>
            <a:xfrm>
              <a:off x="3962400" y="2819400"/>
              <a:ext cx="1066800" cy="1066800"/>
            </a:xfrm>
            <a:prstGeom prst="rect">
              <a:avLst/>
            </a:prstGeom>
            <a:solidFill>
              <a:srgbClr val="FFFF66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Isosceles Triangle 145"/>
            <p:cNvSpPr/>
            <p:nvPr/>
          </p:nvSpPr>
          <p:spPr>
            <a:xfrm rot="16200000">
              <a:off x="4076700" y="2933699"/>
              <a:ext cx="1066800" cy="838200"/>
            </a:xfrm>
            <a:prstGeom prst="triangle">
              <a:avLst>
                <a:gd name="adj" fmla="val 20779"/>
              </a:avLst>
            </a:prstGeom>
            <a:solidFill>
              <a:srgbClr val="FFFF66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4190999" y="2590800"/>
              <a:ext cx="1066801" cy="1066800"/>
            </a:xfrm>
            <a:prstGeom prst="rect">
              <a:avLst/>
            </a:prstGeom>
            <a:solidFill>
              <a:srgbClr val="FFFF66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8" name="Straight Connector 147"/>
          <p:cNvCxnSpPr/>
          <p:nvPr/>
        </p:nvCxnSpPr>
        <p:spPr>
          <a:xfrm>
            <a:off x="4286248" y="3429000"/>
            <a:ext cx="91468" cy="7143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/>
          <p:cNvGrpSpPr/>
          <p:nvPr/>
        </p:nvGrpSpPr>
        <p:grpSpPr>
          <a:xfrm>
            <a:off x="4714876" y="3500438"/>
            <a:ext cx="285752" cy="226377"/>
            <a:chOff x="3962400" y="2590800"/>
            <a:chExt cx="1295400" cy="1295400"/>
          </a:xfrm>
        </p:grpSpPr>
        <p:sp>
          <p:nvSpPr>
            <p:cNvPr id="151" name="Rectangle 150"/>
            <p:cNvSpPr/>
            <p:nvPr/>
          </p:nvSpPr>
          <p:spPr>
            <a:xfrm>
              <a:off x="3962400" y="2819400"/>
              <a:ext cx="1066800" cy="1066800"/>
            </a:xfrm>
            <a:prstGeom prst="rect">
              <a:avLst/>
            </a:prstGeom>
            <a:solidFill>
              <a:srgbClr val="FFFF66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Isosceles Triangle 151"/>
            <p:cNvSpPr/>
            <p:nvPr/>
          </p:nvSpPr>
          <p:spPr>
            <a:xfrm rot="16200000">
              <a:off x="4076700" y="2933699"/>
              <a:ext cx="1066800" cy="838200"/>
            </a:xfrm>
            <a:prstGeom prst="triangle">
              <a:avLst>
                <a:gd name="adj" fmla="val 20779"/>
              </a:avLst>
            </a:prstGeom>
            <a:solidFill>
              <a:srgbClr val="FFFF66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4191001" y="2590800"/>
              <a:ext cx="1066799" cy="1066799"/>
            </a:xfrm>
            <a:prstGeom prst="rect">
              <a:avLst/>
            </a:prstGeom>
            <a:solidFill>
              <a:srgbClr val="FFFF66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4" name="Straight Connector 153"/>
          <p:cNvCxnSpPr/>
          <p:nvPr/>
        </p:nvCxnSpPr>
        <p:spPr>
          <a:xfrm>
            <a:off x="4639079" y="3429000"/>
            <a:ext cx="167265" cy="7143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4695040" y="3468531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null</a:t>
            </a:r>
            <a:endParaRPr lang="en-SG" sz="1000" dirty="0"/>
          </a:p>
        </p:txBody>
      </p:sp>
      <p:sp>
        <p:nvSpPr>
          <p:cNvPr id="168" name="Rectangle 167"/>
          <p:cNvSpPr/>
          <p:nvPr/>
        </p:nvSpPr>
        <p:spPr>
          <a:xfrm>
            <a:off x="1828800" y="2310302"/>
            <a:ext cx="2133600" cy="76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1571604" y="1119658"/>
            <a:ext cx="1143000" cy="2615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BinaryTree</a:t>
            </a:r>
            <a:r>
              <a:rPr lang="en-US" sz="800" dirty="0" smtClean="0"/>
              <a:t>::</a:t>
            </a:r>
            <a:r>
              <a:rPr lang="en-US" sz="800" dirty="0" err="1" smtClean="0"/>
              <a:t>Binarytree</a:t>
            </a:r>
            <a:endParaRPr lang="en-US" sz="800" dirty="0"/>
          </a:p>
        </p:txBody>
      </p:sp>
      <p:sp>
        <p:nvSpPr>
          <p:cNvPr id="170" name="Rectangle 169"/>
          <p:cNvSpPr/>
          <p:nvPr/>
        </p:nvSpPr>
        <p:spPr>
          <a:xfrm>
            <a:off x="642910" y="1691162"/>
            <a:ext cx="1022337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Application::main</a:t>
            </a:r>
          </a:p>
          <a:p>
            <a:pPr algn="ctr"/>
            <a:r>
              <a:rPr lang="en-US" sz="800" dirty="0" smtClean="0"/>
              <a:t>[]</a:t>
            </a:r>
            <a:endParaRPr lang="en-US" sz="800" dirty="0"/>
          </a:p>
        </p:txBody>
      </p:sp>
      <p:sp>
        <p:nvSpPr>
          <p:cNvPr id="171" name="Rectangle 170"/>
          <p:cNvSpPr/>
          <p:nvPr/>
        </p:nvSpPr>
        <p:spPr>
          <a:xfrm>
            <a:off x="2500298" y="1905476"/>
            <a:ext cx="981678" cy="3047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BinaryTree</a:t>
            </a:r>
            <a:r>
              <a:rPr lang="en-US" sz="800" dirty="0" smtClean="0"/>
              <a:t>::insert</a:t>
            </a:r>
          </a:p>
          <a:p>
            <a:pPr algn="ctr"/>
            <a:r>
              <a:rPr lang="en-US" sz="800" dirty="0" smtClean="0"/>
              <a:t>Comparable</a:t>
            </a:r>
            <a:endParaRPr lang="en-US" sz="800" dirty="0"/>
          </a:p>
        </p:txBody>
      </p:sp>
      <p:sp>
        <p:nvSpPr>
          <p:cNvPr id="172" name="Rectangle 171"/>
          <p:cNvSpPr/>
          <p:nvPr/>
        </p:nvSpPr>
        <p:spPr>
          <a:xfrm>
            <a:off x="4143372" y="1905476"/>
            <a:ext cx="981678" cy="2857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BinaryTree</a:t>
            </a:r>
            <a:r>
              <a:rPr lang="en-US" sz="800" dirty="0" smtClean="0"/>
              <a:t>::insert</a:t>
            </a:r>
          </a:p>
          <a:p>
            <a:pPr algn="ctr"/>
            <a:r>
              <a:rPr lang="en-US" sz="800" dirty="0" smtClean="0"/>
              <a:t>Comparable, Node</a:t>
            </a:r>
            <a:endParaRPr lang="en-US" sz="800" dirty="0" smtClean="0"/>
          </a:p>
          <a:p>
            <a:pPr algn="ctr"/>
            <a:endParaRPr lang="en-US" sz="800" dirty="0"/>
          </a:p>
        </p:txBody>
      </p:sp>
      <p:cxnSp>
        <p:nvCxnSpPr>
          <p:cNvPr id="173" name="Straight Connector 172"/>
          <p:cNvCxnSpPr>
            <a:stCxn id="170" idx="3"/>
            <a:endCxn id="169" idx="2"/>
          </p:cNvCxnSpPr>
          <p:nvPr/>
        </p:nvCxnSpPr>
        <p:spPr>
          <a:xfrm flipV="1">
            <a:off x="1665247" y="1381163"/>
            <a:ext cx="477857" cy="462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70" idx="3"/>
            <a:endCxn id="171" idx="1"/>
          </p:cNvCxnSpPr>
          <p:nvPr/>
        </p:nvCxnSpPr>
        <p:spPr>
          <a:xfrm>
            <a:off x="1665247" y="1843562"/>
            <a:ext cx="835051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71" idx="3"/>
            <a:endCxn id="172" idx="1"/>
          </p:cNvCxnSpPr>
          <p:nvPr/>
        </p:nvCxnSpPr>
        <p:spPr>
          <a:xfrm flipV="1">
            <a:off x="3481976" y="2048352"/>
            <a:ext cx="661396" cy="9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1828800" y="2234102"/>
            <a:ext cx="61884" cy="761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3900516" y="2234102"/>
            <a:ext cx="61884" cy="761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2000232" y="1905476"/>
            <a:ext cx="182409" cy="15179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7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87" name="Group 186"/>
          <p:cNvGrpSpPr/>
          <p:nvPr/>
        </p:nvGrpSpPr>
        <p:grpSpPr>
          <a:xfrm>
            <a:off x="71406" y="-25"/>
            <a:ext cx="8998528" cy="500066"/>
            <a:chOff x="69272" y="2133600"/>
            <a:chExt cx="8998528" cy="753108"/>
          </a:xfrm>
        </p:grpSpPr>
        <p:sp>
          <p:nvSpPr>
            <p:cNvPr id="188" name="Rounded Rectangle 187"/>
            <p:cNvSpPr/>
            <p:nvPr/>
          </p:nvSpPr>
          <p:spPr>
            <a:xfrm>
              <a:off x="69272" y="2133600"/>
              <a:ext cx="8998528" cy="7531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762000" y="2241187"/>
              <a:ext cx="8117997" cy="53793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590532" y="2375638"/>
              <a:ext cx="95268" cy="188313"/>
            </a:xfrm>
            <a:prstGeom prst="rect">
              <a:avLst/>
            </a:prstGeom>
            <a:ln w="3175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Flowchart: Merge 190"/>
            <p:cNvSpPr/>
            <p:nvPr/>
          </p:nvSpPr>
          <p:spPr>
            <a:xfrm rot="16200000">
              <a:off x="134505" y="2414869"/>
              <a:ext cx="188313" cy="109849"/>
            </a:xfrm>
            <a:prstGeom prst="flowChartMerge">
              <a:avLst/>
            </a:prstGeom>
            <a:ln w="3175"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2" name="Flowchart: Merge 191"/>
          <p:cNvSpPr/>
          <p:nvPr/>
        </p:nvSpPr>
        <p:spPr>
          <a:xfrm rot="16200000">
            <a:off x="418089" y="168283"/>
            <a:ext cx="125040" cy="109849"/>
          </a:xfrm>
          <a:prstGeom prst="flowChartMerge">
            <a:avLst/>
          </a:prstGeom>
          <a:solidFill>
            <a:srgbClr val="FFC000"/>
          </a:solidFill>
          <a:ln w="3175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364066" y="158322"/>
            <a:ext cx="45719" cy="127406"/>
          </a:xfrm>
          <a:prstGeom prst="rect">
            <a:avLst/>
          </a:prstGeom>
          <a:solidFill>
            <a:srgbClr val="FFC000"/>
          </a:solidFill>
          <a:ln w="31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835019" y="71414"/>
            <a:ext cx="1022337" cy="357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Application::main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1857356" y="71414"/>
            <a:ext cx="1143000" cy="357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BinaryTree</a:t>
            </a:r>
            <a:r>
              <a:rPr lang="en-US" sz="800" dirty="0" smtClean="0"/>
              <a:t>::</a:t>
            </a:r>
            <a:r>
              <a:rPr lang="en-US" sz="800" dirty="0" err="1" smtClean="0"/>
              <a:t>Binarytree</a:t>
            </a:r>
            <a:endParaRPr lang="en-US" sz="800" dirty="0"/>
          </a:p>
        </p:txBody>
      </p:sp>
      <p:sp>
        <p:nvSpPr>
          <p:cNvPr id="197" name="Rectangle 196"/>
          <p:cNvSpPr/>
          <p:nvPr/>
        </p:nvSpPr>
        <p:spPr>
          <a:xfrm>
            <a:off x="3000364" y="71414"/>
            <a:ext cx="928694" cy="357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BinaryTree</a:t>
            </a:r>
            <a:r>
              <a:rPr lang="en-US" sz="800" dirty="0" smtClean="0"/>
              <a:t>::insert</a:t>
            </a:r>
          </a:p>
          <a:p>
            <a:pPr algn="ctr"/>
            <a:r>
              <a:rPr lang="en-US" sz="800" dirty="0" smtClean="0"/>
              <a:t>Comparable</a:t>
            </a:r>
            <a:endParaRPr lang="en-US" sz="800" dirty="0"/>
          </a:p>
        </p:txBody>
      </p:sp>
      <p:sp>
        <p:nvSpPr>
          <p:cNvPr id="198" name="Rectangle 197"/>
          <p:cNvSpPr/>
          <p:nvPr/>
        </p:nvSpPr>
        <p:spPr>
          <a:xfrm>
            <a:off x="3929058" y="71414"/>
            <a:ext cx="981678" cy="357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err="1" smtClean="0"/>
              <a:t>BinaryTree</a:t>
            </a:r>
            <a:r>
              <a:rPr lang="en-US" sz="800" dirty="0" smtClean="0"/>
              <a:t>::insert</a:t>
            </a:r>
          </a:p>
          <a:p>
            <a:pPr algn="ctr"/>
            <a:r>
              <a:rPr lang="en-US" sz="800" dirty="0" smtClean="0"/>
              <a:t>Comparable, Node</a:t>
            </a:r>
            <a:endParaRPr lang="en-US" sz="800" dirty="0" smtClean="0"/>
          </a:p>
          <a:p>
            <a:pPr algn="ctr"/>
            <a:endParaRPr lang="en-US" sz="800" dirty="0"/>
          </a:p>
        </p:txBody>
      </p:sp>
      <p:sp>
        <p:nvSpPr>
          <p:cNvPr id="195" name="Oval 194"/>
          <p:cNvSpPr/>
          <p:nvPr/>
        </p:nvSpPr>
        <p:spPr>
          <a:xfrm flipH="1">
            <a:off x="3383273" y="0"/>
            <a:ext cx="45719" cy="47031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174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11111E-6 L -3.61111E-6 0.043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5" grpId="0" animBg="1"/>
      <p:bldP spid="1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1865" y="2659913"/>
            <a:ext cx="2996135" cy="4121888"/>
            <a:chOff x="0" y="3616779"/>
            <a:chExt cx="3048000" cy="3165021"/>
          </a:xfrm>
        </p:grpSpPr>
        <p:grpSp>
          <p:nvGrpSpPr>
            <p:cNvPr id="13" name="Group 12"/>
            <p:cNvGrpSpPr/>
            <p:nvPr/>
          </p:nvGrpSpPr>
          <p:grpSpPr>
            <a:xfrm>
              <a:off x="0" y="3616779"/>
              <a:ext cx="3048000" cy="3165021"/>
              <a:chOff x="1752600" y="1787979"/>
              <a:chExt cx="3429000" cy="3165021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14" name="Round Same Side Corner Rectangle 13"/>
              <p:cNvSpPr/>
              <p:nvPr/>
            </p:nvSpPr>
            <p:spPr>
              <a:xfrm>
                <a:off x="1752600" y="1787979"/>
                <a:ext cx="3429000" cy="30480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76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048000" y="2629786"/>
            <a:ext cx="2971800" cy="415201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19800" y="2659913"/>
            <a:ext cx="3048000" cy="4121888"/>
            <a:chOff x="6096000" y="3616779"/>
            <a:chExt cx="3048000" cy="3165021"/>
          </a:xfrm>
        </p:grpSpPr>
        <p:grpSp>
          <p:nvGrpSpPr>
            <p:cNvPr id="10" name="Group 9"/>
            <p:cNvGrpSpPr/>
            <p:nvPr/>
          </p:nvGrpSpPr>
          <p:grpSpPr>
            <a:xfrm>
              <a:off x="6096000" y="3616779"/>
              <a:ext cx="3048000" cy="3165021"/>
              <a:chOff x="1752600" y="1787979"/>
              <a:chExt cx="3429000" cy="3165021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87979"/>
                <a:ext cx="3429000" cy="30480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6179127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6200" y="2590800"/>
            <a:ext cx="985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Previous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29594" y="2590800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77594" y="2590800"/>
            <a:ext cx="62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Next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9272" y="481502"/>
            <a:ext cx="5853726" cy="2161680"/>
            <a:chOff x="0" y="3505410"/>
            <a:chExt cx="3048000" cy="3159370"/>
          </a:xfrm>
        </p:grpSpPr>
        <p:grpSp>
          <p:nvGrpSpPr>
            <p:cNvPr id="41" name="Group 40"/>
            <p:cNvGrpSpPr/>
            <p:nvPr/>
          </p:nvGrpSpPr>
          <p:grpSpPr>
            <a:xfrm>
              <a:off x="0" y="3505410"/>
              <a:ext cx="3048000" cy="3159370"/>
              <a:chOff x="1752600" y="1676610"/>
              <a:chExt cx="3429000" cy="315937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43" name="Round Same Side Corner Rectangle 42"/>
              <p:cNvSpPr/>
              <p:nvPr/>
            </p:nvSpPr>
            <p:spPr>
              <a:xfrm>
                <a:off x="1752600" y="1676610"/>
                <a:ext cx="3429000" cy="3159369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752600" y="1905000"/>
                <a:ext cx="3429000" cy="293098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76200" y="3810000"/>
              <a:ext cx="2895600" cy="27490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28600" y="405302"/>
            <a:ext cx="108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Navigator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922998" y="481502"/>
            <a:ext cx="3144802" cy="2161680"/>
            <a:chOff x="0" y="3505410"/>
            <a:chExt cx="3048000" cy="3159370"/>
          </a:xfrm>
        </p:grpSpPr>
        <p:grpSp>
          <p:nvGrpSpPr>
            <p:cNvPr id="47" name="Group 46"/>
            <p:cNvGrpSpPr/>
            <p:nvPr/>
          </p:nvGrpSpPr>
          <p:grpSpPr>
            <a:xfrm>
              <a:off x="0" y="3505410"/>
              <a:ext cx="3048000" cy="3159370"/>
              <a:chOff x="1752600" y="1676610"/>
              <a:chExt cx="3429000" cy="315937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49" name="Round Same Side Corner Rectangle 48"/>
              <p:cNvSpPr/>
              <p:nvPr/>
            </p:nvSpPr>
            <p:spPr>
              <a:xfrm>
                <a:off x="1752600" y="1676610"/>
                <a:ext cx="3429000" cy="3159369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752600" y="1905000"/>
                <a:ext cx="3429000" cy="29309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76200" y="3810000"/>
              <a:ext cx="2895600" cy="27490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6007843" y="405302"/>
            <a:ext cx="1078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Visualizer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26768" y="2922925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096000" y="2922925"/>
            <a:ext cx="294250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//Insert helper method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//location found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size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 increment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size</a:t>
            </a:r>
          </a:p>
          <a:p>
            <a:pPr defTabSz="63500"/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//create a new node and assign current to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it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less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)&lt;</a:t>
            </a:r>
            <a:r>
              <a:rPr lang="en-US" sz="10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left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greater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)&gt;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 defTabSz="63500"/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right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/>
          </a:p>
        </p:txBody>
      </p:sp>
      <p:sp>
        <p:nvSpPr>
          <p:cNvPr id="131" name="Rectangle 130"/>
          <p:cNvSpPr/>
          <p:nvPr/>
        </p:nvSpPr>
        <p:spPr>
          <a:xfrm>
            <a:off x="6177594" y="3112532"/>
            <a:ext cx="2702404" cy="1640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193196" y="2971800"/>
            <a:ext cx="2702404" cy="304800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193196" y="3276868"/>
            <a:ext cx="2702404" cy="1640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3124200" y="2921437"/>
            <a:ext cx="294250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//Insert helper method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//location found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size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 increment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size</a:t>
            </a:r>
          </a:p>
          <a:p>
            <a:pPr defTabSz="63500"/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//create a new node and assign current to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it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less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)&lt;</a:t>
            </a:r>
            <a:r>
              <a:rPr lang="en-US" sz="10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left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greater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)&gt;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 defTabSz="63500"/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right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/>
          </a:p>
        </p:txBody>
      </p:sp>
      <p:sp>
        <p:nvSpPr>
          <p:cNvPr id="122" name="Rectangle 121"/>
          <p:cNvSpPr/>
          <p:nvPr/>
        </p:nvSpPr>
        <p:spPr>
          <a:xfrm>
            <a:off x="3164996" y="3112532"/>
            <a:ext cx="2703960" cy="328404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166552" y="3429000"/>
            <a:ext cx="2700848" cy="3048000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1828800" y="2310302"/>
            <a:ext cx="2133600" cy="76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1714480" y="833906"/>
            <a:ext cx="1143000" cy="2615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BinaryTree</a:t>
            </a:r>
            <a:r>
              <a:rPr lang="en-US" sz="800" dirty="0" smtClean="0"/>
              <a:t>::</a:t>
            </a:r>
            <a:r>
              <a:rPr lang="en-US" sz="800" dirty="0" err="1" smtClean="0"/>
              <a:t>Binarytree</a:t>
            </a:r>
            <a:endParaRPr lang="en-US" sz="800" dirty="0"/>
          </a:p>
        </p:txBody>
      </p:sp>
      <p:sp>
        <p:nvSpPr>
          <p:cNvPr id="120" name="Rectangle 119"/>
          <p:cNvSpPr/>
          <p:nvPr/>
        </p:nvSpPr>
        <p:spPr>
          <a:xfrm>
            <a:off x="428596" y="1119658"/>
            <a:ext cx="1022337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Application::main</a:t>
            </a:r>
          </a:p>
          <a:p>
            <a:pPr algn="ctr"/>
            <a:r>
              <a:rPr lang="en-US" sz="800" dirty="0" smtClean="0"/>
              <a:t>[]</a:t>
            </a:r>
            <a:endParaRPr lang="en-US" sz="800" dirty="0"/>
          </a:p>
        </p:txBody>
      </p:sp>
      <p:sp>
        <p:nvSpPr>
          <p:cNvPr id="123" name="Rectangle 122"/>
          <p:cNvSpPr/>
          <p:nvPr/>
        </p:nvSpPr>
        <p:spPr>
          <a:xfrm>
            <a:off x="714348" y="1905476"/>
            <a:ext cx="981678" cy="30479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BinaryTree</a:t>
            </a:r>
            <a:r>
              <a:rPr lang="en-US" sz="800" dirty="0" smtClean="0"/>
              <a:t>::insert</a:t>
            </a:r>
          </a:p>
          <a:p>
            <a:pPr algn="ctr"/>
            <a:r>
              <a:rPr lang="en-US" sz="800" dirty="0" smtClean="0"/>
              <a:t>Comparable</a:t>
            </a:r>
            <a:endParaRPr lang="en-US" sz="800" dirty="0"/>
          </a:p>
        </p:txBody>
      </p:sp>
      <p:sp>
        <p:nvSpPr>
          <p:cNvPr id="126" name="Rectangle 125"/>
          <p:cNvSpPr/>
          <p:nvPr/>
        </p:nvSpPr>
        <p:spPr>
          <a:xfrm>
            <a:off x="2500298" y="1905476"/>
            <a:ext cx="981678" cy="2857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err="1" smtClean="0"/>
              <a:t>BinaryTree</a:t>
            </a:r>
            <a:r>
              <a:rPr lang="en-US" sz="800" dirty="0" smtClean="0"/>
              <a:t>::insert</a:t>
            </a:r>
          </a:p>
          <a:p>
            <a:pPr algn="ctr"/>
            <a:r>
              <a:rPr lang="en-US" sz="800" dirty="0" smtClean="0"/>
              <a:t>Comparable, Node</a:t>
            </a:r>
            <a:endParaRPr lang="en-US" sz="800" dirty="0" smtClean="0"/>
          </a:p>
          <a:p>
            <a:pPr algn="ctr"/>
            <a:endParaRPr lang="en-US" sz="800" dirty="0"/>
          </a:p>
        </p:txBody>
      </p:sp>
      <p:cxnSp>
        <p:nvCxnSpPr>
          <p:cNvPr id="128" name="Straight Connector 127"/>
          <p:cNvCxnSpPr>
            <a:stCxn id="120" idx="3"/>
            <a:endCxn id="119" idx="2"/>
          </p:cNvCxnSpPr>
          <p:nvPr/>
        </p:nvCxnSpPr>
        <p:spPr>
          <a:xfrm flipV="1">
            <a:off x="1450933" y="1095411"/>
            <a:ext cx="835047" cy="17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20" idx="2"/>
            <a:endCxn id="123" idx="0"/>
          </p:cNvCxnSpPr>
          <p:nvPr/>
        </p:nvCxnSpPr>
        <p:spPr>
          <a:xfrm rot="16200000" flipH="1">
            <a:off x="831967" y="1532256"/>
            <a:ext cx="481018" cy="265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23" idx="3"/>
            <a:endCxn id="126" idx="1"/>
          </p:cNvCxnSpPr>
          <p:nvPr/>
        </p:nvCxnSpPr>
        <p:spPr>
          <a:xfrm flipV="1">
            <a:off x="1696026" y="2048352"/>
            <a:ext cx="804272" cy="9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1828800" y="2234102"/>
            <a:ext cx="61884" cy="761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3900516" y="2234102"/>
            <a:ext cx="61884" cy="761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1000100" y="1619724"/>
            <a:ext cx="182409" cy="15179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7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47" name="Group 146"/>
          <p:cNvGrpSpPr/>
          <p:nvPr/>
        </p:nvGrpSpPr>
        <p:grpSpPr>
          <a:xfrm>
            <a:off x="71406" y="-25"/>
            <a:ext cx="8998528" cy="500066"/>
            <a:chOff x="69272" y="2133600"/>
            <a:chExt cx="8998528" cy="753108"/>
          </a:xfrm>
        </p:grpSpPr>
        <p:sp>
          <p:nvSpPr>
            <p:cNvPr id="148" name="Rounded Rectangle 147"/>
            <p:cNvSpPr/>
            <p:nvPr/>
          </p:nvSpPr>
          <p:spPr>
            <a:xfrm>
              <a:off x="69272" y="2133600"/>
              <a:ext cx="8998528" cy="7531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762000" y="2241187"/>
              <a:ext cx="8117997" cy="53793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590532" y="2375638"/>
              <a:ext cx="95268" cy="188313"/>
            </a:xfrm>
            <a:prstGeom prst="rect">
              <a:avLst/>
            </a:prstGeom>
            <a:ln w="3175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Flowchart: Merge 150"/>
            <p:cNvSpPr/>
            <p:nvPr/>
          </p:nvSpPr>
          <p:spPr>
            <a:xfrm rot="16200000">
              <a:off x="134505" y="2414869"/>
              <a:ext cx="188313" cy="109849"/>
            </a:xfrm>
            <a:prstGeom prst="flowChartMerge">
              <a:avLst/>
            </a:prstGeom>
            <a:ln w="3175"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2" name="Flowchart: Merge 151"/>
          <p:cNvSpPr/>
          <p:nvPr/>
        </p:nvSpPr>
        <p:spPr>
          <a:xfrm rot="16200000">
            <a:off x="418089" y="168283"/>
            <a:ext cx="125040" cy="109849"/>
          </a:xfrm>
          <a:prstGeom prst="flowChartMerge">
            <a:avLst/>
          </a:prstGeom>
          <a:solidFill>
            <a:srgbClr val="FFC000"/>
          </a:solidFill>
          <a:ln w="3175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364066" y="158322"/>
            <a:ext cx="45719" cy="127406"/>
          </a:xfrm>
          <a:prstGeom prst="rect">
            <a:avLst/>
          </a:prstGeom>
          <a:solidFill>
            <a:srgbClr val="FFC000"/>
          </a:solidFill>
          <a:ln w="31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835019" y="71414"/>
            <a:ext cx="1022337" cy="357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Application::main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1857356" y="71414"/>
            <a:ext cx="1143000" cy="357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BinaryTree</a:t>
            </a:r>
            <a:r>
              <a:rPr lang="en-US" sz="800" dirty="0" smtClean="0"/>
              <a:t>::</a:t>
            </a:r>
            <a:r>
              <a:rPr lang="en-US" sz="800" dirty="0" err="1" smtClean="0"/>
              <a:t>Binarytree</a:t>
            </a:r>
            <a:endParaRPr lang="en-US" sz="800" dirty="0"/>
          </a:p>
        </p:txBody>
      </p:sp>
      <p:sp>
        <p:nvSpPr>
          <p:cNvPr id="157" name="Rectangle 156"/>
          <p:cNvSpPr/>
          <p:nvPr/>
        </p:nvSpPr>
        <p:spPr>
          <a:xfrm>
            <a:off x="3000364" y="71414"/>
            <a:ext cx="928694" cy="357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BinaryTree</a:t>
            </a:r>
            <a:r>
              <a:rPr lang="en-US" sz="800" dirty="0" smtClean="0"/>
              <a:t>::insert</a:t>
            </a:r>
          </a:p>
          <a:p>
            <a:pPr algn="ctr"/>
            <a:r>
              <a:rPr lang="en-US" sz="800" dirty="0" smtClean="0"/>
              <a:t>Comparable</a:t>
            </a:r>
            <a:endParaRPr lang="en-US" sz="800" dirty="0"/>
          </a:p>
        </p:txBody>
      </p:sp>
      <p:sp>
        <p:nvSpPr>
          <p:cNvPr id="158" name="Rectangle 157"/>
          <p:cNvSpPr/>
          <p:nvPr/>
        </p:nvSpPr>
        <p:spPr>
          <a:xfrm>
            <a:off x="3929058" y="71414"/>
            <a:ext cx="981678" cy="357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err="1" smtClean="0"/>
              <a:t>BinaryTree</a:t>
            </a:r>
            <a:r>
              <a:rPr lang="en-US" sz="800" dirty="0" smtClean="0"/>
              <a:t>::insert</a:t>
            </a:r>
          </a:p>
          <a:p>
            <a:pPr algn="ctr"/>
            <a:r>
              <a:rPr lang="en-US" sz="800" dirty="0" smtClean="0"/>
              <a:t>Comparable, Node</a:t>
            </a:r>
            <a:endParaRPr lang="en-US" sz="800" dirty="0" smtClean="0"/>
          </a:p>
          <a:p>
            <a:pPr algn="ctr"/>
            <a:endParaRPr lang="en-US" sz="800" dirty="0"/>
          </a:p>
        </p:txBody>
      </p:sp>
      <p:sp>
        <p:nvSpPr>
          <p:cNvPr id="155" name="Oval 154"/>
          <p:cNvSpPr/>
          <p:nvPr/>
        </p:nvSpPr>
        <p:spPr>
          <a:xfrm flipH="1">
            <a:off x="4000496" y="0"/>
            <a:ext cx="45719" cy="47031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279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858000" y="1343890"/>
            <a:ext cx="1295400" cy="1295400"/>
            <a:chOff x="3962400" y="2590800"/>
            <a:chExt cx="1295400" cy="1295400"/>
          </a:xfrm>
        </p:grpSpPr>
        <p:sp>
          <p:nvSpPr>
            <p:cNvPr id="4" name="Rectangle 3"/>
            <p:cNvSpPr/>
            <p:nvPr/>
          </p:nvSpPr>
          <p:spPr>
            <a:xfrm>
              <a:off x="3962400" y="2819400"/>
              <a:ext cx="1066800" cy="1066800"/>
            </a:xfrm>
            <a:prstGeom prst="rect">
              <a:avLst/>
            </a:prstGeom>
            <a:solidFill>
              <a:srgbClr val="FFFF66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/>
          </p:nvSpPr>
          <p:spPr>
            <a:xfrm rot="16200000">
              <a:off x="4076700" y="2933699"/>
              <a:ext cx="1066800" cy="838200"/>
            </a:xfrm>
            <a:prstGeom prst="triangle">
              <a:avLst>
                <a:gd name="adj" fmla="val 20779"/>
              </a:avLst>
            </a:prstGeom>
            <a:solidFill>
              <a:srgbClr val="FFFF66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91000" y="2590800"/>
              <a:ext cx="1066800" cy="1066800"/>
            </a:xfrm>
            <a:prstGeom prst="rect">
              <a:avLst/>
            </a:prstGeom>
            <a:solidFill>
              <a:srgbClr val="FFFF66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642755" y="2926773"/>
            <a:ext cx="5486400" cy="1295400"/>
            <a:chOff x="-228600" y="2590800"/>
            <a:chExt cx="5486400" cy="1295400"/>
          </a:xfrm>
        </p:grpSpPr>
        <p:sp>
          <p:nvSpPr>
            <p:cNvPr id="9" name="Rectangle 8"/>
            <p:cNvSpPr/>
            <p:nvPr/>
          </p:nvSpPr>
          <p:spPr>
            <a:xfrm>
              <a:off x="-228600" y="2819400"/>
              <a:ext cx="4648200" cy="1066800"/>
            </a:xfrm>
            <a:prstGeom prst="rect">
              <a:avLst/>
            </a:prstGeom>
            <a:solidFill>
              <a:srgbClr val="FFFF66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 rot="16200000">
              <a:off x="3771900" y="3238499"/>
              <a:ext cx="1066800" cy="228600"/>
            </a:xfrm>
            <a:prstGeom prst="triangle">
              <a:avLst>
                <a:gd name="adj" fmla="val 20779"/>
              </a:avLst>
            </a:prstGeom>
            <a:solidFill>
              <a:srgbClr val="FFFF66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91000" y="2590800"/>
              <a:ext cx="1066800" cy="1066800"/>
            </a:xfrm>
            <a:prstGeom prst="rect">
              <a:avLst/>
            </a:prstGeom>
            <a:solidFill>
              <a:srgbClr val="FFFF66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61406" y="1427692"/>
            <a:ext cx="981678" cy="629707"/>
            <a:chOff x="1061406" y="1427692"/>
            <a:chExt cx="981678" cy="629707"/>
          </a:xfrm>
        </p:grpSpPr>
        <p:sp>
          <p:nvSpPr>
            <p:cNvPr id="16" name="Rectangle 15"/>
            <p:cNvSpPr/>
            <p:nvPr/>
          </p:nvSpPr>
          <p:spPr>
            <a:xfrm>
              <a:off x="1061406" y="1427692"/>
              <a:ext cx="981678" cy="30479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Application</a:t>
              </a:r>
              <a:endParaRPr lang="en-US" sz="12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61406" y="1752600"/>
              <a:ext cx="981678" cy="30479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: main</a:t>
              </a:r>
              <a:endParaRPr lang="en-US" sz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38200" y="2656606"/>
            <a:ext cx="981678" cy="629707"/>
            <a:chOff x="1061406" y="1427692"/>
            <a:chExt cx="981678" cy="629707"/>
          </a:xfrm>
        </p:grpSpPr>
        <p:sp>
          <p:nvSpPr>
            <p:cNvPr id="20" name="Rectangle 19"/>
            <p:cNvSpPr/>
            <p:nvPr/>
          </p:nvSpPr>
          <p:spPr>
            <a:xfrm>
              <a:off x="1061406" y="1427692"/>
              <a:ext cx="981678" cy="30479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BinaryTree</a:t>
              </a:r>
              <a:endParaRPr lang="en-US" sz="12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61406" y="1752600"/>
              <a:ext cx="981678" cy="30479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: insert</a:t>
              </a:r>
              <a:endParaRPr lang="en-US" sz="1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62000" y="3622286"/>
            <a:ext cx="981678" cy="951147"/>
            <a:chOff x="2514600" y="4421034"/>
            <a:chExt cx="981678" cy="951147"/>
          </a:xfrm>
        </p:grpSpPr>
        <p:grpSp>
          <p:nvGrpSpPr>
            <p:cNvPr id="22" name="Group 21"/>
            <p:cNvGrpSpPr/>
            <p:nvPr/>
          </p:nvGrpSpPr>
          <p:grpSpPr>
            <a:xfrm>
              <a:off x="2514600" y="4421034"/>
              <a:ext cx="981678" cy="629707"/>
              <a:chOff x="1061406" y="1427692"/>
              <a:chExt cx="981678" cy="629707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061406" y="1427692"/>
                <a:ext cx="981678" cy="30479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/>
                  <a:t>BinaryTree</a:t>
                </a:r>
                <a:endParaRPr lang="en-US" sz="120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061406" y="1752600"/>
                <a:ext cx="981678" cy="30479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Node</a:t>
                </a:r>
                <a:endParaRPr lang="en-US" sz="1200" dirty="0"/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2514600" y="5067382"/>
              <a:ext cx="981678" cy="30479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: Node</a:t>
              </a:r>
              <a:endParaRPr lang="en-US" sz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209800" y="2268679"/>
            <a:ext cx="981678" cy="629707"/>
            <a:chOff x="1061406" y="1427692"/>
            <a:chExt cx="981678" cy="629707"/>
          </a:xfrm>
        </p:grpSpPr>
        <p:sp>
          <p:nvSpPr>
            <p:cNvPr id="28" name="Rectangle 27"/>
            <p:cNvSpPr/>
            <p:nvPr/>
          </p:nvSpPr>
          <p:spPr>
            <a:xfrm>
              <a:off x="1061406" y="1427692"/>
              <a:ext cx="981678" cy="30479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BinaryTree</a:t>
              </a:r>
              <a:endParaRPr lang="en-US" sz="12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61406" y="1752600"/>
              <a:ext cx="981678" cy="30479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: insert</a:t>
              </a:r>
              <a:endParaRPr lang="en-US" sz="1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167239" y="4648201"/>
            <a:ext cx="981678" cy="629707"/>
            <a:chOff x="1061406" y="1427692"/>
            <a:chExt cx="981678" cy="629707"/>
          </a:xfrm>
        </p:grpSpPr>
        <p:sp>
          <p:nvSpPr>
            <p:cNvPr id="31" name="Rectangle 30"/>
            <p:cNvSpPr/>
            <p:nvPr/>
          </p:nvSpPr>
          <p:spPr>
            <a:xfrm>
              <a:off x="1061406" y="1427692"/>
              <a:ext cx="981678" cy="30479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Comparable</a:t>
              </a:r>
              <a:endParaRPr lang="en-US" sz="12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61406" y="1752600"/>
              <a:ext cx="981678" cy="30479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: </a:t>
              </a:r>
              <a:r>
                <a:rPr lang="en-US" sz="1200" dirty="0" err="1"/>
                <a:t>c</a:t>
              </a:r>
              <a:r>
                <a:rPr lang="en-US" sz="1200" dirty="0" err="1" smtClean="0"/>
                <a:t>ompareTo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51506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1773</TotalTime>
  <Words>587</Words>
  <Application>Microsoft Office PowerPoint</Application>
  <PresentationFormat>On-screen Show (4:3)</PresentationFormat>
  <Paragraphs>522</Paragraphs>
  <Slides>10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Document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eBay,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Teo, Kai Ren</dc:creator>
  <cp:lastModifiedBy>Kairen</cp:lastModifiedBy>
  <cp:revision>30</cp:revision>
  <dcterms:created xsi:type="dcterms:W3CDTF">2012-07-11T07:14:18Z</dcterms:created>
  <dcterms:modified xsi:type="dcterms:W3CDTF">2012-07-18T09:15:39Z</dcterms:modified>
</cp:coreProperties>
</file>