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2B0270B0-94A1-413E-819B-E473BF81EE3E}">
          <p14:sldIdLst>
            <p14:sldId id="256"/>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ぽん たぬ" initials="ぽた" lastIdx="1" clrIdx="0">
    <p:extLst>
      <p:ext uri="{19B8F6BF-5375-455C-9EA6-DF929625EA0E}">
        <p15:presenceInfo xmlns:p15="http://schemas.microsoft.com/office/powerpoint/2012/main" userId="dca78da8889655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45FD6-5F96-4954-9693-39A662FFDF37}" type="datetimeFigureOut">
              <a:rPr kumimoji="1" lang="ja-JP" altLang="en-US" smtClean="0"/>
              <a:t>2019/11/29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FDEF9-6441-4DBC-9EA3-C92DAEE784C6}" type="slidenum">
              <a:rPr kumimoji="1" lang="ja-JP" altLang="en-US" smtClean="0"/>
              <a:t>‹#›</a:t>
            </a:fld>
            <a:endParaRPr kumimoji="1" lang="ja-JP" altLang="en-US"/>
          </a:p>
        </p:txBody>
      </p:sp>
    </p:spTree>
    <p:extLst>
      <p:ext uri="{BB962C8B-B14F-4D97-AF65-F5344CB8AC3E}">
        <p14:creationId xmlns:p14="http://schemas.microsoft.com/office/powerpoint/2010/main" val="11036066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2E5332-AE2C-4C3D-807B-85D5DD2B461D}"/>
              </a:ext>
            </a:extLst>
          </p:cNvPr>
          <p:cNvSpPr>
            <a:spLocks noGrp="1"/>
          </p:cNvSpPr>
          <p:nvPr>
            <p:ph type="ctrTitle" hasCustomPrompt="1"/>
          </p:nvPr>
        </p:nvSpPr>
        <p:spPr>
          <a:xfrm>
            <a:off x="1524000" y="1122363"/>
            <a:ext cx="9144000" cy="2387600"/>
          </a:xfrm>
        </p:spPr>
        <p:txBody>
          <a:bodyPr anchor="b"/>
          <a:lstStyle>
            <a:lvl1pPr algn="ctr">
              <a:defRPr sz="6000"/>
            </a:lvl1pPr>
          </a:lstStyle>
          <a:p>
            <a:r>
              <a:rPr kumimoji="1" lang="ja-JP" altLang="en-US" dirty="0"/>
              <a:t>ブラックジャック</a:t>
            </a:r>
          </a:p>
        </p:txBody>
      </p:sp>
      <p:sp>
        <p:nvSpPr>
          <p:cNvPr id="3" name="字幕 2">
            <a:extLst>
              <a:ext uri="{FF2B5EF4-FFF2-40B4-BE49-F238E27FC236}">
                <a16:creationId xmlns:a16="http://schemas.microsoft.com/office/drawing/2014/main" id="{DAAC58BE-598A-4EEE-AF0B-EE5357CBFB2C}"/>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仕様書</a:t>
            </a:r>
            <a:r>
              <a:rPr kumimoji="1" lang="en-US" altLang="ja-JP" dirty="0"/>
              <a:t>ver1.0.0</a:t>
            </a:r>
          </a:p>
          <a:p>
            <a:r>
              <a:rPr kumimoji="1" lang="en-US" altLang="ja-JP" dirty="0"/>
              <a:t>(β</a:t>
            </a:r>
            <a:r>
              <a:rPr kumimoji="1" lang="ja-JP" altLang="en-US" dirty="0"/>
              <a:t>版</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CD379874-6BA3-4FB0-9758-8D88EEC5D76A}"/>
              </a:ext>
            </a:extLst>
          </p:cNvPr>
          <p:cNvSpPr>
            <a:spLocks noGrp="1"/>
          </p:cNvSpPr>
          <p:nvPr>
            <p:ph type="dt" sz="half" idx="10"/>
          </p:nvPr>
        </p:nvSpPr>
        <p:spPr/>
        <p:txBody>
          <a:bodyPr/>
          <a:lstStyle/>
          <a:p>
            <a:fld id="{345E70DF-F526-4CE1-A376-B65DF366AD36}" type="datetimeFigureOut">
              <a:rPr kumimoji="1" lang="ja-JP" altLang="en-US" smtClean="0"/>
              <a:t>2019/11/29</a:t>
            </a:fld>
            <a:endParaRPr kumimoji="1" lang="ja-JP" altLang="en-US" dirty="0"/>
          </a:p>
        </p:txBody>
      </p:sp>
      <p:sp>
        <p:nvSpPr>
          <p:cNvPr id="5" name="フッター プレースホルダー 4">
            <a:extLst>
              <a:ext uri="{FF2B5EF4-FFF2-40B4-BE49-F238E27FC236}">
                <a16:creationId xmlns:a16="http://schemas.microsoft.com/office/drawing/2014/main" id="{EBB79EF6-DA1D-40A0-84E4-26FB1C7E3F24}"/>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6217C874-6209-4686-A560-9B542780DDE1}"/>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1989629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4138EE-29B6-4237-8EF6-C9971883263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0739139-FAEE-46F1-BC51-E30E9E4A54E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DA0191-52B9-48E0-9966-611E2D73182E}"/>
              </a:ext>
            </a:extLst>
          </p:cNvPr>
          <p:cNvSpPr>
            <a:spLocks noGrp="1"/>
          </p:cNvSpPr>
          <p:nvPr>
            <p:ph type="dt" sz="half" idx="10"/>
          </p:nvPr>
        </p:nvSpPr>
        <p:spPr/>
        <p:txBody>
          <a:bodyPr/>
          <a:lstStyle/>
          <a:p>
            <a:fld id="{345E70DF-F526-4CE1-A376-B65DF366AD36}" type="datetimeFigureOut">
              <a:rPr kumimoji="1" lang="ja-JP" altLang="en-US" smtClean="0"/>
              <a:t>2019/11/29</a:t>
            </a:fld>
            <a:endParaRPr kumimoji="1" lang="ja-JP" altLang="en-US"/>
          </a:p>
        </p:txBody>
      </p:sp>
      <p:sp>
        <p:nvSpPr>
          <p:cNvPr id="5" name="フッター プレースホルダー 4">
            <a:extLst>
              <a:ext uri="{FF2B5EF4-FFF2-40B4-BE49-F238E27FC236}">
                <a16:creationId xmlns:a16="http://schemas.microsoft.com/office/drawing/2014/main" id="{CC1ECB6B-4D8D-4E8E-8A63-1ADC78BD72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192F5E-B190-4E2B-806F-19EBF4F878B9}"/>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336939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199395B-0CF2-4A76-B77A-43068F719D0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312C0AB-4946-4FFB-A62E-906E4364B20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1F01FA-2C49-43EA-BEAF-CB0501A13B4A}"/>
              </a:ext>
            </a:extLst>
          </p:cNvPr>
          <p:cNvSpPr>
            <a:spLocks noGrp="1"/>
          </p:cNvSpPr>
          <p:nvPr>
            <p:ph type="dt" sz="half" idx="10"/>
          </p:nvPr>
        </p:nvSpPr>
        <p:spPr/>
        <p:txBody>
          <a:bodyPr/>
          <a:lstStyle/>
          <a:p>
            <a:fld id="{345E70DF-F526-4CE1-A376-B65DF366AD36}" type="datetimeFigureOut">
              <a:rPr kumimoji="1" lang="ja-JP" altLang="en-US" smtClean="0"/>
              <a:t>2019/11/29</a:t>
            </a:fld>
            <a:endParaRPr kumimoji="1" lang="ja-JP" altLang="en-US"/>
          </a:p>
        </p:txBody>
      </p:sp>
      <p:sp>
        <p:nvSpPr>
          <p:cNvPr id="5" name="フッター プレースホルダー 4">
            <a:extLst>
              <a:ext uri="{FF2B5EF4-FFF2-40B4-BE49-F238E27FC236}">
                <a16:creationId xmlns:a16="http://schemas.microsoft.com/office/drawing/2014/main" id="{50C886DF-6BFC-422A-9E12-085815F9F4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1AB6C0-ED57-4C99-86EB-12E813EEF99F}"/>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413373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8224E-B940-42FB-A802-49E1C4A1E12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A839D1-3C62-4AA3-AF94-8E8BE2B58B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C0515A8-14B2-49A7-A89D-EE9D841C5EDB}"/>
              </a:ext>
            </a:extLst>
          </p:cNvPr>
          <p:cNvSpPr>
            <a:spLocks noGrp="1"/>
          </p:cNvSpPr>
          <p:nvPr>
            <p:ph type="dt" sz="half" idx="10"/>
          </p:nvPr>
        </p:nvSpPr>
        <p:spPr/>
        <p:txBody>
          <a:bodyPr/>
          <a:lstStyle/>
          <a:p>
            <a:fld id="{345E70DF-F526-4CE1-A376-B65DF366AD36}" type="datetimeFigureOut">
              <a:rPr kumimoji="1" lang="ja-JP" altLang="en-US" smtClean="0"/>
              <a:t>2019/11/29</a:t>
            </a:fld>
            <a:endParaRPr kumimoji="1" lang="ja-JP" altLang="en-US"/>
          </a:p>
        </p:txBody>
      </p:sp>
      <p:sp>
        <p:nvSpPr>
          <p:cNvPr id="5" name="フッター プレースホルダー 4">
            <a:extLst>
              <a:ext uri="{FF2B5EF4-FFF2-40B4-BE49-F238E27FC236}">
                <a16:creationId xmlns:a16="http://schemas.microsoft.com/office/drawing/2014/main" id="{38B88AEA-EDED-48B4-9F87-2B8C552DDE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D51DE8-C248-4BE5-950B-49C8F839FEEB}"/>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10598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4FEEF-A2AE-4C83-A139-6582D0A5B21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8487C9-3902-4D0B-B464-CE75C4F518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C08F818-4565-40D9-AEE0-A35E89B616B8}"/>
              </a:ext>
            </a:extLst>
          </p:cNvPr>
          <p:cNvSpPr>
            <a:spLocks noGrp="1"/>
          </p:cNvSpPr>
          <p:nvPr>
            <p:ph type="dt" sz="half" idx="10"/>
          </p:nvPr>
        </p:nvSpPr>
        <p:spPr/>
        <p:txBody>
          <a:bodyPr/>
          <a:lstStyle/>
          <a:p>
            <a:fld id="{345E70DF-F526-4CE1-A376-B65DF366AD36}" type="datetimeFigureOut">
              <a:rPr kumimoji="1" lang="ja-JP" altLang="en-US" smtClean="0"/>
              <a:t>2019/11/29</a:t>
            </a:fld>
            <a:endParaRPr kumimoji="1" lang="ja-JP" altLang="en-US"/>
          </a:p>
        </p:txBody>
      </p:sp>
      <p:sp>
        <p:nvSpPr>
          <p:cNvPr id="5" name="フッター プレースホルダー 4">
            <a:extLst>
              <a:ext uri="{FF2B5EF4-FFF2-40B4-BE49-F238E27FC236}">
                <a16:creationId xmlns:a16="http://schemas.microsoft.com/office/drawing/2014/main" id="{D32C6604-1B8B-4186-A86D-06A9AFB051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898A7F-F431-4409-91B9-CDD8D5936780}"/>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1302681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056AF5-663D-4ABB-82D8-C60E1E8E46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5886ED-4776-4DA5-BFEF-545972F888A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6ADC6F2-9200-4324-A7F7-7B7A978673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0CAC44B-7115-4EB3-890C-551166599F48}"/>
              </a:ext>
            </a:extLst>
          </p:cNvPr>
          <p:cNvSpPr>
            <a:spLocks noGrp="1"/>
          </p:cNvSpPr>
          <p:nvPr>
            <p:ph type="dt" sz="half" idx="10"/>
          </p:nvPr>
        </p:nvSpPr>
        <p:spPr/>
        <p:txBody>
          <a:bodyPr/>
          <a:lstStyle/>
          <a:p>
            <a:fld id="{345E70DF-F526-4CE1-A376-B65DF366AD36}" type="datetimeFigureOut">
              <a:rPr kumimoji="1" lang="ja-JP" altLang="en-US" smtClean="0"/>
              <a:t>2019/11/29</a:t>
            </a:fld>
            <a:endParaRPr kumimoji="1" lang="ja-JP" altLang="en-US"/>
          </a:p>
        </p:txBody>
      </p:sp>
      <p:sp>
        <p:nvSpPr>
          <p:cNvPr id="6" name="フッター プレースホルダー 5">
            <a:extLst>
              <a:ext uri="{FF2B5EF4-FFF2-40B4-BE49-F238E27FC236}">
                <a16:creationId xmlns:a16="http://schemas.microsoft.com/office/drawing/2014/main" id="{A9517011-DF8C-4EB2-B160-3DFE85BFD9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1B91D8C-7E20-4619-B183-A3BF76E7679E}"/>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23343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F6698-87EF-4F91-838B-5410BB71358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AC5307-6ABC-49A6-B71C-89B6CD6C6F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953FE0A-6563-4696-B5B2-B9802095931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B475A88-63A2-4AB1-A828-51D08C9164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3C38D1F-AA6C-4237-B4C9-47A6CAF20F3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6F7D310-4390-4257-82A2-AFB8F9A684D0}"/>
              </a:ext>
            </a:extLst>
          </p:cNvPr>
          <p:cNvSpPr>
            <a:spLocks noGrp="1"/>
          </p:cNvSpPr>
          <p:nvPr>
            <p:ph type="dt" sz="half" idx="10"/>
          </p:nvPr>
        </p:nvSpPr>
        <p:spPr/>
        <p:txBody>
          <a:bodyPr/>
          <a:lstStyle/>
          <a:p>
            <a:fld id="{345E70DF-F526-4CE1-A376-B65DF366AD36}" type="datetimeFigureOut">
              <a:rPr kumimoji="1" lang="ja-JP" altLang="en-US" smtClean="0"/>
              <a:t>2019/11/29</a:t>
            </a:fld>
            <a:endParaRPr kumimoji="1" lang="ja-JP" altLang="en-US"/>
          </a:p>
        </p:txBody>
      </p:sp>
      <p:sp>
        <p:nvSpPr>
          <p:cNvPr id="8" name="フッター プレースホルダー 7">
            <a:extLst>
              <a:ext uri="{FF2B5EF4-FFF2-40B4-BE49-F238E27FC236}">
                <a16:creationId xmlns:a16="http://schemas.microsoft.com/office/drawing/2014/main" id="{9C4D15FF-CF5C-4CDD-8D3D-11F88527A5A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7C3EBF8-62B0-469E-B68B-43D6A605E201}"/>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78394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C6A01B-954D-4DDA-89E8-44CC40F7CC0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2ABE423-CA20-46A3-ACA6-1FDFEB424476}"/>
              </a:ext>
            </a:extLst>
          </p:cNvPr>
          <p:cNvSpPr>
            <a:spLocks noGrp="1"/>
          </p:cNvSpPr>
          <p:nvPr>
            <p:ph type="dt" sz="half" idx="10"/>
          </p:nvPr>
        </p:nvSpPr>
        <p:spPr/>
        <p:txBody>
          <a:bodyPr/>
          <a:lstStyle/>
          <a:p>
            <a:fld id="{345E70DF-F526-4CE1-A376-B65DF366AD36}" type="datetimeFigureOut">
              <a:rPr kumimoji="1" lang="ja-JP" altLang="en-US" smtClean="0"/>
              <a:t>2019/11/29</a:t>
            </a:fld>
            <a:endParaRPr kumimoji="1" lang="ja-JP" altLang="en-US"/>
          </a:p>
        </p:txBody>
      </p:sp>
      <p:sp>
        <p:nvSpPr>
          <p:cNvPr id="4" name="フッター プレースホルダー 3">
            <a:extLst>
              <a:ext uri="{FF2B5EF4-FFF2-40B4-BE49-F238E27FC236}">
                <a16:creationId xmlns:a16="http://schemas.microsoft.com/office/drawing/2014/main" id="{E1839FC4-739C-4B71-B443-48BE12A410D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F672885-29BF-467D-9884-42BF1E1126F7}"/>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202347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F845A06-7458-4E0D-9AC5-A007438CD57B}"/>
              </a:ext>
            </a:extLst>
          </p:cNvPr>
          <p:cNvSpPr>
            <a:spLocks noGrp="1"/>
          </p:cNvSpPr>
          <p:nvPr>
            <p:ph type="dt" sz="half" idx="10"/>
          </p:nvPr>
        </p:nvSpPr>
        <p:spPr/>
        <p:txBody>
          <a:bodyPr/>
          <a:lstStyle/>
          <a:p>
            <a:fld id="{345E70DF-F526-4CE1-A376-B65DF366AD36}" type="datetimeFigureOut">
              <a:rPr kumimoji="1" lang="ja-JP" altLang="en-US" smtClean="0"/>
              <a:t>2019/11/29</a:t>
            </a:fld>
            <a:endParaRPr kumimoji="1" lang="ja-JP" altLang="en-US"/>
          </a:p>
        </p:txBody>
      </p:sp>
      <p:sp>
        <p:nvSpPr>
          <p:cNvPr id="3" name="フッター プレースホルダー 2">
            <a:extLst>
              <a:ext uri="{FF2B5EF4-FFF2-40B4-BE49-F238E27FC236}">
                <a16:creationId xmlns:a16="http://schemas.microsoft.com/office/drawing/2014/main" id="{AF55616B-6633-4AD9-B346-18C05A50DC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E82CEF-21AA-4977-87BB-E506EEB67DC9}"/>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84023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066EF-DA99-4E99-BCD8-CEE7D04573F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AA6EA2-7DBD-4359-BFC7-3144FEF9D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B5BB322-D284-4246-BA2E-D7115BDBD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0579735-919C-4F40-B94C-7258D4ECCE53}"/>
              </a:ext>
            </a:extLst>
          </p:cNvPr>
          <p:cNvSpPr>
            <a:spLocks noGrp="1"/>
          </p:cNvSpPr>
          <p:nvPr>
            <p:ph type="dt" sz="half" idx="10"/>
          </p:nvPr>
        </p:nvSpPr>
        <p:spPr/>
        <p:txBody>
          <a:bodyPr/>
          <a:lstStyle/>
          <a:p>
            <a:fld id="{345E70DF-F526-4CE1-A376-B65DF366AD36}" type="datetimeFigureOut">
              <a:rPr kumimoji="1" lang="ja-JP" altLang="en-US" smtClean="0"/>
              <a:t>2019/11/29</a:t>
            </a:fld>
            <a:endParaRPr kumimoji="1" lang="ja-JP" altLang="en-US"/>
          </a:p>
        </p:txBody>
      </p:sp>
      <p:sp>
        <p:nvSpPr>
          <p:cNvPr id="6" name="フッター プレースホルダー 5">
            <a:extLst>
              <a:ext uri="{FF2B5EF4-FFF2-40B4-BE49-F238E27FC236}">
                <a16:creationId xmlns:a16="http://schemas.microsoft.com/office/drawing/2014/main" id="{2830651B-964A-47A0-91EF-123D7A76606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9107AB-7288-4B7C-8A20-558B880F0197}"/>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289646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198E8-4FEE-410A-A60F-D810D26702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F277E1A-EC1E-455B-BF3B-B75D9FEEAD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D15974E-F98F-4991-A397-7ADDC2B9B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0530F7-A721-4927-A73F-99E20EBE593F}"/>
              </a:ext>
            </a:extLst>
          </p:cNvPr>
          <p:cNvSpPr>
            <a:spLocks noGrp="1"/>
          </p:cNvSpPr>
          <p:nvPr>
            <p:ph type="dt" sz="half" idx="10"/>
          </p:nvPr>
        </p:nvSpPr>
        <p:spPr/>
        <p:txBody>
          <a:bodyPr/>
          <a:lstStyle/>
          <a:p>
            <a:fld id="{345E70DF-F526-4CE1-A376-B65DF366AD36}" type="datetimeFigureOut">
              <a:rPr kumimoji="1" lang="ja-JP" altLang="en-US" smtClean="0"/>
              <a:t>2019/11/29</a:t>
            </a:fld>
            <a:endParaRPr kumimoji="1" lang="ja-JP" altLang="en-US"/>
          </a:p>
        </p:txBody>
      </p:sp>
      <p:sp>
        <p:nvSpPr>
          <p:cNvPr id="6" name="フッター プレースホルダー 5">
            <a:extLst>
              <a:ext uri="{FF2B5EF4-FFF2-40B4-BE49-F238E27FC236}">
                <a16:creationId xmlns:a16="http://schemas.microsoft.com/office/drawing/2014/main" id="{DFF49604-3C2F-44E4-BCA1-9035680373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97CE21A-883E-4889-9E6C-A8E3AB79D168}"/>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331643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35D95B-AE28-4831-A733-072BF37E3A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FDE2E62-2493-4C1E-95A4-7A5447D5E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F759F7-BCB5-4801-96CC-9B58596EE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E70DF-F526-4CE1-A376-B65DF366AD36}" type="datetimeFigureOut">
              <a:rPr kumimoji="1" lang="ja-JP" altLang="en-US" smtClean="0"/>
              <a:t>2019/11/29</a:t>
            </a:fld>
            <a:endParaRPr kumimoji="1" lang="ja-JP" altLang="en-US"/>
          </a:p>
        </p:txBody>
      </p:sp>
      <p:sp>
        <p:nvSpPr>
          <p:cNvPr id="5" name="フッター プレースホルダー 4">
            <a:extLst>
              <a:ext uri="{FF2B5EF4-FFF2-40B4-BE49-F238E27FC236}">
                <a16:creationId xmlns:a16="http://schemas.microsoft.com/office/drawing/2014/main" id="{94FD9995-7242-458E-8145-87D48B494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0EB96CE-4718-4BF6-B471-51B0F298B9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123685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0A38C6-9044-427C-942D-18B978948464}"/>
              </a:ext>
            </a:extLst>
          </p:cNvPr>
          <p:cNvSpPr>
            <a:spLocks noGrp="1"/>
          </p:cNvSpPr>
          <p:nvPr>
            <p:ph type="ctrTitle"/>
          </p:nvPr>
        </p:nvSpPr>
        <p:spPr/>
        <p:txBody>
          <a:bodyPr>
            <a:normAutofit/>
          </a:bodyPr>
          <a:lstStyle/>
          <a:p>
            <a:r>
              <a:rPr lang="ja-JP" altLang="en-US" dirty="0"/>
              <a:t>ブラックジャック</a:t>
            </a:r>
            <a:br>
              <a:rPr lang="en-US" altLang="ja-JP" dirty="0"/>
            </a:br>
            <a:r>
              <a:rPr lang="ja-JP" altLang="en-US" dirty="0"/>
              <a:t>仕様書</a:t>
            </a:r>
            <a:r>
              <a:rPr lang="en-US" altLang="ja-JP" dirty="0"/>
              <a:t>ver1.0.0</a:t>
            </a:r>
            <a:endParaRPr kumimoji="1" lang="ja-JP" altLang="en-US" dirty="0"/>
          </a:p>
        </p:txBody>
      </p:sp>
      <p:sp>
        <p:nvSpPr>
          <p:cNvPr id="3" name="字幕 2">
            <a:extLst>
              <a:ext uri="{FF2B5EF4-FFF2-40B4-BE49-F238E27FC236}">
                <a16:creationId xmlns:a16="http://schemas.microsoft.com/office/drawing/2014/main" id="{C604383F-E8F5-4D5B-8CDF-E4D957DB1A77}"/>
              </a:ext>
            </a:extLst>
          </p:cNvPr>
          <p:cNvSpPr>
            <a:spLocks noGrp="1"/>
          </p:cNvSpPr>
          <p:nvPr>
            <p:ph type="subTitle" idx="1"/>
          </p:nvPr>
        </p:nvSpPr>
        <p:spPr/>
        <p:txBody>
          <a:bodyPr/>
          <a:lstStyle/>
          <a:p>
            <a:r>
              <a:rPr kumimoji="1" lang="ja-JP" altLang="en-US" dirty="0"/>
              <a:t>（</a:t>
            </a:r>
            <a:r>
              <a:rPr kumimoji="1" lang="en-US" altLang="ja-JP" dirty="0"/>
              <a:t>α</a:t>
            </a:r>
            <a:r>
              <a:rPr kumimoji="1" lang="ja-JP" altLang="en-US" dirty="0"/>
              <a:t>版）</a:t>
            </a:r>
          </a:p>
        </p:txBody>
      </p:sp>
      <p:sp>
        <p:nvSpPr>
          <p:cNvPr id="4" name="テキスト ボックス 3">
            <a:extLst>
              <a:ext uri="{FF2B5EF4-FFF2-40B4-BE49-F238E27FC236}">
                <a16:creationId xmlns:a16="http://schemas.microsoft.com/office/drawing/2014/main" id="{2A55D690-6F9C-4D47-9477-CCACC5CC9987}"/>
              </a:ext>
            </a:extLst>
          </p:cNvPr>
          <p:cNvSpPr txBox="1"/>
          <p:nvPr/>
        </p:nvSpPr>
        <p:spPr>
          <a:xfrm>
            <a:off x="1524000" y="5412471"/>
            <a:ext cx="6368716" cy="646331"/>
          </a:xfrm>
          <a:prstGeom prst="rect">
            <a:avLst/>
          </a:prstGeom>
          <a:noFill/>
        </p:spPr>
        <p:txBody>
          <a:bodyPr wrap="square" rtlCol="0">
            <a:spAutoFit/>
          </a:bodyPr>
          <a:lstStyle/>
          <a:p>
            <a:r>
              <a:rPr kumimoji="1" lang="ja-JP" altLang="en-US" dirty="0"/>
              <a:t>総合学園ヒューマンアカデミー静岡校</a:t>
            </a:r>
            <a:endParaRPr kumimoji="1" lang="en-US" altLang="ja-JP" dirty="0"/>
          </a:p>
          <a:p>
            <a:r>
              <a:rPr lang="ja-JP" altLang="en-US" dirty="0"/>
              <a:t>ゲームカレッジ　</a:t>
            </a:r>
            <a:r>
              <a:rPr lang="en-US" altLang="ja-JP" dirty="0"/>
              <a:t>1</a:t>
            </a:r>
            <a:r>
              <a:rPr lang="ja-JP" altLang="en-US" dirty="0"/>
              <a:t>年　プログラム専攻　關屋海里</a:t>
            </a:r>
            <a:endParaRPr kumimoji="1" lang="ja-JP" altLang="en-US" dirty="0"/>
          </a:p>
        </p:txBody>
      </p:sp>
    </p:spTree>
    <p:extLst>
      <p:ext uri="{BB962C8B-B14F-4D97-AF65-F5344CB8AC3E}">
        <p14:creationId xmlns:p14="http://schemas.microsoft.com/office/powerpoint/2010/main" val="3416652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5413BA-461F-46A8-B440-F544C1F6191F}"/>
              </a:ext>
            </a:extLst>
          </p:cNvPr>
          <p:cNvSpPr>
            <a:spLocks noGrp="1"/>
          </p:cNvSpPr>
          <p:nvPr>
            <p:ph type="title"/>
          </p:nvPr>
        </p:nvSpPr>
        <p:spPr/>
        <p:txBody>
          <a:bodyPr/>
          <a:lstStyle/>
          <a:p>
            <a:pPr algn="ctr"/>
            <a:r>
              <a:rPr kumimoji="1" lang="ja-JP" altLang="en-US" dirty="0"/>
              <a:t>目次</a:t>
            </a:r>
          </a:p>
        </p:txBody>
      </p:sp>
      <p:sp>
        <p:nvSpPr>
          <p:cNvPr id="3" name="コンテンツ プレースホルダー 2">
            <a:extLst>
              <a:ext uri="{FF2B5EF4-FFF2-40B4-BE49-F238E27FC236}">
                <a16:creationId xmlns:a16="http://schemas.microsoft.com/office/drawing/2014/main" id="{89FC282D-B15F-44E7-9CC4-08B7D619E1B6}"/>
              </a:ext>
            </a:extLst>
          </p:cNvPr>
          <p:cNvSpPr>
            <a:spLocks noGrp="1"/>
          </p:cNvSpPr>
          <p:nvPr>
            <p:ph idx="1"/>
          </p:nvPr>
        </p:nvSpPr>
        <p:spPr>
          <a:xfrm>
            <a:off x="518160" y="1690688"/>
            <a:ext cx="5257800" cy="4351338"/>
          </a:xfrm>
        </p:spPr>
        <p:txBody>
          <a:bodyPr>
            <a:normAutofit lnSpcReduction="10000"/>
          </a:bodyPr>
          <a:lstStyle/>
          <a:p>
            <a:r>
              <a:rPr kumimoji="1" lang="en-US" altLang="ja-JP" dirty="0"/>
              <a:t>3P</a:t>
            </a:r>
            <a:r>
              <a:rPr lang="ja-JP" altLang="en-US" dirty="0"/>
              <a:t>：記入履歴</a:t>
            </a:r>
            <a:endParaRPr lang="en-US" altLang="ja-JP" dirty="0"/>
          </a:p>
          <a:p>
            <a:r>
              <a:rPr lang="en-US" altLang="ja-JP" dirty="0"/>
              <a:t>4</a:t>
            </a:r>
            <a:r>
              <a:rPr kumimoji="1" lang="en-US" altLang="ja-JP" dirty="0"/>
              <a:t>P</a:t>
            </a:r>
            <a:r>
              <a:rPr kumimoji="1" lang="ja-JP" altLang="en-US" dirty="0"/>
              <a:t>：概要</a:t>
            </a:r>
            <a:endParaRPr kumimoji="1" lang="en-US" altLang="ja-JP" dirty="0"/>
          </a:p>
          <a:p>
            <a:r>
              <a:rPr lang="en-US" altLang="ja-JP" dirty="0"/>
              <a:t>5P</a:t>
            </a:r>
            <a:r>
              <a:rPr lang="ja-JP" altLang="en-US" dirty="0"/>
              <a:t>：ウィンドウ仕様</a:t>
            </a:r>
            <a:endParaRPr lang="en-US" altLang="ja-JP" dirty="0"/>
          </a:p>
          <a:p>
            <a:r>
              <a:rPr lang="en-US" altLang="ja-JP" dirty="0"/>
              <a:t>6P</a:t>
            </a:r>
            <a:r>
              <a:rPr lang="ja-JP" altLang="en-US" dirty="0"/>
              <a:t>：操作方法</a:t>
            </a:r>
            <a:endParaRPr lang="en-US" altLang="ja-JP" dirty="0"/>
          </a:p>
          <a:p>
            <a:r>
              <a:rPr lang="en-US" altLang="ja-JP" dirty="0"/>
              <a:t>7</a:t>
            </a:r>
            <a:r>
              <a:rPr kumimoji="1" lang="en-US" altLang="ja-JP" dirty="0"/>
              <a:t>P</a:t>
            </a:r>
            <a:r>
              <a:rPr kumimoji="1" lang="ja-JP" altLang="en-US" dirty="0"/>
              <a:t>：全体の流れ仕様</a:t>
            </a:r>
            <a:endParaRPr kumimoji="1" lang="en-US" altLang="ja-JP" dirty="0"/>
          </a:p>
          <a:p>
            <a:r>
              <a:rPr lang="en-US" altLang="ja-JP" dirty="0"/>
              <a:t>8P</a:t>
            </a:r>
            <a:r>
              <a:rPr lang="ja-JP" altLang="en-US" dirty="0"/>
              <a:t>～：画面仕様</a:t>
            </a:r>
            <a:endParaRPr lang="en-US" altLang="ja-JP" dirty="0"/>
          </a:p>
          <a:p>
            <a:r>
              <a:rPr lang="ja-JP" altLang="en-US" dirty="0"/>
              <a:t>カードの動き仕様</a:t>
            </a:r>
            <a:endParaRPr lang="en-US" altLang="ja-JP" dirty="0"/>
          </a:p>
          <a:p>
            <a:r>
              <a:rPr kumimoji="1" lang="ja-JP" altLang="en-US" dirty="0"/>
              <a:t>ブラックジャックの中身仕様</a:t>
            </a:r>
            <a:endParaRPr kumimoji="1" lang="en-US" altLang="ja-JP" dirty="0"/>
          </a:p>
          <a:p>
            <a:r>
              <a:rPr lang="ja-JP" altLang="en-US" dirty="0"/>
              <a:t>ポーカー仕様</a:t>
            </a:r>
            <a:endParaRPr kumimoji="1" lang="ja-JP" altLang="en-US" dirty="0"/>
          </a:p>
        </p:txBody>
      </p:sp>
      <p:sp>
        <p:nvSpPr>
          <p:cNvPr id="4" name="テキスト ボックス 3">
            <a:extLst>
              <a:ext uri="{FF2B5EF4-FFF2-40B4-BE49-F238E27FC236}">
                <a16:creationId xmlns:a16="http://schemas.microsoft.com/office/drawing/2014/main" id="{E65DB764-E4F3-486D-B4E4-A86E37555895}"/>
              </a:ext>
            </a:extLst>
          </p:cNvPr>
          <p:cNvSpPr txBox="1"/>
          <p:nvPr/>
        </p:nvSpPr>
        <p:spPr>
          <a:xfrm>
            <a:off x="6414240" y="1690157"/>
            <a:ext cx="5259600" cy="4352400"/>
          </a:xfrm>
          <a:prstGeom prst="rect">
            <a:avLst/>
          </a:prstGeom>
          <a:noFill/>
        </p:spPr>
        <p:txBody>
          <a:bodyPr wrap="square" rtlCol="0">
            <a:noAutofit/>
          </a:bodyPr>
          <a:lstStyle/>
          <a:p>
            <a:r>
              <a:rPr lang="ja-JP" altLang="en-US" sz="2800" dirty="0"/>
              <a:t>・</a:t>
            </a:r>
            <a:r>
              <a:rPr lang="en-US" altLang="ja-JP" sz="2800" dirty="0"/>
              <a:t>7</a:t>
            </a:r>
            <a:r>
              <a:rPr lang="ja-JP" altLang="en-US" sz="2800" dirty="0"/>
              <a:t>並べ仕様</a:t>
            </a:r>
            <a:endParaRPr kumimoji="1" lang="en-US" altLang="ja-JP" sz="2800" dirty="0"/>
          </a:p>
        </p:txBody>
      </p:sp>
    </p:spTree>
    <p:extLst>
      <p:ext uri="{BB962C8B-B14F-4D97-AF65-F5344CB8AC3E}">
        <p14:creationId xmlns:p14="http://schemas.microsoft.com/office/powerpoint/2010/main" val="354709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51733-2F22-4AC9-9357-E4143FF57249}"/>
              </a:ext>
            </a:extLst>
          </p:cNvPr>
          <p:cNvSpPr>
            <a:spLocks noGrp="1"/>
          </p:cNvSpPr>
          <p:nvPr>
            <p:ph type="title"/>
          </p:nvPr>
        </p:nvSpPr>
        <p:spPr>
          <a:xfrm>
            <a:off x="927100" y="245052"/>
            <a:ext cx="10337800" cy="909493"/>
          </a:xfrm>
        </p:spPr>
        <p:txBody>
          <a:bodyPr>
            <a:normAutofit/>
          </a:bodyPr>
          <a:lstStyle/>
          <a:p>
            <a:pPr algn="ctr"/>
            <a:r>
              <a:rPr kumimoji="1" lang="ja-JP" altLang="en-US" dirty="0"/>
              <a:t>概要</a:t>
            </a:r>
          </a:p>
        </p:txBody>
      </p:sp>
      <p:sp>
        <p:nvSpPr>
          <p:cNvPr id="4" name="テキスト ボックス 3">
            <a:extLst>
              <a:ext uri="{FF2B5EF4-FFF2-40B4-BE49-F238E27FC236}">
                <a16:creationId xmlns:a16="http://schemas.microsoft.com/office/drawing/2014/main" id="{C3D8C979-C621-4C99-A8A4-C9DFD59DB151}"/>
              </a:ext>
            </a:extLst>
          </p:cNvPr>
          <p:cNvSpPr txBox="1"/>
          <p:nvPr/>
        </p:nvSpPr>
        <p:spPr>
          <a:xfrm>
            <a:off x="263236" y="1089890"/>
            <a:ext cx="11665527" cy="1815882"/>
          </a:xfrm>
          <a:prstGeom prst="rect">
            <a:avLst/>
          </a:prstGeom>
          <a:noFill/>
        </p:spPr>
        <p:txBody>
          <a:bodyPr wrap="square" rtlCol="0">
            <a:spAutoFit/>
          </a:bodyPr>
          <a:lstStyle/>
          <a:p>
            <a:r>
              <a:rPr kumimoji="1" lang="ja-JP" altLang="en-US" sz="2800" dirty="0"/>
              <a:t>このゲームはトランプゲームのブラックジャック、ポーカー、</a:t>
            </a:r>
            <a:r>
              <a:rPr kumimoji="1" lang="en-US" altLang="ja-JP" sz="2800" dirty="0"/>
              <a:t>7</a:t>
            </a:r>
            <a:r>
              <a:rPr kumimoji="1" lang="ja-JP" altLang="en-US" sz="2800" dirty="0"/>
              <a:t>並べを遊べるゲームである。</a:t>
            </a:r>
            <a:endParaRPr kumimoji="1" lang="en-US" altLang="ja-JP" sz="2800" dirty="0"/>
          </a:p>
          <a:p>
            <a:r>
              <a:rPr kumimoji="1" lang="ja-JP" altLang="en-US" sz="2800" dirty="0"/>
              <a:t>対象人数は</a:t>
            </a:r>
            <a:r>
              <a:rPr kumimoji="1" lang="en-US" altLang="ja-JP" sz="2800" dirty="0"/>
              <a:t>1</a:t>
            </a:r>
            <a:r>
              <a:rPr kumimoji="1" lang="ja-JP" altLang="en-US" sz="2800" dirty="0"/>
              <a:t>人。</a:t>
            </a:r>
            <a:endParaRPr kumimoji="1" lang="en-US" altLang="ja-JP" sz="2800" dirty="0"/>
          </a:p>
          <a:p>
            <a:r>
              <a:rPr lang="ja-JP" altLang="en-US" sz="2800" dirty="0"/>
              <a:t>対象ハードは</a:t>
            </a:r>
            <a:r>
              <a:rPr lang="en-US" altLang="ja-JP" sz="2800" dirty="0"/>
              <a:t>PC(Windows)</a:t>
            </a:r>
            <a:r>
              <a:rPr lang="ja-JP" altLang="en-US" sz="2800" dirty="0"/>
              <a:t>のみ</a:t>
            </a:r>
            <a:endParaRPr kumimoji="1" lang="ja-JP" altLang="en-US" sz="2800" dirty="0"/>
          </a:p>
        </p:txBody>
      </p:sp>
    </p:spTree>
    <p:extLst>
      <p:ext uri="{BB962C8B-B14F-4D97-AF65-F5344CB8AC3E}">
        <p14:creationId xmlns:p14="http://schemas.microsoft.com/office/powerpoint/2010/main" val="3022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A40DC1-B62E-4D77-8D5D-DF8382FFFE26}"/>
              </a:ext>
            </a:extLst>
          </p:cNvPr>
          <p:cNvSpPr>
            <a:spLocks noGrp="1"/>
          </p:cNvSpPr>
          <p:nvPr>
            <p:ph type="title"/>
          </p:nvPr>
        </p:nvSpPr>
        <p:spPr>
          <a:xfrm>
            <a:off x="838200" y="365126"/>
            <a:ext cx="10515600" cy="927966"/>
          </a:xfrm>
        </p:spPr>
        <p:txBody>
          <a:bodyPr/>
          <a:lstStyle/>
          <a:p>
            <a:pPr algn="ctr"/>
            <a:r>
              <a:rPr kumimoji="1" lang="ja-JP" altLang="en-US" dirty="0"/>
              <a:t>ウィンドウ仕様</a:t>
            </a:r>
          </a:p>
        </p:txBody>
      </p:sp>
      <p:sp>
        <p:nvSpPr>
          <p:cNvPr id="3" name="コンテンツ プレースホルダー 2">
            <a:extLst>
              <a:ext uri="{FF2B5EF4-FFF2-40B4-BE49-F238E27FC236}">
                <a16:creationId xmlns:a16="http://schemas.microsoft.com/office/drawing/2014/main" id="{A11F3051-442E-4676-96CE-213FB8FD0EA9}"/>
              </a:ext>
            </a:extLst>
          </p:cNvPr>
          <p:cNvSpPr>
            <a:spLocks noGrp="1"/>
          </p:cNvSpPr>
          <p:nvPr>
            <p:ph idx="1"/>
          </p:nvPr>
        </p:nvSpPr>
        <p:spPr>
          <a:xfrm>
            <a:off x="838200" y="1293092"/>
            <a:ext cx="10515600" cy="4883871"/>
          </a:xfrm>
        </p:spPr>
        <p:txBody>
          <a:bodyPr/>
          <a:lstStyle/>
          <a:p>
            <a:pPr marL="0" indent="0">
              <a:buNone/>
            </a:pPr>
            <a:r>
              <a:rPr kumimoji="1" lang="ja-JP" altLang="en-US" dirty="0"/>
              <a:t>ウィンドウサイズは</a:t>
            </a:r>
          </a:p>
        </p:txBody>
      </p:sp>
    </p:spTree>
    <p:extLst>
      <p:ext uri="{BB962C8B-B14F-4D97-AF65-F5344CB8AC3E}">
        <p14:creationId xmlns:p14="http://schemas.microsoft.com/office/powerpoint/2010/main" val="293331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EB09D-46DB-4466-BE84-488E38900552}"/>
              </a:ext>
            </a:extLst>
          </p:cNvPr>
          <p:cNvSpPr>
            <a:spLocks noGrp="1"/>
          </p:cNvSpPr>
          <p:nvPr>
            <p:ph type="title"/>
          </p:nvPr>
        </p:nvSpPr>
        <p:spPr>
          <a:xfrm>
            <a:off x="838200" y="281999"/>
            <a:ext cx="10515600" cy="891020"/>
          </a:xfrm>
        </p:spPr>
        <p:txBody>
          <a:bodyPr/>
          <a:lstStyle/>
          <a:p>
            <a:pPr algn="ctr"/>
            <a:r>
              <a:rPr kumimoji="1" lang="ja-JP" altLang="en-US" dirty="0"/>
              <a:t>操作方法</a:t>
            </a:r>
          </a:p>
        </p:txBody>
      </p:sp>
      <p:sp>
        <p:nvSpPr>
          <p:cNvPr id="3" name="コンテンツ プレースホルダー 2">
            <a:extLst>
              <a:ext uri="{FF2B5EF4-FFF2-40B4-BE49-F238E27FC236}">
                <a16:creationId xmlns:a16="http://schemas.microsoft.com/office/drawing/2014/main" id="{F53F07D2-9DD8-4CE5-BEA4-6A4AC71D71BA}"/>
              </a:ext>
            </a:extLst>
          </p:cNvPr>
          <p:cNvSpPr>
            <a:spLocks noGrp="1"/>
          </p:cNvSpPr>
          <p:nvPr>
            <p:ph idx="1"/>
          </p:nvPr>
        </p:nvSpPr>
        <p:spPr>
          <a:xfrm>
            <a:off x="838200" y="1173019"/>
            <a:ext cx="10515600" cy="5003944"/>
          </a:xfrm>
        </p:spPr>
        <p:txBody>
          <a:bodyPr/>
          <a:lstStyle/>
          <a:p>
            <a:pPr marL="0" indent="0">
              <a:buNone/>
            </a:pPr>
            <a:r>
              <a:rPr kumimoji="1" lang="ja-JP" altLang="en-US" dirty="0"/>
              <a:t>キーボード入力で操作する。</a:t>
            </a:r>
            <a:endParaRPr kumimoji="1" lang="en-US" altLang="ja-JP" dirty="0"/>
          </a:p>
          <a:p>
            <a:pPr marL="0" indent="0">
              <a:buNone/>
            </a:pPr>
            <a:r>
              <a:rPr kumimoji="1" lang="ja-JP" altLang="en-US" dirty="0"/>
              <a:t>ゲームの種類ごとに別途示す。</a:t>
            </a:r>
            <a:endParaRPr kumimoji="1" lang="en-US" altLang="ja-JP" dirty="0"/>
          </a:p>
          <a:p>
            <a:pPr marL="0" indent="0">
              <a:buNone/>
            </a:pPr>
            <a:r>
              <a:rPr lang="ja-JP" altLang="en-US" dirty="0"/>
              <a:t>（参照</a:t>
            </a:r>
            <a:r>
              <a:rPr lang="en-US" altLang="ja-JP" dirty="0"/>
              <a:t>	</a:t>
            </a:r>
            <a:r>
              <a:rPr lang="ja-JP" altLang="en-US" dirty="0"/>
              <a:t>ブラックジャック：</a:t>
            </a:r>
            <a:endParaRPr lang="en-US" altLang="ja-JP" dirty="0"/>
          </a:p>
          <a:p>
            <a:pPr marL="0" indent="0">
              <a:buNone/>
            </a:pPr>
            <a:r>
              <a:rPr lang="en-US" altLang="ja-JP" dirty="0"/>
              <a:t>		</a:t>
            </a:r>
            <a:r>
              <a:rPr lang="ja-JP" altLang="en-US" dirty="0"/>
              <a:t>ポーカー</a:t>
            </a:r>
            <a:r>
              <a:rPr lang="en-US" altLang="ja-JP" dirty="0"/>
              <a:t>		 </a:t>
            </a:r>
            <a:r>
              <a:rPr lang="ja-JP" altLang="en-US" dirty="0"/>
              <a:t>：</a:t>
            </a:r>
            <a:endParaRPr lang="en-US" altLang="ja-JP" dirty="0"/>
          </a:p>
          <a:p>
            <a:pPr marL="0" indent="0">
              <a:buNone/>
            </a:pPr>
            <a:r>
              <a:rPr lang="en-US" altLang="ja-JP" dirty="0"/>
              <a:t>		7</a:t>
            </a:r>
            <a:r>
              <a:rPr lang="ja-JP" altLang="en-US" dirty="0"/>
              <a:t>並べ</a:t>
            </a:r>
            <a:r>
              <a:rPr lang="en-US" altLang="ja-JP" dirty="0"/>
              <a:t>			 </a:t>
            </a:r>
            <a:r>
              <a:rPr lang="ja-JP" altLang="en-US" dirty="0"/>
              <a:t>：）</a:t>
            </a:r>
            <a:endParaRPr lang="en-US" altLang="ja-JP"/>
          </a:p>
          <a:p>
            <a:pPr marL="0" indent="0">
              <a:buNone/>
            </a:pPr>
            <a:endParaRPr kumimoji="1" lang="ja-JP" altLang="en-US" dirty="0"/>
          </a:p>
        </p:txBody>
      </p:sp>
    </p:spTree>
    <p:extLst>
      <p:ext uri="{BB962C8B-B14F-4D97-AF65-F5344CB8AC3E}">
        <p14:creationId xmlns:p14="http://schemas.microsoft.com/office/powerpoint/2010/main" val="35487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61279A03-0EB0-448C-A5E0-B8016706A97A}"/>
              </a:ext>
            </a:extLst>
          </p:cNvPr>
          <p:cNvSpPr txBox="1"/>
          <p:nvPr/>
        </p:nvSpPr>
        <p:spPr>
          <a:xfrm>
            <a:off x="1107347" y="637562"/>
            <a:ext cx="10259736" cy="2862322"/>
          </a:xfrm>
          <a:prstGeom prst="rect">
            <a:avLst/>
          </a:prstGeom>
          <a:noFill/>
        </p:spPr>
        <p:txBody>
          <a:bodyPr wrap="square" rtlCol="0">
            <a:spAutoFit/>
          </a:bodyPr>
          <a:lstStyle/>
          <a:p>
            <a:r>
              <a:rPr kumimoji="1" lang="ja-JP" altLang="en-US" dirty="0"/>
              <a:t>・初速度から徐々に減速していく。</a:t>
            </a:r>
            <a:endParaRPr kumimoji="1" lang="en-US" altLang="ja-JP" dirty="0"/>
          </a:p>
          <a:p>
            <a:endParaRPr kumimoji="1" lang="en-US" altLang="ja-JP" dirty="0"/>
          </a:p>
          <a:p>
            <a:r>
              <a:rPr lang="ja-JP" altLang="en-US" dirty="0"/>
              <a:t>・距離にかかわらず移動にかかる時間は一定。</a:t>
            </a:r>
            <a:r>
              <a:rPr lang="en-US" altLang="ja-JP" dirty="0"/>
              <a:t>(</a:t>
            </a:r>
            <a:r>
              <a:rPr lang="ja-JP" altLang="en-US" dirty="0"/>
              <a:t>詳細は製作中に調整</a:t>
            </a:r>
            <a:r>
              <a:rPr lang="en-US" altLang="ja-JP" dirty="0"/>
              <a:t>)</a:t>
            </a:r>
          </a:p>
          <a:p>
            <a:r>
              <a:rPr lang="ja-JP" altLang="en-US" dirty="0"/>
              <a:t>　</a:t>
            </a:r>
            <a:r>
              <a:rPr lang="en-US" altLang="ja-JP" dirty="0"/>
              <a:t>(</a:t>
            </a:r>
            <a:r>
              <a:rPr lang="ja-JP" altLang="en-US" dirty="0"/>
              <a:t>スタートから目的地の距離</a:t>
            </a:r>
            <a:r>
              <a:rPr lang="en-US" altLang="ja-JP" dirty="0"/>
              <a:t>)*(</a:t>
            </a:r>
            <a:r>
              <a:rPr lang="ja-JP" altLang="en-US" dirty="0"/>
              <a:t>速度減衰の係数</a:t>
            </a:r>
            <a:r>
              <a:rPr lang="en-US" altLang="ja-JP" dirty="0"/>
              <a:t>)*(</a:t>
            </a:r>
            <a:r>
              <a:rPr lang="ja-JP" altLang="en-US" dirty="0"/>
              <a:t>前回のフレームからの時間</a:t>
            </a:r>
            <a:r>
              <a:rPr lang="en-US" altLang="ja-JP" dirty="0"/>
              <a:t>)</a:t>
            </a:r>
          </a:p>
          <a:p>
            <a:endParaRPr lang="en-US" altLang="ja-JP" dirty="0"/>
          </a:p>
          <a:p>
            <a:r>
              <a:rPr lang="ja-JP" altLang="en-US" dirty="0"/>
              <a:t>・速度減衰の係数は</a:t>
            </a:r>
            <a:endParaRPr lang="en-US" altLang="ja-JP" dirty="0"/>
          </a:p>
          <a:p>
            <a:r>
              <a:rPr lang="ja-JP" altLang="en-US" dirty="0"/>
              <a:t>　</a:t>
            </a:r>
            <a:r>
              <a:rPr lang="en-US" altLang="ja-JP" dirty="0"/>
              <a:t>1 - (</a:t>
            </a:r>
            <a:r>
              <a:rPr lang="ja-JP" altLang="en-US" dirty="0"/>
              <a:t>移動開始からの時間</a:t>
            </a:r>
            <a:r>
              <a:rPr lang="en-US" altLang="ja-JP" dirty="0"/>
              <a:t>(</a:t>
            </a:r>
            <a:r>
              <a:rPr lang="ja-JP" altLang="en-US"/>
              <a:t>秒</a:t>
            </a:r>
            <a:r>
              <a:rPr lang="en-US" altLang="ja-JP"/>
              <a:t>))^</a:t>
            </a:r>
            <a:r>
              <a:rPr lang="en-US" altLang="ja-JP" dirty="0"/>
              <a:t>2 * (</a:t>
            </a:r>
            <a:r>
              <a:rPr lang="ja-JP" altLang="en-US" dirty="0"/>
              <a:t>減衰量調整用定数</a:t>
            </a:r>
            <a:r>
              <a:rPr lang="en-US" altLang="ja-JP" dirty="0"/>
              <a:t>)</a:t>
            </a:r>
          </a:p>
          <a:p>
            <a:r>
              <a:rPr lang="ja-JP" altLang="en-US" dirty="0"/>
              <a:t>　で求める。</a:t>
            </a:r>
            <a:endParaRPr lang="en-US" altLang="ja-JP" dirty="0"/>
          </a:p>
          <a:p>
            <a:endParaRPr lang="en-US" altLang="ja-JP" dirty="0"/>
          </a:p>
          <a:p>
            <a:r>
              <a:rPr lang="ja-JP" altLang="en-US" dirty="0"/>
              <a:t>・裏向きから移動して表を向ける時には移動先に着いたら少し遅延を入れてから表に向ける。</a:t>
            </a:r>
            <a:endParaRPr lang="en-US" altLang="ja-JP" dirty="0"/>
          </a:p>
        </p:txBody>
      </p:sp>
    </p:spTree>
    <p:extLst>
      <p:ext uri="{BB962C8B-B14F-4D97-AF65-F5344CB8AC3E}">
        <p14:creationId xmlns:p14="http://schemas.microsoft.com/office/powerpoint/2010/main" val="13021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図 46">
            <a:extLst>
              <a:ext uri="{FF2B5EF4-FFF2-40B4-BE49-F238E27FC236}">
                <a16:creationId xmlns:a16="http://schemas.microsoft.com/office/drawing/2014/main" id="{8E07A1B5-0D18-4DAE-9D90-DE8186858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244" y="0"/>
            <a:ext cx="10289512" cy="6858000"/>
          </a:xfrm>
          <a:prstGeom prst="rect">
            <a:avLst/>
          </a:prstGeom>
        </p:spPr>
      </p:pic>
      <p:pic>
        <p:nvPicPr>
          <p:cNvPr id="13" name="図 12">
            <a:extLst>
              <a:ext uri="{FF2B5EF4-FFF2-40B4-BE49-F238E27FC236}">
                <a16:creationId xmlns:a16="http://schemas.microsoft.com/office/drawing/2014/main" id="{CC4DF615-5017-4A1B-A73D-2BF277027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9363" y="6232285"/>
            <a:ext cx="565129" cy="565129"/>
          </a:xfrm>
          <a:prstGeom prst="rect">
            <a:avLst/>
          </a:prstGeom>
        </p:spPr>
      </p:pic>
      <p:sp>
        <p:nvSpPr>
          <p:cNvPr id="16" name="正方形/長方形 15">
            <a:extLst>
              <a:ext uri="{FF2B5EF4-FFF2-40B4-BE49-F238E27FC236}">
                <a16:creationId xmlns:a16="http://schemas.microsoft.com/office/drawing/2014/main" id="{9C1A994A-99A9-490B-9C66-50090F7CBDB2}"/>
              </a:ext>
            </a:extLst>
          </p:cNvPr>
          <p:cNvSpPr/>
          <p:nvPr/>
        </p:nvSpPr>
        <p:spPr>
          <a:xfrm>
            <a:off x="9666228" y="6085505"/>
            <a:ext cx="1569660" cy="769441"/>
          </a:xfrm>
          <a:prstGeom prst="rect">
            <a:avLst/>
          </a:prstGeom>
          <a:noFill/>
        </p:spPr>
        <p:txBody>
          <a:bodyPr wrap="square" lIns="91440" tIns="45720" rIns="91440" bIns="45720">
            <a:spAutoFit/>
          </a:bodyPr>
          <a:lstStyle/>
          <a:p>
            <a:pPr algn="ctr"/>
            <a:r>
              <a:rPr lang="en-US" altLang="ja-JP" sz="4400" b="1" cap="none" spc="0" dirty="0">
                <a:ln w="22225">
                  <a:solidFill>
                    <a:schemeClr val="bg1"/>
                  </a:solidFill>
                  <a:prstDash val="solid"/>
                </a:ln>
                <a:effectLst/>
                <a:latin typeface="BIZ UD明朝 Medium" panose="02020500000000000000" pitchFamily="17" charset="-128"/>
                <a:ea typeface="BIZ UD明朝 Medium" panose="02020500000000000000" pitchFamily="17" charset="-128"/>
              </a:rPr>
              <a:t>1000</a:t>
            </a:r>
            <a:endParaRPr lang="ja-JP" altLang="en-US" sz="4400" b="1" cap="none" spc="0" dirty="0">
              <a:ln w="22225">
                <a:solidFill>
                  <a:schemeClr val="bg1"/>
                </a:solidFill>
                <a:prstDash val="solid"/>
              </a:ln>
              <a:effectLst/>
              <a:latin typeface="BIZ UD明朝 Medium" panose="02020500000000000000" pitchFamily="17" charset="-128"/>
              <a:ea typeface="BIZ UD明朝 Medium" panose="02020500000000000000" pitchFamily="17" charset="-128"/>
            </a:endParaRPr>
          </a:p>
        </p:txBody>
      </p:sp>
      <p:pic>
        <p:nvPicPr>
          <p:cNvPr id="23" name="図 22">
            <a:extLst>
              <a:ext uri="{FF2B5EF4-FFF2-40B4-BE49-F238E27FC236}">
                <a16:creationId xmlns:a16="http://schemas.microsoft.com/office/drawing/2014/main" id="{A6C1E7DC-90C2-46C2-8E41-E2A1F7C4B9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4777" y="625714"/>
            <a:ext cx="1107451" cy="1567852"/>
          </a:xfrm>
          <a:prstGeom prst="rect">
            <a:avLst/>
          </a:prstGeom>
        </p:spPr>
      </p:pic>
      <p:pic>
        <p:nvPicPr>
          <p:cNvPr id="29" name="図 28">
            <a:extLst>
              <a:ext uri="{FF2B5EF4-FFF2-40B4-BE49-F238E27FC236}">
                <a16:creationId xmlns:a16="http://schemas.microsoft.com/office/drawing/2014/main" id="{9B1974BD-1BA2-40A4-8FB7-310D5C591B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9773" y="4655581"/>
            <a:ext cx="1136537" cy="1609030"/>
          </a:xfrm>
          <a:prstGeom prst="rect">
            <a:avLst/>
          </a:prstGeom>
        </p:spPr>
      </p:pic>
      <p:pic>
        <p:nvPicPr>
          <p:cNvPr id="31" name="図 30">
            <a:extLst>
              <a:ext uri="{FF2B5EF4-FFF2-40B4-BE49-F238E27FC236}">
                <a16:creationId xmlns:a16="http://schemas.microsoft.com/office/drawing/2014/main" id="{308B349C-7094-4990-947F-8D1F8E0E64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4777" y="4664433"/>
            <a:ext cx="1107451" cy="1567852"/>
          </a:xfrm>
          <a:prstGeom prst="rect">
            <a:avLst/>
          </a:prstGeom>
        </p:spPr>
      </p:pic>
      <p:pic>
        <p:nvPicPr>
          <p:cNvPr id="38" name="図 37">
            <a:extLst>
              <a:ext uri="{FF2B5EF4-FFF2-40B4-BE49-F238E27FC236}">
                <a16:creationId xmlns:a16="http://schemas.microsoft.com/office/drawing/2014/main" id="{BD8173BE-759F-4618-91CC-490AF8D1E2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9773" y="625712"/>
            <a:ext cx="1107451" cy="1567851"/>
          </a:xfrm>
          <a:prstGeom prst="rect">
            <a:avLst/>
          </a:prstGeom>
        </p:spPr>
      </p:pic>
      <p:grpSp>
        <p:nvGrpSpPr>
          <p:cNvPr id="42" name="グループ化 41">
            <a:extLst>
              <a:ext uri="{FF2B5EF4-FFF2-40B4-BE49-F238E27FC236}">
                <a16:creationId xmlns:a16="http://schemas.microsoft.com/office/drawing/2014/main" id="{94562165-E4F5-45F4-AA35-D76D67F8C100}"/>
              </a:ext>
            </a:extLst>
          </p:cNvPr>
          <p:cNvGrpSpPr/>
          <p:nvPr/>
        </p:nvGrpSpPr>
        <p:grpSpPr>
          <a:xfrm>
            <a:off x="8778602" y="691132"/>
            <a:ext cx="1095890" cy="1699099"/>
            <a:chOff x="4658365" y="2404011"/>
            <a:chExt cx="1095890" cy="1699099"/>
          </a:xfrm>
        </p:grpSpPr>
        <p:pic>
          <p:nvPicPr>
            <p:cNvPr id="40" name="図 39">
              <a:extLst>
                <a:ext uri="{FF2B5EF4-FFF2-40B4-BE49-F238E27FC236}">
                  <a16:creationId xmlns:a16="http://schemas.microsoft.com/office/drawing/2014/main" id="{77B8EF20-C02C-42C2-BA03-97DAE7C08A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8365" y="2551625"/>
              <a:ext cx="1095890" cy="1551485"/>
            </a:xfrm>
            <a:prstGeom prst="rect">
              <a:avLst/>
            </a:prstGeom>
          </p:spPr>
        </p:pic>
        <p:pic>
          <p:nvPicPr>
            <p:cNvPr id="41" name="図 40">
              <a:extLst>
                <a:ext uri="{FF2B5EF4-FFF2-40B4-BE49-F238E27FC236}">
                  <a16:creationId xmlns:a16="http://schemas.microsoft.com/office/drawing/2014/main" id="{7C5E3131-7E4C-4826-840C-A27B8E7D53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8365" y="2477818"/>
              <a:ext cx="1095890" cy="1551485"/>
            </a:xfrm>
            <a:prstGeom prst="rect">
              <a:avLst/>
            </a:prstGeom>
          </p:spPr>
        </p:pic>
        <p:pic>
          <p:nvPicPr>
            <p:cNvPr id="39" name="図 38">
              <a:extLst>
                <a:ext uri="{FF2B5EF4-FFF2-40B4-BE49-F238E27FC236}">
                  <a16:creationId xmlns:a16="http://schemas.microsoft.com/office/drawing/2014/main" id="{57CF2B25-DFCE-4783-8C7E-76CF141165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8365" y="2404011"/>
              <a:ext cx="1095890" cy="1551485"/>
            </a:xfrm>
            <a:prstGeom prst="rect">
              <a:avLst/>
            </a:prstGeom>
          </p:spPr>
        </p:pic>
      </p:grpSp>
      <p:pic>
        <p:nvPicPr>
          <p:cNvPr id="44" name="図 43">
            <a:extLst>
              <a:ext uri="{FF2B5EF4-FFF2-40B4-BE49-F238E27FC236}">
                <a16:creationId xmlns:a16="http://schemas.microsoft.com/office/drawing/2014/main" id="{5CE7731F-3A01-4885-A68B-F0BFA12A74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31659" y="2917085"/>
            <a:ext cx="3256326" cy="1369572"/>
          </a:xfrm>
          <a:prstGeom prst="rect">
            <a:avLst/>
          </a:prstGeom>
        </p:spPr>
      </p:pic>
      <p:grpSp>
        <p:nvGrpSpPr>
          <p:cNvPr id="49" name="グループ化 48">
            <a:extLst>
              <a:ext uri="{FF2B5EF4-FFF2-40B4-BE49-F238E27FC236}">
                <a16:creationId xmlns:a16="http://schemas.microsoft.com/office/drawing/2014/main" id="{A5CD0EB4-905C-4E1C-A0A6-2A2F12419628}"/>
              </a:ext>
            </a:extLst>
          </p:cNvPr>
          <p:cNvGrpSpPr/>
          <p:nvPr/>
        </p:nvGrpSpPr>
        <p:grpSpPr>
          <a:xfrm>
            <a:off x="1306459" y="2972234"/>
            <a:ext cx="3125200" cy="1314423"/>
            <a:chOff x="1041372" y="3601871"/>
            <a:chExt cx="3125200" cy="1314423"/>
          </a:xfrm>
        </p:grpSpPr>
        <p:pic>
          <p:nvPicPr>
            <p:cNvPr id="45" name="図 44">
              <a:extLst>
                <a:ext uri="{FF2B5EF4-FFF2-40B4-BE49-F238E27FC236}">
                  <a16:creationId xmlns:a16="http://schemas.microsoft.com/office/drawing/2014/main" id="{0F0788CB-EC7F-4599-B974-7ED3775FAE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1372" y="3601871"/>
              <a:ext cx="3125200" cy="1314423"/>
            </a:xfrm>
            <a:prstGeom prst="rect">
              <a:avLst/>
            </a:prstGeom>
          </p:spPr>
        </p:pic>
        <p:sp>
          <p:nvSpPr>
            <p:cNvPr id="48" name="正方形/長方形 47">
              <a:extLst>
                <a:ext uri="{FF2B5EF4-FFF2-40B4-BE49-F238E27FC236}">
                  <a16:creationId xmlns:a16="http://schemas.microsoft.com/office/drawing/2014/main" id="{CAA0CAB3-E350-4244-BF67-73B280411645}"/>
                </a:ext>
              </a:extLst>
            </p:cNvPr>
            <p:cNvSpPr/>
            <p:nvPr/>
          </p:nvSpPr>
          <p:spPr>
            <a:xfrm>
              <a:off x="1665253" y="3874361"/>
              <a:ext cx="1877437" cy="769441"/>
            </a:xfrm>
            <a:prstGeom prst="rect">
              <a:avLst/>
            </a:prstGeom>
            <a:noFill/>
          </p:spPr>
          <p:txBody>
            <a:bodyPr wrap="none" lIns="91440" tIns="45720" rIns="91440" bIns="45720">
              <a:spAutoFit/>
            </a:bodyPr>
            <a:lstStyle/>
            <a:p>
              <a:pPr algn="ctr"/>
              <a:r>
                <a:rPr lang="ja-JP" altLang="en-US" sz="4400" b="1" dirty="0">
                  <a:ln w="22225">
                    <a:solidFill>
                      <a:schemeClr val="accent6">
                        <a:lumMod val="75000"/>
                      </a:schemeClr>
                    </a:solidFill>
                    <a:prstDash val="solid"/>
                  </a:ln>
                  <a:solidFill>
                    <a:schemeClr val="accent4">
                      <a:lumMod val="60000"/>
                      <a:lumOff val="40000"/>
                    </a:schemeClr>
                  </a:solidFill>
                </a:rPr>
                <a:t>ヒット</a:t>
              </a:r>
              <a:endParaRPr lang="ja-JP" altLang="en-US" sz="4400" b="1" cap="none" spc="0" dirty="0">
                <a:ln w="22225">
                  <a:solidFill>
                    <a:schemeClr val="accent6">
                      <a:lumMod val="75000"/>
                    </a:schemeClr>
                  </a:solidFill>
                  <a:prstDash val="solid"/>
                </a:ln>
                <a:solidFill>
                  <a:schemeClr val="accent4">
                    <a:lumMod val="60000"/>
                    <a:lumOff val="40000"/>
                  </a:schemeClr>
                </a:solidFill>
                <a:effectLst/>
              </a:endParaRPr>
            </a:p>
          </p:txBody>
        </p:sp>
      </p:grpSp>
    </p:spTree>
    <p:extLst>
      <p:ext uri="{BB962C8B-B14F-4D97-AF65-F5344CB8AC3E}">
        <p14:creationId xmlns:p14="http://schemas.microsoft.com/office/powerpoint/2010/main" val="25258319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235</Words>
  <Application>Microsoft Office PowerPoint</Application>
  <PresentationFormat>ワイド画面</PresentationFormat>
  <Paragraphs>39</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BIZ UD明朝 Medium</vt:lpstr>
      <vt:lpstr>游ゴシック</vt:lpstr>
      <vt:lpstr>游ゴシック Light</vt:lpstr>
      <vt:lpstr>Arial</vt:lpstr>
      <vt:lpstr>Office テーマ</vt:lpstr>
      <vt:lpstr>ブラックジャック 仕様書ver1.0.0</vt:lpstr>
      <vt:lpstr>目次</vt:lpstr>
      <vt:lpstr>概要</vt:lpstr>
      <vt:lpstr>ウィンドウ仕様</vt:lpstr>
      <vt:lpstr>操作方法</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ブラックジャック 仕様書ver1.0.0</dc:title>
  <dc:creator>ぽん たぬ</dc:creator>
  <cp:lastModifiedBy>ぽん たぬ</cp:lastModifiedBy>
  <cp:revision>18</cp:revision>
  <dcterms:created xsi:type="dcterms:W3CDTF">2019-11-15T06:45:17Z</dcterms:created>
  <dcterms:modified xsi:type="dcterms:W3CDTF">2019-11-29T08:41:15Z</dcterms:modified>
</cp:coreProperties>
</file>