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3"/>
  </p:notesMasterIdLst>
  <p:sldIdLst>
    <p:sldId id="257" r:id="rId2"/>
  </p:sldIdLst>
  <p:sldSz cx="7772400" cy="10058400"/>
  <p:notesSz cx="6858000" cy="9144000"/>
  <p:embeddedFontLst>
    <p:embeddedFont>
      <p:font typeface="Google Sans" panose="020B0604020202020204" charset="0"/>
      <p:regular r:id="rId4"/>
      <p:bold r:id="rId5"/>
      <p:italic r:id="rId6"/>
      <p:boldItalic r:id="rId7"/>
    </p:embeddedFont>
    <p:embeddedFont>
      <p:font typeface="Google Sans SemiBold" panose="020B0604020202020204" charset="0"/>
      <p:regular r:id="rId8"/>
      <p:bold r:id="rId9"/>
      <p:italic r:id="rId10"/>
      <p:boldItalic r:id="rId11"/>
    </p:embeddedFont>
    <p:embeddedFont>
      <p:font typeface="Roboto" panose="020000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24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4026" y="138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10" Type="http://schemas.openxmlformats.org/officeDocument/2006/relationships/font" Target="fonts/font7.fntdata"/><Relationship Id="rId19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6FC88F-7962-48AC-BD9B-FB1DE9FC3050}" type="doc">
      <dgm:prSet loTypeId="urn:microsoft.com/office/officeart/2005/8/layout/list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001"/>
        </a:p>
      </dgm:t>
    </dgm:pt>
    <dgm:pt modelId="{2C204FE0-1766-4D8D-81B0-356DA93A73E4}">
      <dgm:prSet/>
      <dgm:spPr/>
      <dgm:t>
        <a:bodyPr/>
        <a:lstStyle/>
        <a:p>
          <a:r>
            <a:rPr lang="en-US" b="1" i="0" dirty="0"/>
            <a:t>Manage Workload and Prevent Burnout:</a:t>
          </a:r>
          <a:endParaRPr lang="en-001" b="1" dirty="0"/>
        </a:p>
      </dgm:t>
    </dgm:pt>
    <dgm:pt modelId="{EC262617-070E-495D-B7F9-F8590CC63326}" type="parTrans" cxnId="{4D2AB67D-2419-4E8B-A208-A0E16B81D1D9}">
      <dgm:prSet/>
      <dgm:spPr/>
      <dgm:t>
        <a:bodyPr/>
        <a:lstStyle/>
        <a:p>
          <a:endParaRPr lang="en-001"/>
        </a:p>
      </dgm:t>
    </dgm:pt>
    <dgm:pt modelId="{783BAC44-A078-4937-AF10-2E7E78E35229}" type="sibTrans" cxnId="{4D2AB67D-2419-4E8B-A208-A0E16B81D1D9}">
      <dgm:prSet/>
      <dgm:spPr/>
      <dgm:t>
        <a:bodyPr/>
        <a:lstStyle/>
        <a:p>
          <a:endParaRPr lang="en-001"/>
        </a:p>
      </dgm:t>
    </dgm:pt>
    <dgm:pt modelId="{93F108FA-4918-4D5B-8A6D-2DE6AFF387B4}">
      <dgm:prSet/>
      <dgm:spPr/>
      <dgm:t>
        <a:bodyPr/>
        <a:lstStyle/>
        <a:p>
          <a:r>
            <a:rPr lang="en-US" b="0" i="0" dirty="0"/>
            <a:t>Cap the number of projects assigned to an employee. Data suggests 3-4 projects is sustainable.</a:t>
          </a:r>
          <a:endParaRPr lang="en-001" dirty="0"/>
        </a:p>
      </dgm:t>
    </dgm:pt>
    <dgm:pt modelId="{583B791F-D73C-4101-B924-DDFD9141DFFB}" type="parTrans" cxnId="{CE24707E-0971-4DC5-BBF8-69E1076231F5}">
      <dgm:prSet/>
      <dgm:spPr/>
      <dgm:t>
        <a:bodyPr/>
        <a:lstStyle/>
        <a:p>
          <a:endParaRPr lang="en-001"/>
        </a:p>
      </dgm:t>
    </dgm:pt>
    <dgm:pt modelId="{9998F312-6DA2-4CAB-813B-92EF8DDA35FD}" type="sibTrans" cxnId="{CE24707E-0971-4DC5-BBF8-69E1076231F5}">
      <dgm:prSet/>
      <dgm:spPr/>
      <dgm:t>
        <a:bodyPr/>
        <a:lstStyle/>
        <a:p>
          <a:endParaRPr lang="en-001"/>
        </a:p>
      </dgm:t>
    </dgm:pt>
    <dgm:pt modelId="{6A1423D1-64F3-4857-ADB3-AA57F6D5D4BE}">
      <dgm:prSet/>
      <dgm:spPr/>
      <dgm:t>
        <a:bodyPr/>
        <a:lstStyle/>
        <a:p>
          <a:r>
            <a:rPr lang="en-US" b="0" i="0" dirty="0"/>
            <a:t>Re-evaluate overtime expectations. Incentivize or reduce overtime and ensure workload and time-off policies are explicit.</a:t>
          </a:r>
          <a:endParaRPr lang="en-001" dirty="0"/>
        </a:p>
      </dgm:t>
    </dgm:pt>
    <dgm:pt modelId="{3B265793-57D8-4897-A976-78EF7B8F1780}" type="parTrans" cxnId="{076D52FF-3CD7-4DA7-80DA-F8F62C10C289}">
      <dgm:prSet/>
      <dgm:spPr/>
      <dgm:t>
        <a:bodyPr/>
        <a:lstStyle/>
        <a:p>
          <a:endParaRPr lang="en-001"/>
        </a:p>
      </dgm:t>
    </dgm:pt>
    <dgm:pt modelId="{CF8B9C04-8FED-49BD-B2D6-53B71BFEDF15}" type="sibTrans" cxnId="{076D52FF-3CD7-4DA7-80DA-F8F62C10C289}">
      <dgm:prSet/>
      <dgm:spPr/>
      <dgm:t>
        <a:bodyPr/>
        <a:lstStyle/>
        <a:p>
          <a:endParaRPr lang="en-001"/>
        </a:p>
      </dgm:t>
    </dgm:pt>
    <dgm:pt modelId="{B13FB013-930E-4F59-9794-4A08A7EADB48}">
      <dgm:prSet/>
      <dgm:spPr/>
      <dgm:t>
        <a:bodyPr/>
        <a:lstStyle/>
        <a:p>
          <a:r>
            <a:rPr lang="en-US" b="1" i="0" dirty="0"/>
            <a:t>Improve Career Progression and Recognition:</a:t>
          </a:r>
          <a:endParaRPr lang="en-001" b="1" dirty="0"/>
        </a:p>
      </dgm:t>
    </dgm:pt>
    <dgm:pt modelId="{7519385D-FAC4-4BE2-B933-7DB69ED779CD}" type="parTrans" cxnId="{9537E80C-C579-4849-B986-F96BA3CCFC8A}">
      <dgm:prSet/>
      <dgm:spPr/>
      <dgm:t>
        <a:bodyPr/>
        <a:lstStyle/>
        <a:p>
          <a:endParaRPr lang="en-001"/>
        </a:p>
      </dgm:t>
    </dgm:pt>
    <dgm:pt modelId="{041B8B7F-645B-4572-82D5-06095E8B3F94}" type="sibTrans" cxnId="{9537E80C-C579-4849-B986-F96BA3CCFC8A}">
      <dgm:prSet/>
      <dgm:spPr/>
      <dgm:t>
        <a:bodyPr/>
        <a:lstStyle/>
        <a:p>
          <a:endParaRPr lang="en-001"/>
        </a:p>
      </dgm:t>
    </dgm:pt>
    <dgm:pt modelId="{2B3FB9D4-7D89-44D4-9D6D-502F0D79135D}">
      <dgm:prSet/>
      <dgm:spPr/>
      <dgm:t>
        <a:bodyPr/>
        <a:lstStyle/>
        <a:p>
          <a:r>
            <a:rPr lang="en-US" b="0" i="0" dirty="0"/>
            <a:t>Investigate dissatisfaction among 4-year tenured employees. This group may lack growth opportunities and implement clear promotion paths.</a:t>
          </a:r>
          <a:endParaRPr lang="en-001" dirty="0"/>
        </a:p>
      </dgm:t>
    </dgm:pt>
    <dgm:pt modelId="{7CE14265-A246-48E5-BF5A-F54B9F339E30}" type="parTrans" cxnId="{1A86BF39-166A-4701-9F6F-78D354AE8B70}">
      <dgm:prSet/>
      <dgm:spPr/>
      <dgm:t>
        <a:bodyPr/>
        <a:lstStyle/>
        <a:p>
          <a:endParaRPr lang="en-001"/>
        </a:p>
      </dgm:t>
    </dgm:pt>
    <dgm:pt modelId="{CC4E028E-AF90-446C-9B89-D6B5D1C08292}" type="sibTrans" cxnId="{1A86BF39-166A-4701-9F6F-78D354AE8B70}">
      <dgm:prSet/>
      <dgm:spPr/>
      <dgm:t>
        <a:bodyPr/>
        <a:lstStyle/>
        <a:p>
          <a:endParaRPr lang="en-001"/>
        </a:p>
      </dgm:t>
    </dgm:pt>
    <dgm:pt modelId="{C50F9DD8-1C24-4D25-963A-51204C8A4834}">
      <dgm:prSet/>
      <dgm:spPr/>
      <dgm:t>
        <a:bodyPr/>
        <a:lstStyle/>
        <a:p>
          <a:r>
            <a:rPr lang="en-US" b="0" i="0" dirty="0"/>
            <a:t>Reform the performance evaluation system. Reward employees for contribution and impact, not just hours worked.</a:t>
          </a:r>
          <a:endParaRPr lang="en-001" dirty="0"/>
        </a:p>
      </dgm:t>
    </dgm:pt>
    <dgm:pt modelId="{E353CFAA-17E8-432E-84AC-0DE112CE9CF8}" type="parTrans" cxnId="{725A4886-6F19-4F60-9F40-05992E9A79CC}">
      <dgm:prSet/>
      <dgm:spPr/>
      <dgm:t>
        <a:bodyPr/>
        <a:lstStyle/>
        <a:p>
          <a:endParaRPr lang="en-001"/>
        </a:p>
      </dgm:t>
    </dgm:pt>
    <dgm:pt modelId="{097E7E65-FA20-4CAA-96AB-DFB3E50E238C}" type="sibTrans" cxnId="{725A4886-6F19-4F60-9F40-05992E9A79CC}">
      <dgm:prSet/>
      <dgm:spPr/>
      <dgm:t>
        <a:bodyPr/>
        <a:lstStyle/>
        <a:p>
          <a:endParaRPr lang="en-001"/>
        </a:p>
      </dgm:t>
    </dgm:pt>
    <dgm:pt modelId="{80EEB181-7017-4DAF-A4DC-57E0B4EEDC20}">
      <dgm:prSet/>
      <dgm:spPr/>
      <dgm:t>
        <a:bodyPr/>
        <a:lstStyle/>
        <a:p>
          <a:r>
            <a:rPr lang="en-US" b="1" i="0" dirty="0"/>
            <a:t>Enhance Workplace Culture:</a:t>
          </a:r>
          <a:endParaRPr lang="en-001" b="1" dirty="0"/>
        </a:p>
      </dgm:t>
    </dgm:pt>
    <dgm:pt modelId="{A4D93EDD-331A-420D-9B50-F8E99E661CEC}" type="parTrans" cxnId="{3896044D-E8B5-4B0F-B448-D320F92D74C1}">
      <dgm:prSet/>
      <dgm:spPr/>
      <dgm:t>
        <a:bodyPr/>
        <a:lstStyle/>
        <a:p>
          <a:endParaRPr lang="en-001"/>
        </a:p>
      </dgm:t>
    </dgm:pt>
    <dgm:pt modelId="{EC0F3921-ECEB-459E-BD75-3EBAD428B113}" type="sibTrans" cxnId="{3896044D-E8B5-4B0F-B448-D320F92D74C1}">
      <dgm:prSet/>
      <dgm:spPr/>
      <dgm:t>
        <a:bodyPr/>
        <a:lstStyle/>
        <a:p>
          <a:endParaRPr lang="en-001"/>
        </a:p>
      </dgm:t>
    </dgm:pt>
    <dgm:pt modelId="{CC7D3B5F-A9D7-4186-8A78-32EE1D255939}">
      <dgm:prSet/>
      <dgm:spPr/>
      <dgm:t>
        <a:bodyPr/>
        <a:lstStyle/>
        <a:p>
          <a:r>
            <a:rPr lang="en-US" b="0" i="0" dirty="0"/>
            <a:t>Facilitate discussions to openly address the work culture and identify pain points within different departments.</a:t>
          </a:r>
          <a:endParaRPr lang="en-001" dirty="0"/>
        </a:p>
      </dgm:t>
    </dgm:pt>
    <dgm:pt modelId="{6D1E6284-8D02-40DF-9A41-22CEE17EB4DD}" type="parTrans" cxnId="{22CF5950-15B1-436E-9509-825F84C51B87}">
      <dgm:prSet/>
      <dgm:spPr/>
      <dgm:t>
        <a:bodyPr/>
        <a:lstStyle/>
        <a:p>
          <a:endParaRPr lang="en-001"/>
        </a:p>
      </dgm:t>
    </dgm:pt>
    <dgm:pt modelId="{EC8A9259-748E-49B3-98D3-359174AED89C}" type="sibTrans" cxnId="{22CF5950-15B1-436E-9509-825F84C51B87}">
      <dgm:prSet/>
      <dgm:spPr/>
      <dgm:t>
        <a:bodyPr/>
        <a:lstStyle/>
        <a:p>
          <a:endParaRPr lang="en-001"/>
        </a:p>
      </dgm:t>
    </dgm:pt>
    <dgm:pt modelId="{DBF764DC-3168-48F6-BA97-2603197960B8}" type="pres">
      <dgm:prSet presAssocID="{316FC88F-7962-48AC-BD9B-FB1DE9FC3050}" presName="linear" presStyleCnt="0">
        <dgm:presLayoutVars>
          <dgm:dir/>
          <dgm:animLvl val="lvl"/>
          <dgm:resizeHandles val="exact"/>
        </dgm:presLayoutVars>
      </dgm:prSet>
      <dgm:spPr/>
    </dgm:pt>
    <dgm:pt modelId="{4A871516-F2B1-4470-BCB0-8F9667D11D64}" type="pres">
      <dgm:prSet presAssocID="{2C204FE0-1766-4D8D-81B0-356DA93A73E4}" presName="parentLin" presStyleCnt="0"/>
      <dgm:spPr/>
    </dgm:pt>
    <dgm:pt modelId="{998C9044-09C8-4CCB-9D17-B822031F8FCA}" type="pres">
      <dgm:prSet presAssocID="{2C204FE0-1766-4D8D-81B0-356DA93A73E4}" presName="parentLeftMargin" presStyleLbl="node1" presStyleIdx="0" presStyleCnt="3"/>
      <dgm:spPr/>
    </dgm:pt>
    <dgm:pt modelId="{EEA56F12-93B3-4922-AE95-D74E9279863C}" type="pres">
      <dgm:prSet presAssocID="{2C204FE0-1766-4D8D-81B0-356DA93A73E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970564C-B06A-40DB-AFCB-F9F81518C5C9}" type="pres">
      <dgm:prSet presAssocID="{2C204FE0-1766-4D8D-81B0-356DA93A73E4}" presName="negativeSpace" presStyleCnt="0"/>
      <dgm:spPr/>
    </dgm:pt>
    <dgm:pt modelId="{457B26EC-E275-4006-9064-5F753A95F274}" type="pres">
      <dgm:prSet presAssocID="{2C204FE0-1766-4D8D-81B0-356DA93A73E4}" presName="childText" presStyleLbl="conFgAcc1" presStyleIdx="0" presStyleCnt="3">
        <dgm:presLayoutVars>
          <dgm:bulletEnabled val="1"/>
        </dgm:presLayoutVars>
      </dgm:prSet>
      <dgm:spPr/>
    </dgm:pt>
    <dgm:pt modelId="{84E21C6B-8163-48D5-B194-A2299DFB1D94}" type="pres">
      <dgm:prSet presAssocID="{783BAC44-A078-4937-AF10-2E7E78E35229}" presName="spaceBetweenRectangles" presStyleCnt="0"/>
      <dgm:spPr/>
    </dgm:pt>
    <dgm:pt modelId="{18AA57CF-D0E3-4CF3-BED3-3D7C86061BFA}" type="pres">
      <dgm:prSet presAssocID="{B13FB013-930E-4F59-9794-4A08A7EADB48}" presName="parentLin" presStyleCnt="0"/>
      <dgm:spPr/>
    </dgm:pt>
    <dgm:pt modelId="{AE629AF3-C9C3-4D46-8AEA-7CBE033ACF2E}" type="pres">
      <dgm:prSet presAssocID="{B13FB013-930E-4F59-9794-4A08A7EADB48}" presName="parentLeftMargin" presStyleLbl="node1" presStyleIdx="0" presStyleCnt="3"/>
      <dgm:spPr/>
    </dgm:pt>
    <dgm:pt modelId="{5D214E43-BF20-49C8-8C39-E561A294E8A4}" type="pres">
      <dgm:prSet presAssocID="{B13FB013-930E-4F59-9794-4A08A7EADB4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DE3C894-1071-45E1-95B4-93799DCDF817}" type="pres">
      <dgm:prSet presAssocID="{B13FB013-930E-4F59-9794-4A08A7EADB48}" presName="negativeSpace" presStyleCnt="0"/>
      <dgm:spPr/>
    </dgm:pt>
    <dgm:pt modelId="{902E450C-9B10-43DA-9750-BD3B51FDB008}" type="pres">
      <dgm:prSet presAssocID="{B13FB013-930E-4F59-9794-4A08A7EADB48}" presName="childText" presStyleLbl="conFgAcc1" presStyleIdx="1" presStyleCnt="3">
        <dgm:presLayoutVars>
          <dgm:bulletEnabled val="1"/>
        </dgm:presLayoutVars>
      </dgm:prSet>
      <dgm:spPr/>
    </dgm:pt>
    <dgm:pt modelId="{77B22F29-239B-444E-A901-C5C52971B909}" type="pres">
      <dgm:prSet presAssocID="{041B8B7F-645B-4572-82D5-06095E8B3F94}" presName="spaceBetweenRectangles" presStyleCnt="0"/>
      <dgm:spPr/>
    </dgm:pt>
    <dgm:pt modelId="{D946C43D-3A71-4764-9B06-EBDD10E313D5}" type="pres">
      <dgm:prSet presAssocID="{80EEB181-7017-4DAF-A4DC-57E0B4EEDC20}" presName="parentLin" presStyleCnt="0"/>
      <dgm:spPr/>
    </dgm:pt>
    <dgm:pt modelId="{A988AD9B-6D29-4357-9646-6B5349188610}" type="pres">
      <dgm:prSet presAssocID="{80EEB181-7017-4DAF-A4DC-57E0B4EEDC20}" presName="parentLeftMargin" presStyleLbl="node1" presStyleIdx="1" presStyleCnt="3"/>
      <dgm:spPr/>
    </dgm:pt>
    <dgm:pt modelId="{A567EBFC-B462-428F-BB6B-F2F22BC23D14}" type="pres">
      <dgm:prSet presAssocID="{80EEB181-7017-4DAF-A4DC-57E0B4EEDC2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0A4A7BB-6F99-40D2-9A8D-471D0853F942}" type="pres">
      <dgm:prSet presAssocID="{80EEB181-7017-4DAF-A4DC-57E0B4EEDC20}" presName="negativeSpace" presStyleCnt="0"/>
      <dgm:spPr/>
    </dgm:pt>
    <dgm:pt modelId="{B499EFF6-E5BD-46B3-B5AC-2FEDFD2BF3DB}" type="pres">
      <dgm:prSet presAssocID="{80EEB181-7017-4DAF-A4DC-57E0B4EEDC2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95AF100-D1D7-4F6E-A527-C9DE9292BB5E}" type="presOf" srcId="{2C204FE0-1766-4D8D-81B0-356DA93A73E4}" destId="{998C9044-09C8-4CCB-9D17-B822031F8FCA}" srcOrd="0" destOrd="0" presId="urn:microsoft.com/office/officeart/2005/8/layout/list1"/>
    <dgm:cxn modelId="{62049C04-CDBB-4D1E-9EED-94BA4CCD3B43}" type="presOf" srcId="{6A1423D1-64F3-4857-ADB3-AA57F6D5D4BE}" destId="{457B26EC-E275-4006-9064-5F753A95F274}" srcOrd="0" destOrd="1" presId="urn:microsoft.com/office/officeart/2005/8/layout/list1"/>
    <dgm:cxn modelId="{02EDF50A-81EE-4EC4-BA51-04B5E439A57F}" type="presOf" srcId="{80EEB181-7017-4DAF-A4DC-57E0B4EEDC20}" destId="{A988AD9B-6D29-4357-9646-6B5349188610}" srcOrd="0" destOrd="0" presId="urn:microsoft.com/office/officeart/2005/8/layout/list1"/>
    <dgm:cxn modelId="{9537E80C-C579-4849-B986-F96BA3CCFC8A}" srcId="{316FC88F-7962-48AC-BD9B-FB1DE9FC3050}" destId="{B13FB013-930E-4F59-9794-4A08A7EADB48}" srcOrd="1" destOrd="0" parTransId="{7519385D-FAC4-4BE2-B933-7DB69ED779CD}" sibTransId="{041B8B7F-645B-4572-82D5-06095E8B3F94}"/>
    <dgm:cxn modelId="{1A86BF39-166A-4701-9F6F-78D354AE8B70}" srcId="{B13FB013-930E-4F59-9794-4A08A7EADB48}" destId="{2B3FB9D4-7D89-44D4-9D6D-502F0D79135D}" srcOrd="0" destOrd="0" parTransId="{7CE14265-A246-48E5-BF5A-F54B9F339E30}" sibTransId="{CC4E028E-AF90-446C-9B89-D6B5D1C08292}"/>
    <dgm:cxn modelId="{05453444-1DB4-4D82-851D-DD7B05535C91}" type="presOf" srcId="{2C204FE0-1766-4D8D-81B0-356DA93A73E4}" destId="{EEA56F12-93B3-4922-AE95-D74E9279863C}" srcOrd="1" destOrd="0" presId="urn:microsoft.com/office/officeart/2005/8/layout/list1"/>
    <dgm:cxn modelId="{300F996C-4DA3-4C8A-8788-7CA3BF485232}" type="presOf" srcId="{316FC88F-7962-48AC-BD9B-FB1DE9FC3050}" destId="{DBF764DC-3168-48F6-BA97-2603197960B8}" srcOrd="0" destOrd="0" presId="urn:microsoft.com/office/officeart/2005/8/layout/list1"/>
    <dgm:cxn modelId="{3896044D-E8B5-4B0F-B448-D320F92D74C1}" srcId="{316FC88F-7962-48AC-BD9B-FB1DE9FC3050}" destId="{80EEB181-7017-4DAF-A4DC-57E0B4EEDC20}" srcOrd="2" destOrd="0" parTransId="{A4D93EDD-331A-420D-9B50-F8E99E661CEC}" sibTransId="{EC0F3921-ECEB-459E-BD75-3EBAD428B113}"/>
    <dgm:cxn modelId="{7882D56E-BEC0-4462-A25F-8BD9F2D032C8}" type="presOf" srcId="{C50F9DD8-1C24-4D25-963A-51204C8A4834}" destId="{902E450C-9B10-43DA-9750-BD3B51FDB008}" srcOrd="0" destOrd="1" presId="urn:microsoft.com/office/officeart/2005/8/layout/list1"/>
    <dgm:cxn modelId="{22CF5950-15B1-436E-9509-825F84C51B87}" srcId="{80EEB181-7017-4DAF-A4DC-57E0B4EEDC20}" destId="{CC7D3B5F-A9D7-4186-8A78-32EE1D255939}" srcOrd="0" destOrd="0" parTransId="{6D1E6284-8D02-40DF-9A41-22CEE17EB4DD}" sibTransId="{EC8A9259-748E-49B3-98D3-359174AED89C}"/>
    <dgm:cxn modelId="{E0AC8975-E9AE-4398-9ED7-D50E4E3E5359}" type="presOf" srcId="{CC7D3B5F-A9D7-4186-8A78-32EE1D255939}" destId="{B499EFF6-E5BD-46B3-B5AC-2FEDFD2BF3DB}" srcOrd="0" destOrd="0" presId="urn:microsoft.com/office/officeart/2005/8/layout/list1"/>
    <dgm:cxn modelId="{3E74B27B-6119-49C0-BAEA-326253E03EE7}" type="presOf" srcId="{80EEB181-7017-4DAF-A4DC-57E0B4EEDC20}" destId="{A567EBFC-B462-428F-BB6B-F2F22BC23D14}" srcOrd="1" destOrd="0" presId="urn:microsoft.com/office/officeart/2005/8/layout/list1"/>
    <dgm:cxn modelId="{4D2AB67D-2419-4E8B-A208-A0E16B81D1D9}" srcId="{316FC88F-7962-48AC-BD9B-FB1DE9FC3050}" destId="{2C204FE0-1766-4D8D-81B0-356DA93A73E4}" srcOrd="0" destOrd="0" parTransId="{EC262617-070E-495D-B7F9-F8590CC63326}" sibTransId="{783BAC44-A078-4937-AF10-2E7E78E35229}"/>
    <dgm:cxn modelId="{CE24707E-0971-4DC5-BBF8-69E1076231F5}" srcId="{2C204FE0-1766-4D8D-81B0-356DA93A73E4}" destId="{93F108FA-4918-4D5B-8A6D-2DE6AFF387B4}" srcOrd="0" destOrd="0" parTransId="{583B791F-D73C-4101-B924-DDFD9141DFFB}" sibTransId="{9998F312-6DA2-4CAB-813B-92EF8DDA35FD}"/>
    <dgm:cxn modelId="{725A4886-6F19-4F60-9F40-05992E9A79CC}" srcId="{B13FB013-930E-4F59-9794-4A08A7EADB48}" destId="{C50F9DD8-1C24-4D25-963A-51204C8A4834}" srcOrd="1" destOrd="0" parTransId="{E353CFAA-17E8-432E-84AC-0DE112CE9CF8}" sibTransId="{097E7E65-FA20-4CAA-96AB-DFB3E50E238C}"/>
    <dgm:cxn modelId="{A3BDE994-F05D-47DE-BDCE-2BDA52DAAB52}" type="presOf" srcId="{B13FB013-930E-4F59-9794-4A08A7EADB48}" destId="{5D214E43-BF20-49C8-8C39-E561A294E8A4}" srcOrd="1" destOrd="0" presId="urn:microsoft.com/office/officeart/2005/8/layout/list1"/>
    <dgm:cxn modelId="{B34DCDAF-7AFE-4342-AB2F-B888CAA03057}" type="presOf" srcId="{B13FB013-930E-4F59-9794-4A08A7EADB48}" destId="{AE629AF3-C9C3-4D46-8AEA-7CBE033ACF2E}" srcOrd="0" destOrd="0" presId="urn:microsoft.com/office/officeart/2005/8/layout/list1"/>
    <dgm:cxn modelId="{F1BF96C1-CDCA-43AD-9E58-C9940D59F538}" type="presOf" srcId="{2B3FB9D4-7D89-44D4-9D6D-502F0D79135D}" destId="{902E450C-9B10-43DA-9750-BD3B51FDB008}" srcOrd="0" destOrd="0" presId="urn:microsoft.com/office/officeart/2005/8/layout/list1"/>
    <dgm:cxn modelId="{E4E111C4-D649-48B5-A522-65C20B73F116}" type="presOf" srcId="{93F108FA-4918-4D5B-8A6D-2DE6AFF387B4}" destId="{457B26EC-E275-4006-9064-5F753A95F274}" srcOrd="0" destOrd="0" presId="urn:microsoft.com/office/officeart/2005/8/layout/list1"/>
    <dgm:cxn modelId="{076D52FF-3CD7-4DA7-80DA-F8F62C10C289}" srcId="{2C204FE0-1766-4D8D-81B0-356DA93A73E4}" destId="{6A1423D1-64F3-4857-ADB3-AA57F6D5D4BE}" srcOrd="1" destOrd="0" parTransId="{3B265793-57D8-4897-A976-78EF7B8F1780}" sibTransId="{CF8B9C04-8FED-49BD-B2D6-53B71BFEDF15}"/>
    <dgm:cxn modelId="{48E0F1F9-1F45-4F7C-9FDC-CE7DD8EEDF55}" type="presParOf" srcId="{DBF764DC-3168-48F6-BA97-2603197960B8}" destId="{4A871516-F2B1-4470-BCB0-8F9667D11D64}" srcOrd="0" destOrd="0" presId="urn:microsoft.com/office/officeart/2005/8/layout/list1"/>
    <dgm:cxn modelId="{6E603B53-52EA-4036-BF63-9FF5CE71C752}" type="presParOf" srcId="{4A871516-F2B1-4470-BCB0-8F9667D11D64}" destId="{998C9044-09C8-4CCB-9D17-B822031F8FCA}" srcOrd="0" destOrd="0" presId="urn:microsoft.com/office/officeart/2005/8/layout/list1"/>
    <dgm:cxn modelId="{BCD2CAFD-AA20-427D-8331-AADFC3BF7424}" type="presParOf" srcId="{4A871516-F2B1-4470-BCB0-8F9667D11D64}" destId="{EEA56F12-93B3-4922-AE95-D74E9279863C}" srcOrd="1" destOrd="0" presId="urn:microsoft.com/office/officeart/2005/8/layout/list1"/>
    <dgm:cxn modelId="{51D7AAD9-9930-4DD2-A4DC-140BF46BBFDE}" type="presParOf" srcId="{DBF764DC-3168-48F6-BA97-2603197960B8}" destId="{E970564C-B06A-40DB-AFCB-F9F81518C5C9}" srcOrd="1" destOrd="0" presId="urn:microsoft.com/office/officeart/2005/8/layout/list1"/>
    <dgm:cxn modelId="{164F7BCD-538B-48DD-93D2-2E5588C37FFC}" type="presParOf" srcId="{DBF764DC-3168-48F6-BA97-2603197960B8}" destId="{457B26EC-E275-4006-9064-5F753A95F274}" srcOrd="2" destOrd="0" presId="urn:microsoft.com/office/officeart/2005/8/layout/list1"/>
    <dgm:cxn modelId="{86EC7253-DB9D-4B2F-9B57-F1D506D2FCF0}" type="presParOf" srcId="{DBF764DC-3168-48F6-BA97-2603197960B8}" destId="{84E21C6B-8163-48D5-B194-A2299DFB1D94}" srcOrd="3" destOrd="0" presId="urn:microsoft.com/office/officeart/2005/8/layout/list1"/>
    <dgm:cxn modelId="{7ED7EE7D-B11E-4F15-AC8C-0A7944278AD8}" type="presParOf" srcId="{DBF764DC-3168-48F6-BA97-2603197960B8}" destId="{18AA57CF-D0E3-4CF3-BED3-3D7C86061BFA}" srcOrd="4" destOrd="0" presId="urn:microsoft.com/office/officeart/2005/8/layout/list1"/>
    <dgm:cxn modelId="{B286BF01-26A8-4F04-BF61-68B9AE6040C6}" type="presParOf" srcId="{18AA57CF-D0E3-4CF3-BED3-3D7C86061BFA}" destId="{AE629AF3-C9C3-4D46-8AEA-7CBE033ACF2E}" srcOrd="0" destOrd="0" presId="urn:microsoft.com/office/officeart/2005/8/layout/list1"/>
    <dgm:cxn modelId="{2DC272C8-6E24-4DD4-A5A9-3CE3B9178743}" type="presParOf" srcId="{18AA57CF-D0E3-4CF3-BED3-3D7C86061BFA}" destId="{5D214E43-BF20-49C8-8C39-E561A294E8A4}" srcOrd="1" destOrd="0" presId="urn:microsoft.com/office/officeart/2005/8/layout/list1"/>
    <dgm:cxn modelId="{64DA3986-ABC0-42EE-9E66-1F86E2B6D47B}" type="presParOf" srcId="{DBF764DC-3168-48F6-BA97-2603197960B8}" destId="{CDE3C894-1071-45E1-95B4-93799DCDF817}" srcOrd="5" destOrd="0" presId="urn:microsoft.com/office/officeart/2005/8/layout/list1"/>
    <dgm:cxn modelId="{F6B12C99-AD26-423B-B035-C1029420CB87}" type="presParOf" srcId="{DBF764DC-3168-48F6-BA97-2603197960B8}" destId="{902E450C-9B10-43DA-9750-BD3B51FDB008}" srcOrd="6" destOrd="0" presId="urn:microsoft.com/office/officeart/2005/8/layout/list1"/>
    <dgm:cxn modelId="{9C0EE94F-50BC-498E-93CB-B4C45CCFEC50}" type="presParOf" srcId="{DBF764DC-3168-48F6-BA97-2603197960B8}" destId="{77B22F29-239B-444E-A901-C5C52971B909}" srcOrd="7" destOrd="0" presId="urn:microsoft.com/office/officeart/2005/8/layout/list1"/>
    <dgm:cxn modelId="{0CFC6CCC-BE10-4CC2-86CC-BBDE94620C3F}" type="presParOf" srcId="{DBF764DC-3168-48F6-BA97-2603197960B8}" destId="{D946C43D-3A71-4764-9B06-EBDD10E313D5}" srcOrd="8" destOrd="0" presId="urn:microsoft.com/office/officeart/2005/8/layout/list1"/>
    <dgm:cxn modelId="{666AA648-F65F-40B5-B3DD-0E16D272AE6D}" type="presParOf" srcId="{D946C43D-3A71-4764-9B06-EBDD10E313D5}" destId="{A988AD9B-6D29-4357-9646-6B5349188610}" srcOrd="0" destOrd="0" presId="urn:microsoft.com/office/officeart/2005/8/layout/list1"/>
    <dgm:cxn modelId="{72EF3B76-8E71-4337-B5F0-D7B70482BAB2}" type="presParOf" srcId="{D946C43D-3A71-4764-9B06-EBDD10E313D5}" destId="{A567EBFC-B462-428F-BB6B-F2F22BC23D14}" srcOrd="1" destOrd="0" presId="urn:microsoft.com/office/officeart/2005/8/layout/list1"/>
    <dgm:cxn modelId="{AB2D21CA-4F32-4354-B1E3-87124587EFAC}" type="presParOf" srcId="{DBF764DC-3168-48F6-BA97-2603197960B8}" destId="{B0A4A7BB-6F99-40D2-9A8D-471D0853F942}" srcOrd="9" destOrd="0" presId="urn:microsoft.com/office/officeart/2005/8/layout/list1"/>
    <dgm:cxn modelId="{DE7E3995-8513-49A5-9DAD-79C2EC8A4CCC}" type="presParOf" srcId="{DBF764DC-3168-48F6-BA97-2603197960B8}" destId="{B499EFF6-E5BD-46B3-B5AC-2FEDFD2BF3D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7B26EC-E275-4006-9064-5F753A95F274}">
      <dsp:nvSpPr>
        <dsp:cNvPr id="0" name=""/>
        <dsp:cNvSpPr/>
      </dsp:nvSpPr>
      <dsp:spPr>
        <a:xfrm>
          <a:off x="0" y="247774"/>
          <a:ext cx="7205488" cy="7796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9226" tIns="229108" rIns="559226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dirty="0"/>
            <a:t>Cap the number of projects assigned to an employee. Data suggests 3-4 projects is sustainable.</a:t>
          </a:r>
          <a:endParaRPr lang="en-001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dirty="0"/>
            <a:t>Re-evaluate overtime expectations. Incentivize or reduce overtime and ensure workload and time-off policies are explicit.</a:t>
          </a:r>
          <a:endParaRPr lang="en-001" sz="1100" kern="1200" dirty="0"/>
        </a:p>
      </dsp:txBody>
      <dsp:txXfrm>
        <a:off x="0" y="247774"/>
        <a:ext cx="7205488" cy="779625"/>
      </dsp:txXfrm>
    </dsp:sp>
    <dsp:sp modelId="{EEA56F12-93B3-4922-AE95-D74E9279863C}">
      <dsp:nvSpPr>
        <dsp:cNvPr id="0" name=""/>
        <dsp:cNvSpPr/>
      </dsp:nvSpPr>
      <dsp:spPr>
        <a:xfrm>
          <a:off x="360274" y="85414"/>
          <a:ext cx="5043841" cy="3247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645" tIns="0" rIns="190645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/>
            <a:t>Manage Workload and Prevent Burnout:</a:t>
          </a:r>
          <a:endParaRPr lang="en-001" sz="1100" b="1" kern="1200" dirty="0"/>
        </a:p>
      </dsp:txBody>
      <dsp:txXfrm>
        <a:off x="376126" y="101266"/>
        <a:ext cx="5012137" cy="293016"/>
      </dsp:txXfrm>
    </dsp:sp>
    <dsp:sp modelId="{902E450C-9B10-43DA-9750-BD3B51FDB008}">
      <dsp:nvSpPr>
        <dsp:cNvPr id="0" name=""/>
        <dsp:cNvSpPr/>
      </dsp:nvSpPr>
      <dsp:spPr>
        <a:xfrm>
          <a:off x="0" y="1249160"/>
          <a:ext cx="7205488" cy="91822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9226" tIns="229108" rIns="559226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dirty="0"/>
            <a:t>Investigate dissatisfaction among 4-year tenured employees. This group may lack growth opportunities and implement clear promotion paths.</a:t>
          </a:r>
          <a:endParaRPr lang="en-001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dirty="0"/>
            <a:t>Reform the performance evaluation system. Reward employees for contribution and impact, not just hours worked.</a:t>
          </a:r>
          <a:endParaRPr lang="en-001" sz="1100" kern="1200" dirty="0"/>
        </a:p>
      </dsp:txBody>
      <dsp:txXfrm>
        <a:off x="0" y="1249160"/>
        <a:ext cx="7205488" cy="918225"/>
      </dsp:txXfrm>
    </dsp:sp>
    <dsp:sp modelId="{5D214E43-BF20-49C8-8C39-E561A294E8A4}">
      <dsp:nvSpPr>
        <dsp:cNvPr id="0" name=""/>
        <dsp:cNvSpPr/>
      </dsp:nvSpPr>
      <dsp:spPr>
        <a:xfrm>
          <a:off x="360274" y="1086800"/>
          <a:ext cx="5043841" cy="3247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645" tIns="0" rIns="190645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/>
            <a:t>Improve Career Progression and Recognition:</a:t>
          </a:r>
          <a:endParaRPr lang="en-001" sz="1100" b="1" kern="1200" dirty="0"/>
        </a:p>
      </dsp:txBody>
      <dsp:txXfrm>
        <a:off x="376126" y="1102652"/>
        <a:ext cx="5012137" cy="293016"/>
      </dsp:txXfrm>
    </dsp:sp>
    <dsp:sp modelId="{B499EFF6-E5BD-46B3-B5AC-2FEDFD2BF3DB}">
      <dsp:nvSpPr>
        <dsp:cNvPr id="0" name=""/>
        <dsp:cNvSpPr/>
      </dsp:nvSpPr>
      <dsp:spPr>
        <a:xfrm>
          <a:off x="0" y="2389145"/>
          <a:ext cx="7205488" cy="6063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9226" tIns="229108" rIns="559226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dirty="0"/>
            <a:t>Facilitate discussions to openly address the work culture and identify pain points within different departments.</a:t>
          </a:r>
          <a:endParaRPr lang="en-001" sz="1100" kern="1200" dirty="0"/>
        </a:p>
      </dsp:txBody>
      <dsp:txXfrm>
        <a:off x="0" y="2389145"/>
        <a:ext cx="7205488" cy="606375"/>
      </dsp:txXfrm>
    </dsp:sp>
    <dsp:sp modelId="{A567EBFC-B462-428F-BB6B-F2F22BC23D14}">
      <dsp:nvSpPr>
        <dsp:cNvPr id="0" name=""/>
        <dsp:cNvSpPr/>
      </dsp:nvSpPr>
      <dsp:spPr>
        <a:xfrm>
          <a:off x="360274" y="2226785"/>
          <a:ext cx="5043841" cy="3247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645" tIns="0" rIns="190645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/>
            <a:t>Enhance Workplace Culture:</a:t>
          </a:r>
          <a:endParaRPr lang="en-001" sz="1100" b="1" kern="1200" dirty="0"/>
        </a:p>
      </dsp:txBody>
      <dsp:txXfrm>
        <a:off x="376126" y="2242637"/>
        <a:ext cx="5012137" cy="293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04480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 NOT USE ">
  <p:cSld name="TITLE_2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"/>
          <p:cNvSpPr txBox="1"/>
          <p:nvPr/>
        </p:nvSpPr>
        <p:spPr>
          <a:xfrm>
            <a:off x="3993321" y="9367991"/>
            <a:ext cx="3693900" cy="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1" name="Google Shape;181;p6"/>
          <p:cNvGrpSpPr/>
          <p:nvPr/>
        </p:nvGrpSpPr>
        <p:grpSpPr>
          <a:xfrm>
            <a:off x="-16250" y="9048087"/>
            <a:ext cx="7804900" cy="1072407"/>
            <a:chOff x="-19118" y="4617750"/>
            <a:chExt cx="9182236" cy="548378"/>
          </a:xfrm>
        </p:grpSpPr>
        <p:sp>
          <p:nvSpPr>
            <p:cNvPr id="182" name="Google Shape;182;p6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avLst/>
              <a:gdLst/>
              <a:ahLst/>
              <a:cxnLst/>
              <a:rect l="l" t="t" r="r" b="b"/>
              <a:pathLst>
                <a:path w="367556" h="19840" extrusionOk="0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4069DD"/>
            </a:solidFill>
            <a:ln>
              <a:noFill/>
            </a:ln>
          </p:spPr>
        </p:sp>
        <p:sp>
          <p:nvSpPr>
            <p:cNvPr id="183" name="Google Shape;183;p6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avLst/>
              <a:gdLst/>
              <a:ahLst/>
              <a:cxnLst/>
              <a:rect l="l" t="t" r="r" b="b"/>
              <a:pathLst>
                <a:path w="366343" h="18959" extrusionOk="0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48AFF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O NOT USE">
  <p:cSld name="CUSTOM_1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 SemiBold"/>
              <a:buNone/>
              <a:defRPr sz="2800">
                <a:solidFill>
                  <a:schemeClr val="dk1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Char char="●"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3247350" y="1195375"/>
            <a:ext cx="449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0;p8">
            <a:extLst>
              <a:ext uri="{FF2B5EF4-FFF2-40B4-BE49-F238E27FC236}">
                <a16:creationId xmlns:a16="http://schemas.microsoft.com/office/drawing/2014/main" id="{D40CFFA0-F35D-EEF6-5669-B13F4ED40CF9}"/>
              </a:ext>
            </a:extLst>
          </p:cNvPr>
          <p:cNvSpPr txBox="1"/>
          <p:nvPr/>
        </p:nvSpPr>
        <p:spPr>
          <a:xfrm>
            <a:off x="100" y="67050"/>
            <a:ext cx="77724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  <a:sym typeface="Google Sans"/>
              </a:rPr>
              <a:t>Salifort Motors Employee Retention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EE4FFD-9E4D-D541-60C7-A76F03F338C7}"/>
              </a:ext>
            </a:extLst>
          </p:cNvPr>
          <p:cNvSpPr txBox="1"/>
          <p:nvPr/>
        </p:nvSpPr>
        <p:spPr>
          <a:xfrm>
            <a:off x="285801" y="708720"/>
            <a:ext cx="27363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BUSINESS PROBLEM</a:t>
            </a:r>
            <a:endParaRPr lang="en-001" b="1" dirty="0">
              <a:latin typeface="Google Sans" panose="020B0604020202020204" charset="0"/>
              <a:ea typeface="Google Sans" panose="020B0604020202020204" charset="0"/>
              <a:cs typeface="Google Sans" panose="020B060402020202020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C650FA-2DB8-85A5-B767-2F103FD7B58B}"/>
              </a:ext>
            </a:extLst>
          </p:cNvPr>
          <p:cNvSpPr txBox="1"/>
          <p:nvPr/>
        </p:nvSpPr>
        <p:spPr>
          <a:xfrm>
            <a:off x="285800" y="1016497"/>
            <a:ext cx="2736304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Salifort Motors seeks to understand the key drivers of employee retention. This analysis aimed to identify factors contributing to turnover, a costly issue that impacts productivity and morale, and to answer the following question:</a:t>
            </a:r>
          </a:p>
          <a:p>
            <a:endParaRPr lang="en-US" sz="1100" dirty="0">
              <a:latin typeface="Google Sans" panose="020B0604020202020204" charset="0"/>
              <a:ea typeface="Google Sans" panose="020B0604020202020204" charset="0"/>
              <a:cs typeface="Google Sans" panose="020B0604020202020204" charset="0"/>
            </a:endParaRPr>
          </a:p>
          <a:p>
            <a:r>
              <a:rPr lang="en-US" sz="1100" b="1" dirty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What’s likely to make the employee leave the company?</a:t>
            </a:r>
            <a:endParaRPr lang="en-US" sz="1100" dirty="0">
              <a:latin typeface="Google Sans" panose="020B0604020202020204" charset="0"/>
              <a:ea typeface="Google Sans" panose="020B0604020202020204" charset="0"/>
              <a:cs typeface="Google Sans" panose="020B060402020202020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045CD-D1AA-06D5-FFE0-FA734E1EEC29}"/>
              </a:ext>
            </a:extLst>
          </p:cNvPr>
          <p:cNvSpPr txBox="1"/>
          <p:nvPr/>
        </p:nvSpPr>
        <p:spPr>
          <a:xfrm>
            <a:off x="285801" y="2704594"/>
            <a:ext cx="27363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RESPONSE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FF2496-095E-8918-D8EF-5190A979B6CD}"/>
              </a:ext>
            </a:extLst>
          </p:cNvPr>
          <p:cNvSpPr txBox="1"/>
          <p:nvPr/>
        </p:nvSpPr>
        <p:spPr>
          <a:xfrm>
            <a:off x="285800" y="3012371"/>
            <a:ext cx="2736304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100" dirty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To predict this categorical outcome, we evaluated several machine learning models. A Random Forest model was selected, as it demonstrated the highest accuracy and predictive power, slightly outperforming a standard decision tree and logistic regression model.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F9B39C-F1D8-2A7B-0B3F-9C68CA9B282C}"/>
              </a:ext>
            </a:extLst>
          </p:cNvPr>
          <p:cNvSpPr txBox="1"/>
          <p:nvPr/>
        </p:nvSpPr>
        <p:spPr>
          <a:xfrm>
            <a:off x="281113" y="4361914"/>
            <a:ext cx="27363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IMPACT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B5D446-D9F5-2060-FEC6-285E5343271F}"/>
              </a:ext>
            </a:extLst>
          </p:cNvPr>
          <p:cNvSpPr txBox="1"/>
          <p:nvPr/>
        </p:nvSpPr>
        <p:spPr>
          <a:xfrm>
            <a:off x="281112" y="4669691"/>
            <a:ext cx="2742951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100" dirty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This model provides a powerful tool for the HR department. It predicts whether an employee will leave but also identifies the key factors driving that decision. These insights enable HR to shift from a reactive to a proactive approach, implementing targeted interventions to improve employee retention before valuable talent is lost.</a:t>
            </a:r>
          </a:p>
        </p:txBody>
      </p:sp>
      <p:pic>
        <p:nvPicPr>
          <p:cNvPr id="17" name="Picture 16" descr="This chart displays the most relevant. The top four factors are last_evaluation, number_project, tenure, and overworked. ">
            <a:extLst>
              <a:ext uri="{FF2B5EF4-FFF2-40B4-BE49-F238E27FC236}">
                <a16:creationId xmlns:a16="http://schemas.microsoft.com/office/drawing/2014/main" id="{EA7FB3D0-235E-105D-E11F-C01DBCB4E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168" y="708720"/>
            <a:ext cx="3456384" cy="2230716"/>
          </a:xfrm>
          <a:prstGeom prst="rect">
            <a:avLst/>
          </a:prstGeom>
        </p:spPr>
      </p:pic>
      <p:sp>
        <p:nvSpPr>
          <p:cNvPr id="22" name="Rectangle 3">
            <a:extLst>
              <a:ext uri="{FF2B5EF4-FFF2-40B4-BE49-F238E27FC236}">
                <a16:creationId xmlns:a16="http://schemas.microsoft.com/office/drawing/2014/main" id="{AAC3C06C-CD15-CCDB-A557-93421FE47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4522" y="3015009"/>
            <a:ext cx="4321589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001" altLang="en-001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This chart displays the most relevant. The top four factors are </a:t>
            </a:r>
            <a:r>
              <a:rPr kumimoji="0" lang="en-001" altLang="en-001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last_evaluation</a:t>
            </a:r>
            <a:r>
              <a:rPr kumimoji="0" lang="en-001" altLang="en-001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, </a:t>
            </a:r>
            <a:r>
              <a:rPr kumimoji="0" lang="en-001" altLang="en-001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number_project</a:t>
            </a:r>
            <a:r>
              <a:rPr kumimoji="0" lang="en-001" altLang="en-001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, </a:t>
            </a:r>
            <a:r>
              <a:rPr kumimoji="0" lang="en-001" altLang="en-001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tenure</a:t>
            </a:r>
            <a:r>
              <a:rPr kumimoji="0" lang="en-001" altLang="en-001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, and </a:t>
            </a:r>
            <a:r>
              <a:rPr kumimoji="0" lang="en-001" altLang="en-001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overworked</a:t>
            </a:r>
            <a:r>
              <a:rPr kumimoji="0" lang="en-001" altLang="en-001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. </a:t>
            </a:r>
          </a:p>
        </p:txBody>
      </p:sp>
      <p:pic>
        <p:nvPicPr>
          <p:cNvPr id="19" name="Picture 18" descr="This chart confirms the findings from the decision tree. The same top four variables, last_evaluation, number_project, tenure, and overworked, are identified as the most significant predictors.">
            <a:extLst>
              <a:ext uri="{FF2B5EF4-FFF2-40B4-BE49-F238E27FC236}">
                <a16:creationId xmlns:a16="http://schemas.microsoft.com/office/drawing/2014/main" id="{7C1BB8B9-3C95-022A-3826-E68252510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8167" y="3521469"/>
            <a:ext cx="3456385" cy="2166192"/>
          </a:xfrm>
          <a:prstGeom prst="rect">
            <a:avLst/>
          </a:prstGeom>
        </p:spPr>
      </p:pic>
      <p:sp>
        <p:nvSpPr>
          <p:cNvPr id="23" name="Rectangle 3">
            <a:extLst>
              <a:ext uri="{FF2B5EF4-FFF2-40B4-BE49-F238E27FC236}">
                <a16:creationId xmlns:a16="http://schemas.microsoft.com/office/drawing/2014/main" id="{5C4A87DA-3C9C-6284-3A98-93855FC2B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9700" y="5847872"/>
            <a:ext cx="4316412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001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This chart confirms the findings from the decision tree. The same variables, </a:t>
            </a:r>
            <a:r>
              <a:rPr kumimoji="0" lang="en-US" altLang="en-001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last_evaluation</a:t>
            </a:r>
            <a:r>
              <a:rPr kumimoji="0" lang="en-US" altLang="en-001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,</a:t>
            </a:r>
            <a:r>
              <a:rPr lang="en-US" altLang="en-001" sz="1100" b="1" dirty="0">
                <a:solidFill>
                  <a:schemeClr val="tx1"/>
                </a:solidFill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 number_project</a:t>
            </a:r>
            <a:r>
              <a:rPr kumimoji="0" lang="en-US" altLang="en-001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, </a:t>
            </a:r>
            <a:r>
              <a:rPr kumimoji="0" lang="en-US" altLang="en-001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tenure</a:t>
            </a:r>
            <a:r>
              <a:rPr kumimoji="0" lang="en-US" altLang="en-001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, and </a:t>
            </a:r>
            <a:r>
              <a:rPr kumimoji="0" lang="en-US" altLang="en-001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overworked</a:t>
            </a:r>
            <a:r>
              <a:rPr kumimoji="0" lang="en-US" altLang="en-001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, are identified as the most significant predictors.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E57B29-5885-C038-754B-66FCB642C217}"/>
              </a:ext>
            </a:extLst>
          </p:cNvPr>
          <p:cNvSpPr txBox="1"/>
          <p:nvPr/>
        </p:nvSpPr>
        <p:spPr>
          <a:xfrm>
            <a:off x="281112" y="6530368"/>
            <a:ext cx="72054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Google Sans" panose="020B0604020202020204" charset="0"/>
                <a:ea typeface="Google Sans" panose="020B0604020202020204" charset="0"/>
                <a:cs typeface="Google Sans" panose="020B0604020202020204" charset="0"/>
              </a:rPr>
              <a:t>INSIGHTS/NEXT STEPS</a:t>
            </a:r>
          </a:p>
        </p:txBody>
      </p:sp>
      <p:graphicFrame>
        <p:nvGraphicFramePr>
          <p:cNvPr id="27" name="Diagram 26">
            <a:extLst>
              <a:ext uri="{FF2B5EF4-FFF2-40B4-BE49-F238E27FC236}">
                <a16:creationId xmlns:a16="http://schemas.microsoft.com/office/drawing/2014/main" id="{1D8A0816-4862-223D-7627-053D8FA34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7100109"/>
              </p:ext>
            </p:extLst>
          </p:nvPr>
        </p:nvGraphicFramePr>
        <p:xfrm>
          <a:off x="281112" y="6910415"/>
          <a:ext cx="7205488" cy="30809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2C81F5D-C8D5-13B0-1E0A-0E9DD5DB4DBA}"/>
              </a:ext>
            </a:extLst>
          </p:cNvPr>
          <p:cNvCxnSpPr>
            <a:cxnSpLocks/>
          </p:cNvCxnSpPr>
          <p:nvPr/>
        </p:nvCxnSpPr>
        <p:spPr>
          <a:xfrm>
            <a:off x="3171021" y="792776"/>
            <a:ext cx="0" cy="5737592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BE80E8A-5ADD-B469-D753-A56C5C8B359D}"/>
              </a:ext>
            </a:extLst>
          </p:cNvPr>
          <p:cNvCxnSpPr>
            <a:cxnSpLocks/>
          </p:cNvCxnSpPr>
          <p:nvPr/>
        </p:nvCxnSpPr>
        <p:spPr>
          <a:xfrm>
            <a:off x="283700" y="640320"/>
            <a:ext cx="72049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67556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320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Roboto</vt:lpstr>
      <vt:lpstr>Arial</vt:lpstr>
      <vt:lpstr>Google Sans SemiBold</vt:lpstr>
      <vt:lpstr>Google Sans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Kai Jiang</cp:lastModifiedBy>
  <cp:revision>7</cp:revision>
  <dcterms:modified xsi:type="dcterms:W3CDTF">2025-07-15T17:25:48Z</dcterms:modified>
</cp:coreProperties>
</file>