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4" r:id="rId2"/>
    <p:sldId id="269" r:id="rId3"/>
    <p:sldId id="267" r:id="rId4"/>
    <p:sldId id="270" r:id="rId5"/>
    <p:sldId id="268" r:id="rId6"/>
    <p:sldId id="271" r:id="rId7"/>
    <p:sldId id="272" r:id="rId8"/>
    <p:sldId id="275" r:id="rId9"/>
    <p:sldId id="274" r:id="rId10"/>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AAE6"/>
    <a:srgbClr val="5A6EB4"/>
    <a:srgbClr val="A00078"/>
    <a:srgbClr val="A01E28"/>
    <a:srgbClr val="A08232"/>
    <a:srgbClr val="DCA01E"/>
    <a:srgbClr val="FA8214"/>
    <a:srgbClr val="82B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3" autoAdjust="0"/>
    <p:restoredTop sz="91212" autoAdjust="0"/>
  </p:normalViewPr>
  <p:slideViewPr>
    <p:cSldViewPr>
      <p:cViewPr varScale="1">
        <p:scale>
          <a:sx n="88" d="100"/>
          <a:sy n="88" d="100"/>
        </p:scale>
        <p:origin x="1334"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vl1pPr>
          </a:lstStyle>
          <a:p>
            <a:pPr>
              <a:defRPr/>
            </a:pPr>
            <a:r>
              <a:rPr lang="de-DE"/>
              <a:t>Prof. Dr. Max Mustermann | Musterfakultät</a:t>
            </a:r>
          </a:p>
        </p:txBody>
      </p:sp>
      <p:sp>
        <p:nvSpPr>
          <p:cNvPr id="47111" name="Text Box 7"/>
          <p:cNvSpPr txBox="1">
            <a:spLocks noChangeArrowheads="1"/>
          </p:cNvSpPr>
          <p:nvPr/>
        </p:nvSpPr>
        <p:spPr bwMode="auto">
          <a:xfrm>
            <a:off x="541338" y="8664575"/>
            <a:ext cx="3103562" cy="84138"/>
          </a:xfrm>
          <a:prstGeom prst="rect">
            <a:avLst/>
          </a:prstGeom>
          <a:noFill/>
          <a:ln w="9525">
            <a:noFill/>
            <a:miter lim="800000"/>
            <a:headEnd/>
            <a:tailEnd/>
          </a:ln>
          <a:effec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65000"/>
              </a:lnSpc>
              <a:spcBef>
                <a:spcPct val="50000"/>
              </a:spcBef>
              <a:defRPr/>
            </a:pPr>
            <a:r>
              <a:rPr lang="de-DE" altLang="de-DE" sz="800" dirty="0"/>
              <a:t>KIT – Die Forschungsuniversität in der </a:t>
            </a:r>
            <a:r>
              <a:rPr lang="de-DE" altLang="de-DE" sz="800" dirty="0" smtClean="0"/>
              <a:t>Helmholtz-Gemeinschaft</a:t>
            </a:r>
            <a:endParaRPr lang="de-DE" altLang="de-DE" sz="800" dirty="0"/>
          </a:p>
        </p:txBody>
      </p:sp>
      <p:pic>
        <p:nvPicPr>
          <p:cNvPr id="6148" name="Picture 11" descr="KIT-Logo-rgb_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275" y="188913"/>
            <a:ext cx="10080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494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de-DE"/>
              <a:t>Prof. Dr. Max Mustermann | Musterfakultät</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F67A72A-DB5D-4F56-8EC2-CA1C05C6F544}" type="slidenum">
              <a:rPr lang="de-DE"/>
              <a:pPr>
                <a:defRPr/>
              </a:pPr>
              <a:t>‹Nr.›</a:t>
            </a:fld>
            <a:endParaRPr lang="de-DE"/>
          </a:p>
        </p:txBody>
      </p:sp>
    </p:spTree>
    <p:extLst>
      <p:ext uri="{BB962C8B-B14F-4D97-AF65-F5344CB8AC3E}">
        <p14:creationId xmlns:p14="http://schemas.microsoft.com/office/powerpoint/2010/main" val="35248894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ußzeilenplatzhalter 3"/>
          <p:cNvSpPr>
            <a:spLocks noGrp="1"/>
          </p:cNvSpPr>
          <p:nvPr>
            <p:ph type="ftr" sz="quarter" idx="10"/>
          </p:nvPr>
        </p:nvSpPr>
        <p:spPr/>
        <p:txBody>
          <a:bodyPr/>
          <a:lstStyle/>
          <a:p>
            <a:pPr>
              <a:defRPr/>
            </a:pPr>
            <a:r>
              <a:rPr lang="de-DE" smtClean="0"/>
              <a:t>Prof. Dr. Max Mustermann | Musterfakultät</a:t>
            </a:r>
            <a:endParaRPr lang="de-DE"/>
          </a:p>
        </p:txBody>
      </p:sp>
      <p:sp>
        <p:nvSpPr>
          <p:cNvPr id="5" name="Foliennummernplatzhalter 4"/>
          <p:cNvSpPr>
            <a:spLocks noGrp="1"/>
          </p:cNvSpPr>
          <p:nvPr>
            <p:ph type="sldNum" sz="quarter" idx="11"/>
          </p:nvPr>
        </p:nvSpPr>
        <p:spPr/>
        <p:txBody>
          <a:bodyPr/>
          <a:lstStyle/>
          <a:p>
            <a:pPr>
              <a:defRPr/>
            </a:pPr>
            <a:fld id="{4F67A72A-DB5D-4F56-8EC2-CA1C05C6F544}" type="slidenum">
              <a:rPr lang="de-DE" smtClean="0"/>
              <a:pPr>
                <a:defRPr/>
              </a:pPr>
              <a:t>2</a:t>
            </a:fld>
            <a:endParaRPr lang="de-DE"/>
          </a:p>
        </p:txBody>
      </p:sp>
    </p:spTree>
    <p:extLst>
      <p:ext uri="{BB962C8B-B14F-4D97-AF65-F5344CB8AC3E}">
        <p14:creationId xmlns:p14="http://schemas.microsoft.com/office/powerpoint/2010/main" val="3959181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3" name="Rechteck 2"/>
          <p:cNvSpPr/>
          <p:nvPr/>
        </p:nvSpPr>
        <p:spPr bwMode="auto">
          <a:xfrm>
            <a:off x="71438" y="2143125"/>
            <a:ext cx="9358312" cy="4643438"/>
          </a:xfrm>
          <a:prstGeom prst="rect">
            <a:avLst/>
          </a:prstGeom>
          <a:blipFill>
            <a:blip r:embed="rId2"/>
            <a:stretch>
              <a:fillRect/>
            </a:stretch>
          </a:blip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pic>
        <p:nvPicPr>
          <p:cNvPr id="5" name="Picture 9" descr="II_rahmen_neu_tit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4"/>
          <p:cNvSpPr txBox="1">
            <a:spLocks noChangeArrowheads="1"/>
          </p:cNvSpPr>
          <p:nvPr/>
        </p:nvSpPr>
        <p:spPr bwMode="auto">
          <a:xfrm>
            <a:off x="396875" y="6597650"/>
            <a:ext cx="3670300" cy="122238"/>
          </a:xfrm>
          <a:prstGeom prst="rect">
            <a:avLst/>
          </a:prstGeom>
          <a:noFill/>
          <a:ln w="9525">
            <a:noFill/>
            <a:miter lim="800000"/>
            <a:headEnd/>
            <a:tailEnd/>
          </a:ln>
          <a:effec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de-DE" altLang="de-DE" sz="800" dirty="0" smtClean="0"/>
              <a:t>KIT – Die Forschungsuniversität in der Helmholtz-Gemeinschaft</a:t>
            </a:r>
          </a:p>
        </p:txBody>
      </p:sp>
      <p:sp>
        <p:nvSpPr>
          <p:cNvPr id="7" name="Text Box 21"/>
          <p:cNvSpPr txBox="1">
            <a:spLocks noChangeArrowheads="1"/>
          </p:cNvSpPr>
          <p:nvPr/>
        </p:nvSpPr>
        <p:spPr bwMode="auto">
          <a:xfrm>
            <a:off x="385763" y="3366344"/>
            <a:ext cx="453707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de-DE" altLang="de-DE" sz="1000" dirty="0" smtClean="0">
                <a:solidFill>
                  <a:schemeClr val="bg1"/>
                </a:solidFill>
              </a:rPr>
              <a:t>Gruppe 4</a:t>
            </a:r>
          </a:p>
        </p:txBody>
      </p:sp>
      <p:sp>
        <p:nvSpPr>
          <p:cNvPr id="8" name="Text Box 14"/>
          <p:cNvSpPr txBox="1">
            <a:spLocks noChangeArrowheads="1"/>
          </p:cNvSpPr>
          <p:nvPr/>
        </p:nvSpPr>
        <p:spPr bwMode="auto">
          <a:xfrm>
            <a:off x="7318375" y="6497638"/>
            <a:ext cx="172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de-DE" altLang="de-DE" sz="1600" b="1" smtClean="0">
                <a:solidFill>
                  <a:schemeClr val="bg1"/>
                </a:solidFill>
              </a:rPr>
              <a:t>www.kit.edu</a:t>
            </a:r>
          </a:p>
        </p:txBody>
      </p:sp>
      <p:pic>
        <p:nvPicPr>
          <p:cNvPr id="9" name="Picture 11" descr="KIT-Logo-rgb_d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288" y="333375"/>
            <a:ext cx="16192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fik 1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4713" y="6381750"/>
            <a:ext cx="4699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8782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413166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59563" y="333375"/>
            <a:ext cx="2089150" cy="57594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90525" y="333375"/>
            <a:ext cx="6116638" cy="575945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12265475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2007542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36656602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3333000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49484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182668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385303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2474151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24978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8000" r="-8000"/>
          </a:stretch>
        </a:blipFill>
        <a:effectLst/>
      </p:bgPr>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90525" y="333375"/>
            <a:ext cx="69119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de-DE" altLang="de-DE" smtClean="0"/>
              <a:t>Folientitel durch klicken hinzufügen</a:t>
            </a:r>
          </a:p>
        </p:txBody>
      </p:sp>
      <p:sp>
        <p:nvSpPr>
          <p:cNvPr id="1028" name="Rectangle 3"/>
          <p:cNvSpPr>
            <a:spLocks noGrp="1" noChangeArrowheads="1"/>
          </p:cNvSpPr>
          <p:nvPr>
            <p:ph type="body" idx="1"/>
          </p:nvPr>
        </p:nvSpPr>
        <p:spPr bwMode="auto">
          <a:xfrm>
            <a:off x="392113" y="1198563"/>
            <a:ext cx="83566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smtClean="0"/>
              <a:t>Karlsruhe Institute of Technology (KIT).</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1029" name="Text Box 10"/>
          <p:cNvSpPr txBox="1">
            <a:spLocks noChangeArrowheads="1"/>
          </p:cNvSpPr>
          <p:nvPr/>
        </p:nvSpPr>
        <p:spPr bwMode="auto">
          <a:xfrm>
            <a:off x="6011863" y="6453188"/>
            <a:ext cx="27368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pPr>
            <a:r>
              <a:rPr lang="de-DE" altLang="de-DE" sz="900" b="1" dirty="0" smtClean="0">
                <a:solidFill>
                  <a:schemeClr val="tx2"/>
                </a:solidFill>
              </a:rPr>
              <a:t>Gruppe</a:t>
            </a:r>
            <a:r>
              <a:rPr lang="de-DE" altLang="de-DE" sz="900" b="1" baseline="0" dirty="0" smtClean="0">
                <a:solidFill>
                  <a:schemeClr val="tx2"/>
                </a:solidFill>
              </a:rPr>
              <a:t> 4 - </a:t>
            </a:r>
            <a:r>
              <a:rPr lang="de-DE" altLang="de-DE" sz="900" b="1" baseline="0" dirty="0" err="1" smtClean="0">
                <a:solidFill>
                  <a:schemeClr val="tx2"/>
                </a:solidFill>
              </a:rPr>
              <a:t>DryR</a:t>
            </a:r>
            <a:endParaRPr lang="de-DE" altLang="de-DE" sz="900" b="1" dirty="0">
              <a:solidFill>
                <a:schemeClr val="tx2"/>
              </a:solidFill>
            </a:endParaRPr>
          </a:p>
        </p:txBody>
      </p:sp>
      <p:sp>
        <p:nvSpPr>
          <p:cNvPr id="1030" name="Text Box 11"/>
          <p:cNvSpPr txBox="1">
            <a:spLocks noChangeArrowheads="1"/>
          </p:cNvSpPr>
          <p:nvPr/>
        </p:nvSpPr>
        <p:spPr bwMode="auto">
          <a:xfrm>
            <a:off x="250825" y="6445250"/>
            <a:ext cx="325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fld id="{C9A3BCB7-53F7-4CEB-A9D8-3986DC682D22}" type="slidenum">
              <a:rPr lang="de-DE" altLang="de-DE" sz="900" b="1" smtClean="0"/>
              <a:pPr eaLnBrk="1" hangingPunct="1">
                <a:spcBef>
                  <a:spcPct val="50000"/>
                </a:spcBef>
                <a:defRPr/>
              </a:pPr>
              <a:t>‹Nr.›</a:t>
            </a:fld>
            <a:endParaRPr lang="de-DE" altLang="de-DE" sz="900" b="1" dirty="0" smtClean="0"/>
          </a:p>
        </p:txBody>
      </p:sp>
      <p:pic>
        <p:nvPicPr>
          <p:cNvPr id="1031" name="Picture 13" descr="KIT-Logo-rgb_de"/>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667625" y="333375"/>
            <a:ext cx="1076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1"/>
          <p:cNvSpPr>
            <a:spLocks noChangeArrowheads="1"/>
          </p:cNvSpPr>
          <p:nvPr/>
        </p:nvSpPr>
        <p:spPr bwMode="auto">
          <a:xfrm>
            <a:off x="612775" y="6445250"/>
            <a:ext cx="8636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502721D-4FB2-44E6-8ECB-01285A512724}" type="datetime1">
              <a:rPr lang="de-DE" altLang="de-DE" sz="900" smtClean="0"/>
              <a:pPr eaLnBrk="1" hangingPunct="1">
                <a:defRPr/>
              </a:pPr>
              <a:t>15.12.2015</a:t>
            </a:fld>
            <a:endParaRPr lang="de-DE" altLang="de-DE" sz="900" smtClean="0"/>
          </a:p>
        </p:txBody>
      </p:sp>
      <p:sp>
        <p:nvSpPr>
          <p:cNvPr id="1036" name="Rectangle 12"/>
          <p:cNvSpPr>
            <a:spLocks noGrp="1" noChangeArrowheads="1"/>
          </p:cNvSpPr>
          <p:nvPr>
            <p:ph type="ftr" sz="quarter" idx="3"/>
          </p:nvPr>
        </p:nvSpPr>
        <p:spPr bwMode="auto">
          <a:xfrm>
            <a:off x="1701800" y="6445250"/>
            <a:ext cx="42481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sz="900"/>
            </a:lvl1pPr>
          </a:lstStyle>
          <a:p>
            <a:pPr>
              <a:defRPr/>
            </a:pPr>
            <a:r>
              <a:rPr lang="de-DE" altLang="de-DE" dirty="0" smtClean="0"/>
              <a:t>SIA2015 – Zwischenpräsentation</a:t>
            </a:r>
            <a:endParaRPr lang="de-DE" altLang="de-DE" dirty="0"/>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eaLnBrk="1" fontAlgn="base" hangingPunct="1">
        <a:spcBef>
          <a:spcPct val="20000"/>
        </a:spcBef>
        <a:spcAft>
          <a:spcPct val="0"/>
        </a:spcAft>
        <a:buBlip>
          <a:blip r:embed="rId16"/>
        </a:buBlip>
        <a:defRPr sz="2000">
          <a:solidFill>
            <a:schemeClr val="tx1"/>
          </a:solidFill>
          <a:latin typeface="+mn-lt"/>
          <a:ea typeface="+mn-ea"/>
          <a:cs typeface="+mn-cs"/>
        </a:defRPr>
      </a:lvl1pPr>
      <a:lvl2pPr marL="790575" indent="-314325" algn="l" rtl="0" eaLnBrk="1" fontAlgn="base" hangingPunct="1">
        <a:spcBef>
          <a:spcPct val="20000"/>
        </a:spcBef>
        <a:spcAft>
          <a:spcPct val="0"/>
        </a:spcAft>
        <a:buBlip>
          <a:blip r:embed="rId17"/>
        </a:buBlip>
        <a:defRPr>
          <a:solidFill>
            <a:schemeClr val="tx1"/>
          </a:solidFill>
          <a:latin typeface="+mn-lt"/>
        </a:defRPr>
      </a:lvl2pPr>
      <a:lvl3pPr marL="1209675" indent="-276225" algn="l" rtl="0" eaLnBrk="1" fontAlgn="base" hangingPunct="1">
        <a:spcBef>
          <a:spcPct val="20000"/>
        </a:spcBef>
        <a:spcAft>
          <a:spcPct val="0"/>
        </a:spcAft>
        <a:buBlip>
          <a:blip r:embed="rId18"/>
        </a:buBlip>
        <a:defRPr sz="1600">
          <a:solidFill>
            <a:schemeClr val="tx1"/>
          </a:solidFill>
          <a:latin typeface="+mn-lt"/>
        </a:defRPr>
      </a:lvl3pPr>
      <a:lvl4pPr marL="1657350" indent="-276225" algn="l" rtl="0" eaLnBrk="1" fontAlgn="base" hangingPunct="1">
        <a:spcBef>
          <a:spcPct val="20000"/>
        </a:spcBef>
        <a:spcAft>
          <a:spcPct val="0"/>
        </a:spcAft>
        <a:buBlip>
          <a:blip r:embed="rId18"/>
        </a:buBlip>
        <a:defRPr sz="1600">
          <a:solidFill>
            <a:schemeClr val="tx1"/>
          </a:solidFill>
          <a:latin typeface="+mn-lt"/>
        </a:defRPr>
      </a:lvl4pPr>
      <a:lvl5pPr marL="2095500" indent="-276225" algn="l" rtl="0" eaLnBrk="1" fontAlgn="base" hangingPunct="1">
        <a:spcBef>
          <a:spcPct val="20000"/>
        </a:spcBef>
        <a:spcAft>
          <a:spcPct val="0"/>
        </a:spcAft>
        <a:buBlip>
          <a:blip r:embed="rId18"/>
        </a:buBlip>
        <a:defRPr sz="1600">
          <a:solidFill>
            <a:schemeClr val="tx1"/>
          </a:solidFill>
          <a:latin typeface="+mn-lt"/>
        </a:defRPr>
      </a:lvl5pPr>
      <a:lvl6pPr marL="2514600" indent="-228600" algn="l" rtl="0" eaLnBrk="1" fontAlgn="base" hangingPunct="1">
        <a:spcBef>
          <a:spcPct val="20000"/>
        </a:spcBef>
        <a:spcAft>
          <a:spcPct val="0"/>
        </a:spcAft>
        <a:buSzPct val="60000"/>
        <a:buBlip>
          <a:blip r:embed="rId19"/>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9"/>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9"/>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9"/>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95288" y="1412875"/>
            <a:ext cx="83899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pPr>
            <a:r>
              <a:rPr lang="de-DE" altLang="de-DE" sz="2600" b="1" dirty="0" smtClean="0">
                <a:solidFill>
                  <a:schemeClr val="tx2"/>
                </a:solidFill>
              </a:rPr>
              <a:t>Gruppe 4 – </a:t>
            </a:r>
            <a:r>
              <a:rPr lang="de-DE" altLang="de-DE" sz="2800" b="1" dirty="0" err="1" smtClean="0">
                <a:solidFill>
                  <a:schemeClr val="tx2"/>
                </a:solidFill>
              </a:rPr>
              <a:t>DryR</a:t>
            </a:r>
            <a:endParaRPr lang="de-DE" altLang="de-DE" sz="2800" b="1" dirty="0">
              <a:solidFill>
                <a:schemeClr val="tx2"/>
              </a:solidFill>
            </a:endParaRPr>
          </a:p>
        </p:txBody>
      </p:sp>
      <p:sp>
        <p:nvSpPr>
          <p:cNvPr id="3075" name="Rectangle 3"/>
          <p:cNvSpPr>
            <a:spLocks noChangeArrowheads="1"/>
          </p:cNvSpPr>
          <p:nvPr/>
        </p:nvSpPr>
        <p:spPr bwMode="auto">
          <a:xfrm>
            <a:off x="396875" y="2349500"/>
            <a:ext cx="837088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Blip>
                <a:blip r:embed="rId2"/>
              </a:buBlip>
              <a:defRPr sz="2000">
                <a:solidFill>
                  <a:schemeClr val="tx1"/>
                </a:solidFill>
                <a:latin typeface="Arial" charset="0"/>
              </a:defRPr>
            </a:lvl1pPr>
            <a:lvl2pPr marL="742950" indent="-285750">
              <a:spcBef>
                <a:spcPct val="20000"/>
              </a:spcBef>
              <a:buBlip>
                <a:blip r:embed="rId3"/>
              </a:buBlip>
              <a:defRPr>
                <a:solidFill>
                  <a:schemeClr val="tx1"/>
                </a:solidFill>
                <a:latin typeface="Arial" charset="0"/>
              </a:defRPr>
            </a:lvl2pPr>
            <a:lvl3pPr marL="1143000" indent="-228600">
              <a:spcBef>
                <a:spcPct val="20000"/>
              </a:spcBef>
              <a:buBlip>
                <a:blip r:embed="rId4"/>
              </a:buBlip>
              <a:defRPr sz="1600">
                <a:solidFill>
                  <a:schemeClr val="tx1"/>
                </a:solidFill>
                <a:latin typeface="Arial" charset="0"/>
              </a:defRPr>
            </a:lvl3pPr>
            <a:lvl4pPr marL="1600200" indent="-228600">
              <a:spcBef>
                <a:spcPct val="20000"/>
              </a:spcBef>
              <a:buBlip>
                <a:blip r:embed="rId4"/>
              </a:buBlip>
              <a:defRPr sz="1600">
                <a:solidFill>
                  <a:schemeClr val="tx1"/>
                </a:solidFill>
                <a:latin typeface="Arial" charset="0"/>
              </a:defRPr>
            </a:lvl4pPr>
            <a:lvl5pPr marL="2057400" indent="-228600">
              <a:spcBef>
                <a:spcPct val="20000"/>
              </a:spcBef>
              <a:buBlip>
                <a:blip r:embed="rId4"/>
              </a:buBlip>
              <a:defRPr sz="1600">
                <a:solidFill>
                  <a:schemeClr val="tx1"/>
                </a:solidFill>
                <a:latin typeface="Arial" charset="0"/>
              </a:defRPr>
            </a:lvl5pPr>
            <a:lvl6pPr marL="2514600" indent="-228600" fontAlgn="base">
              <a:spcBef>
                <a:spcPct val="20000"/>
              </a:spcBef>
              <a:spcAft>
                <a:spcPct val="0"/>
              </a:spcAft>
              <a:buBlip>
                <a:blip r:embed="rId4"/>
              </a:buBlip>
              <a:defRPr sz="1600">
                <a:solidFill>
                  <a:schemeClr val="tx1"/>
                </a:solidFill>
                <a:latin typeface="Arial" charset="0"/>
              </a:defRPr>
            </a:lvl6pPr>
            <a:lvl7pPr marL="2971800" indent="-228600" fontAlgn="base">
              <a:spcBef>
                <a:spcPct val="20000"/>
              </a:spcBef>
              <a:spcAft>
                <a:spcPct val="0"/>
              </a:spcAft>
              <a:buBlip>
                <a:blip r:embed="rId4"/>
              </a:buBlip>
              <a:defRPr sz="1600">
                <a:solidFill>
                  <a:schemeClr val="tx1"/>
                </a:solidFill>
                <a:latin typeface="Arial" charset="0"/>
              </a:defRPr>
            </a:lvl7pPr>
            <a:lvl8pPr marL="3429000" indent="-228600" fontAlgn="base">
              <a:spcBef>
                <a:spcPct val="20000"/>
              </a:spcBef>
              <a:spcAft>
                <a:spcPct val="0"/>
              </a:spcAft>
              <a:buBlip>
                <a:blip r:embed="rId4"/>
              </a:buBlip>
              <a:defRPr sz="1600">
                <a:solidFill>
                  <a:schemeClr val="tx1"/>
                </a:solidFill>
                <a:latin typeface="Arial" charset="0"/>
              </a:defRPr>
            </a:lvl8pPr>
            <a:lvl9pPr marL="3886200" indent="-228600" fontAlgn="base">
              <a:spcBef>
                <a:spcPct val="20000"/>
              </a:spcBef>
              <a:spcAft>
                <a:spcPct val="0"/>
              </a:spcAft>
              <a:buBlip>
                <a:blip r:embed="rId4"/>
              </a:buBlip>
              <a:defRPr sz="1600">
                <a:solidFill>
                  <a:schemeClr val="tx1"/>
                </a:solidFill>
                <a:latin typeface="Arial" charset="0"/>
              </a:defRPr>
            </a:lvl9pPr>
          </a:lstStyle>
          <a:p>
            <a:pPr>
              <a:spcBef>
                <a:spcPct val="0"/>
              </a:spcBef>
              <a:buFontTx/>
              <a:buNone/>
            </a:pPr>
            <a:r>
              <a:rPr lang="de-DE" altLang="de-DE" sz="1600" b="1" dirty="0">
                <a:solidFill>
                  <a:srgbClr val="000000"/>
                </a:solidFill>
              </a:rPr>
              <a:t>Addis </a:t>
            </a:r>
            <a:r>
              <a:rPr lang="de-DE" altLang="de-DE" sz="1600" b="1" dirty="0" err="1" smtClean="0">
                <a:solidFill>
                  <a:srgbClr val="000000"/>
                </a:solidFill>
              </a:rPr>
              <a:t>Dittebrandt</a:t>
            </a:r>
            <a:r>
              <a:rPr lang="de-DE" altLang="de-DE" sz="1600" b="1" dirty="0">
                <a:solidFill>
                  <a:srgbClr val="000000"/>
                </a:solidFill>
              </a:rPr>
              <a:t>, </a:t>
            </a:r>
            <a:r>
              <a:rPr lang="de-DE" altLang="de-DE" sz="1600" b="1" dirty="0" smtClean="0">
                <a:solidFill>
                  <a:srgbClr val="000000"/>
                </a:solidFill>
              </a:rPr>
              <a:t>Kai </a:t>
            </a:r>
            <a:r>
              <a:rPr lang="de-DE" altLang="de-DE" sz="1600" b="1" dirty="0">
                <a:solidFill>
                  <a:srgbClr val="000000"/>
                </a:solidFill>
              </a:rPr>
              <a:t>Frank </a:t>
            </a:r>
            <a:r>
              <a:rPr lang="de-DE" altLang="de-DE" sz="1600" b="1" dirty="0" err="1">
                <a:solidFill>
                  <a:srgbClr val="000000"/>
                </a:solidFill>
              </a:rPr>
              <a:t>Roßwag</a:t>
            </a:r>
            <a:r>
              <a:rPr lang="de-DE" altLang="de-DE" sz="1600" b="1" dirty="0">
                <a:solidFill>
                  <a:srgbClr val="000000"/>
                </a:solidFill>
              </a:rPr>
              <a:t>, </a:t>
            </a:r>
            <a:r>
              <a:rPr lang="de-DE" altLang="de-DE" sz="1600" b="1" dirty="0" smtClean="0">
                <a:solidFill>
                  <a:srgbClr val="000000"/>
                </a:solidFill>
              </a:rPr>
              <a:t>Peter Noras</a:t>
            </a:r>
            <a:r>
              <a:rPr lang="de-DE" altLang="de-DE" sz="1600" b="1" dirty="0">
                <a:solidFill>
                  <a:srgbClr val="000000"/>
                </a:solidFill>
              </a:rPr>
              <a:t>, Yannick Tanner</a:t>
            </a:r>
            <a:endParaRPr lang="de-DE" altLang="de-DE" sz="1600" b="1" dirty="0" smtClean="0">
              <a:solidFill>
                <a:srgbClr val="0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Problembeschreibung</a:t>
            </a:r>
          </a:p>
        </p:txBody>
      </p:sp>
      <p:sp>
        <p:nvSpPr>
          <p:cNvPr id="3" name="Inhaltsplatzhalter 2"/>
          <p:cNvSpPr>
            <a:spLocks noGrp="1"/>
          </p:cNvSpPr>
          <p:nvPr>
            <p:ph idx="1"/>
          </p:nvPr>
        </p:nvSpPr>
        <p:spPr/>
        <p:txBody>
          <a:bodyPr/>
          <a:lstStyle/>
          <a:p>
            <a:r>
              <a:rPr lang="de-DE" dirty="0" smtClean="0"/>
              <a:t>Persona</a:t>
            </a:r>
            <a:endParaRPr lang="de-DE" dirty="0"/>
          </a:p>
          <a:p>
            <a:pPr lvl="1"/>
            <a:r>
              <a:rPr lang="de-DE" dirty="0"/>
              <a:t>Johannes ist Maschinenbaustudent im 5. Semester an der Technischen Universität Neustadt. Er lebt mit zwei weiteren Studenten in einer WG im dritten Stock. Die Studenten teilen sich neben Küche und einem Gemeinschaftsraum auch ein kleines Kellerabteil, neben dem auch eine gemeinschaftlich genutzte </a:t>
            </a:r>
            <a:r>
              <a:rPr lang="de-DE" dirty="0" smtClean="0"/>
              <a:t>Waschmaschine der WG </a:t>
            </a:r>
            <a:r>
              <a:rPr lang="de-DE" dirty="0"/>
              <a:t>steht. Üblicherweise kommt Johannes mit seinen Mitbewohnern gut aus, aber manchmal kommt es zu Problemen, wenn etwa morgens alle ins Bad müssen oder Dinge nicht rechtzeitig weggeräumt werden. Insbesondere sein Mitbewohner Markus ärgert sich oft über Johannes, etwa wenn seine Klamotten viel zu lange an der zu eng bemessenen Wäscheleine im Keller hängen. Allerdings hat Johannes auch nicht immer die Zeit oder die Lust dazu, seine Studien zu unterbrechen und die vier Treppen in den Keller herunterzulaufen, nur um festzustellen, dass sein dicker Pullover immer noch nicht ganz trocken ist und er noch einmal laufen muss.</a:t>
            </a:r>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spTree>
    <p:extLst>
      <p:ext uri="{BB962C8B-B14F-4D97-AF65-F5344CB8AC3E}">
        <p14:creationId xmlns:p14="http://schemas.microsoft.com/office/powerpoint/2010/main" val="3360980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Geschäftsansatz</a:t>
            </a:r>
            <a:endParaRPr lang="de-DE" dirty="0"/>
          </a:p>
        </p:txBody>
      </p:sp>
      <p:sp>
        <p:nvSpPr>
          <p:cNvPr id="3" name="Inhaltsplatzhalter 2"/>
          <p:cNvSpPr>
            <a:spLocks noGrp="1"/>
          </p:cNvSpPr>
          <p:nvPr>
            <p:ph idx="1"/>
          </p:nvPr>
        </p:nvSpPr>
        <p:spPr/>
        <p:txBody>
          <a:bodyPr/>
          <a:lstStyle/>
          <a:p>
            <a:r>
              <a:rPr lang="de-DE" dirty="0" smtClean="0"/>
              <a:t>Kundensegment</a:t>
            </a:r>
            <a:endParaRPr lang="de-DE" dirty="0"/>
          </a:p>
          <a:p>
            <a:pPr lvl="1"/>
            <a:r>
              <a:rPr lang="de-DE" dirty="0" smtClean="0"/>
              <a:t>Junge Erwachsene die alleine oder in einer WG leben</a:t>
            </a:r>
            <a:endParaRPr lang="de-DE" dirty="0"/>
          </a:p>
          <a:p>
            <a:r>
              <a:rPr lang="de-DE" dirty="0" smtClean="0"/>
              <a:t>Problem</a:t>
            </a:r>
            <a:endParaRPr lang="de-DE" dirty="0"/>
          </a:p>
          <a:p>
            <a:pPr lvl="1"/>
            <a:r>
              <a:rPr lang="de-DE" dirty="0" smtClean="0"/>
              <a:t>Wäsche wird auf einer Wäscheleine im Keller getrocknet. Die Wäsche benötigt durch verschiedene Einflüsse unterschiedliche Zeiten zum trocknen. Man ist berufstätig und kann das nicht ständig kontrollieren.</a:t>
            </a:r>
          </a:p>
          <a:p>
            <a:r>
              <a:rPr lang="de-DE" dirty="0" smtClean="0"/>
              <a:t>Lösung</a:t>
            </a:r>
            <a:endParaRPr lang="de-DE" dirty="0"/>
          </a:p>
          <a:p>
            <a:pPr lvl="1"/>
            <a:r>
              <a:rPr lang="de-DE" dirty="0" err="1" smtClean="0"/>
              <a:t>DryR</a:t>
            </a:r>
            <a:r>
              <a:rPr lang="de-DE" dirty="0" smtClean="0"/>
              <a:t> </a:t>
            </a:r>
            <a:r>
              <a:rPr lang="de-DE" dirty="0" smtClean="0"/>
              <a:t>der eine Meldung auf dem Smartphone absetzt, wann die Wäsche trocken ist</a:t>
            </a:r>
            <a:endParaRPr lang="de-DE" dirty="0"/>
          </a:p>
          <a:p>
            <a:r>
              <a:rPr lang="de-DE" dirty="0" smtClean="0"/>
              <a:t>Kanäle</a:t>
            </a:r>
          </a:p>
          <a:p>
            <a:pPr lvl="1"/>
            <a:r>
              <a:rPr lang="de-DE" dirty="0" smtClean="0"/>
              <a:t>Verkauf über Internet, Marketing in </a:t>
            </a:r>
            <a:r>
              <a:rPr lang="de-DE" dirty="0" err="1" smtClean="0"/>
              <a:t>Social</a:t>
            </a:r>
            <a:r>
              <a:rPr lang="de-DE" dirty="0" smtClean="0"/>
              <a:t> Networks und Viral</a:t>
            </a:r>
            <a:endParaRPr lang="de-DE" dirty="0"/>
          </a:p>
          <a:p>
            <a:r>
              <a:rPr lang="de-DE" dirty="0"/>
              <a:t>Preis</a:t>
            </a:r>
          </a:p>
          <a:p>
            <a:pPr lvl="1"/>
            <a:r>
              <a:rPr lang="de-DE" dirty="0" smtClean="0"/>
              <a:t>Preisakzeptanz zwischen 4 – 10 €</a:t>
            </a:r>
          </a:p>
          <a:p>
            <a:pPr lvl="1"/>
            <a:r>
              <a:rPr lang="de-DE" dirty="0" smtClean="0"/>
              <a:t>240 Menschen befragt, bei 26,6667% besteht eine Kaufabsicht</a:t>
            </a:r>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spTree>
    <p:extLst>
      <p:ext uri="{BB962C8B-B14F-4D97-AF65-F5344CB8AC3E}">
        <p14:creationId xmlns:p14="http://schemas.microsoft.com/office/powerpoint/2010/main" val="1289123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Entwurfsstudie </a:t>
            </a:r>
            <a:r>
              <a:rPr lang="de-DE" dirty="0" smtClean="0"/>
              <a:t>#1</a:t>
            </a:r>
            <a:endParaRPr lang="de-DE" dirty="0"/>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pic>
        <p:nvPicPr>
          <p:cNvPr id="3" name="Inhaltsplatzhalt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4784" y="1340768"/>
            <a:ext cx="3406046" cy="4894262"/>
          </a:xfr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0112" y="1340768"/>
            <a:ext cx="2941731" cy="4227072"/>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0525" y="1095587"/>
            <a:ext cx="3593191" cy="5163176"/>
          </a:xfrm>
          <a:prstGeom prst="rect">
            <a:avLst/>
          </a:prstGeom>
        </p:spPr>
      </p:pic>
      <p:pic>
        <p:nvPicPr>
          <p:cNvPr id="7" name="Grafik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4381" y="1095587"/>
            <a:ext cx="3593191" cy="5163176"/>
          </a:xfrm>
          <a:prstGeom prst="rect">
            <a:avLst/>
          </a:prstGeom>
        </p:spPr>
      </p:pic>
      <p:pic>
        <p:nvPicPr>
          <p:cNvPr id="9" name="Grafik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40018" y="1340768"/>
            <a:ext cx="3041956" cy="4371088"/>
          </a:xfrm>
          <a:prstGeom prst="rect">
            <a:avLst/>
          </a:prstGeom>
        </p:spPr>
      </p:pic>
      <p:pic>
        <p:nvPicPr>
          <p:cNvPr id="8" name="Grafik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9172" y="1340768"/>
            <a:ext cx="2945536" cy="4232538"/>
          </a:xfrm>
          <a:prstGeom prst="rect">
            <a:avLst/>
          </a:prstGeom>
        </p:spPr>
      </p:pic>
      <p:pic>
        <p:nvPicPr>
          <p:cNvPr id="10" name="Grafik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2666" y="934666"/>
            <a:ext cx="3607190" cy="5183292"/>
          </a:xfrm>
          <a:prstGeom prst="rect">
            <a:avLst/>
          </a:prstGeom>
        </p:spPr>
      </p:pic>
    </p:spTree>
    <p:extLst>
      <p:ext uri="{BB962C8B-B14F-4D97-AF65-F5344CB8AC3E}">
        <p14:creationId xmlns:p14="http://schemas.microsoft.com/office/powerpoint/2010/main" val="338496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5"/>
                    </p:tgtEl>
                  </p:cond>
                </p:stCondLst>
                <p:endSync evt="end" delay="0">
                  <p:rtn val="all"/>
                </p:endSync>
                <p:childTnLst>
                  <p:par>
                    <p:cTn id="10" fill="hold">
                      <p:stCondLst>
                        <p:cond delay="0"/>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xit" presetSubtype="0" fill="hold" nodeType="withEffect">
                                  <p:stCondLst>
                                    <p:cond delay="0"/>
                                  </p:stCondLst>
                                  <p:childTnLst>
                                    <p:set>
                                      <p:cBhvr>
                                        <p:cTn id="17" dur="1" fill="hold">
                                          <p:stCondLst>
                                            <p:cond delay="0"/>
                                          </p:stCondLst>
                                        </p:cTn>
                                        <p:tgtEl>
                                          <p:spTgt spid="5"/>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0" restart="whenNotActive" fill="hold" evtFilter="cancelBubble" nodeType="interactiveSeq">
                <p:stCondLst>
                  <p:cond evt="onClick" delay="0">
                    <p:tgtEl>
                      <p:spTgt spid="6"/>
                    </p:tgtEl>
                  </p:cond>
                </p:stCondLst>
                <p:endSync evt="end" delay="0">
                  <p:rtn val="all"/>
                </p:endSync>
                <p:childTnLst>
                  <p:par>
                    <p:cTn id="21" fill="hold">
                      <p:stCondLst>
                        <p:cond delay="0"/>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33" restart="whenNotActive" fill="hold" evtFilter="cancelBubble" nodeType="interactiveSeq">
                <p:stCondLst>
                  <p:cond evt="onClick" delay="0">
                    <p:tgtEl>
                      <p:spTgt spid="7"/>
                    </p:tgtEl>
                  </p:cond>
                </p:stCondLst>
                <p:endSync evt="end" delay="0">
                  <p:rtn val="all"/>
                </p:endSync>
                <p:childTnLst>
                  <p:par>
                    <p:cTn id="34" fill="hold">
                      <p:stCondLst>
                        <p:cond delay="0"/>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6"/>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46" restart="whenNotActive" fill="hold" evtFilter="cancelBubble" nodeType="interactiveSeq">
                <p:stCondLst>
                  <p:cond evt="onClick" delay="0">
                    <p:tgtEl>
                      <p:spTgt spid="3"/>
                    </p:tgtEl>
                  </p:cond>
                </p:stCondLst>
                <p:endSync evt="end" delay="0">
                  <p:rtn val="all"/>
                </p:endSync>
                <p:childTnLst>
                  <p:par>
                    <p:cTn id="47" fill="hold">
                      <p:stCondLst>
                        <p:cond delay="0"/>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5"/>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Entwurfsstudie </a:t>
            </a:r>
            <a:r>
              <a:rPr lang="de-DE" dirty="0" smtClean="0"/>
              <a:t>#2</a:t>
            </a:r>
            <a:endParaRPr lang="de-DE" dirty="0"/>
          </a:p>
        </p:txBody>
      </p:sp>
      <p:sp>
        <p:nvSpPr>
          <p:cNvPr id="3" name="Inhaltsplatzhalter 2"/>
          <p:cNvSpPr>
            <a:spLocks noGrp="1"/>
          </p:cNvSpPr>
          <p:nvPr>
            <p:ph idx="1"/>
          </p:nvPr>
        </p:nvSpPr>
        <p:spPr/>
        <p:txBody>
          <a:bodyPr/>
          <a:lstStyle/>
          <a:p>
            <a:pPr marL="476250" lvl="1" indent="0">
              <a:buNone/>
            </a:pPr>
            <a:r>
              <a:rPr lang="de-DE" dirty="0" smtClean="0"/>
              <a:t> </a:t>
            </a:r>
            <a:endParaRPr lang="de-DE" dirty="0"/>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pic>
        <p:nvPicPr>
          <p:cNvPr id="8" name="Grafik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4714" y="1198563"/>
            <a:ext cx="3651395" cy="5024854"/>
          </a:xfrm>
          <a:prstGeom prst="rect">
            <a:avLst/>
          </a:prstGeom>
        </p:spPr>
      </p:pic>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6380" y="1198563"/>
            <a:ext cx="3773514" cy="5024854"/>
          </a:xfrm>
          <a:prstGeom prst="rect">
            <a:avLst/>
          </a:prstGeom>
        </p:spPr>
      </p:pic>
      <p:pic>
        <p:nvPicPr>
          <p:cNvPr id="5" name="Grafik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9130" y="1207089"/>
            <a:ext cx="3742565" cy="5024854"/>
          </a:xfrm>
          <a:prstGeom prst="rect">
            <a:avLst/>
          </a:prstGeom>
        </p:spPr>
      </p:pic>
      <p:pic>
        <p:nvPicPr>
          <p:cNvPr id="6" name="Grafik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2185" y="1464403"/>
            <a:ext cx="6076452" cy="4362581"/>
          </a:xfrm>
          <a:prstGeom prst="rect">
            <a:avLst/>
          </a:prstGeom>
        </p:spPr>
      </p:pic>
    </p:spTree>
    <p:extLst>
      <p:ext uri="{BB962C8B-B14F-4D97-AF65-F5344CB8AC3E}">
        <p14:creationId xmlns:p14="http://schemas.microsoft.com/office/powerpoint/2010/main" val="317156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8"/>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xit" presetSubtype="0" fill="hold" nodeType="withEffect">
                                  <p:stCondLst>
                                    <p:cond delay="0"/>
                                  </p:stCondLst>
                                  <p:childTnLst>
                                    <p:set>
                                      <p:cBhvr>
                                        <p:cTn id="13" dur="1" fill="hold">
                                          <p:stCondLst>
                                            <p:cond delay="0"/>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4" restart="whenNotActive" fill="hold" evtFilter="cancelBubble" nodeType="interactiveSeq">
                <p:stCondLst>
                  <p:cond evt="onClick" delay="0">
                    <p:tgtEl>
                      <p:spTgt spid="9"/>
                    </p:tgtEl>
                  </p:cond>
                </p:stCondLst>
                <p:endSync evt="end" delay="0">
                  <p:rtn val="all"/>
                </p:endSync>
                <p:childTnLst>
                  <p:par>
                    <p:cTn id="15" fill="hold">
                      <p:stCondLst>
                        <p:cond delay="0"/>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1" restart="whenNotActive" fill="hold" evtFilter="cancelBubble" nodeType="interactiveSeq">
                <p:stCondLst>
                  <p:cond evt="onClick" delay="0">
                    <p:tgtEl>
                      <p:spTgt spid="5"/>
                    </p:tgtEl>
                  </p:cond>
                </p:stCondLst>
                <p:endSync evt="end" delay="0">
                  <p:rtn val="all"/>
                </p:endSync>
                <p:childTnLst>
                  <p:par>
                    <p:cTn id="22" fill="hold">
                      <p:stCondLst>
                        <p:cond delay="0"/>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Entwicklungsprozess</a:t>
            </a:r>
            <a:endParaRPr lang="de-DE" dirty="0"/>
          </a:p>
        </p:txBody>
      </p:sp>
      <p:sp>
        <p:nvSpPr>
          <p:cNvPr id="3" name="Inhaltsplatzhalter 2"/>
          <p:cNvSpPr>
            <a:spLocks noGrp="1"/>
          </p:cNvSpPr>
          <p:nvPr>
            <p:ph idx="1"/>
          </p:nvPr>
        </p:nvSpPr>
        <p:spPr/>
        <p:txBody>
          <a:bodyPr/>
          <a:lstStyle/>
          <a:p>
            <a:r>
              <a:rPr lang="de-DE" dirty="0" err="1" smtClean="0"/>
              <a:t>Scrum</a:t>
            </a:r>
            <a:endParaRPr lang="de-DE" dirty="0" smtClean="0"/>
          </a:p>
          <a:p>
            <a:pPr lvl="1"/>
            <a:r>
              <a:rPr lang="de-DE" dirty="0" smtClean="0"/>
              <a:t>Woche 1+2: Sprint 1</a:t>
            </a:r>
            <a:br>
              <a:rPr lang="de-DE" dirty="0" smtClean="0"/>
            </a:br>
            <a:r>
              <a:rPr lang="de-DE" dirty="0" smtClean="0"/>
              <a:t>Grundfunktionalität: Wäsche Trocken? Benachrichtigung (Push), Verbindung</a:t>
            </a:r>
          </a:p>
          <a:p>
            <a:pPr lvl="1"/>
            <a:r>
              <a:rPr lang="de-DE" dirty="0" smtClean="0"/>
              <a:t>Woche 3+4: Sprint 2</a:t>
            </a:r>
            <a:br>
              <a:rPr lang="de-DE" dirty="0" smtClean="0"/>
            </a:br>
            <a:r>
              <a:rPr lang="de-DE" dirty="0" smtClean="0"/>
              <a:t>Benutzerfreundlichkeit: </a:t>
            </a:r>
            <a:r>
              <a:rPr lang="de-DE" dirty="0" err="1" smtClean="0"/>
              <a:t>Baterieanzeige</a:t>
            </a:r>
            <a:r>
              <a:rPr lang="de-DE" dirty="0" smtClean="0"/>
              <a:t>, Ladesensor, Kopplung mehrerer Sensoren</a:t>
            </a:r>
          </a:p>
          <a:p>
            <a:pPr lvl="1"/>
            <a:r>
              <a:rPr lang="de-DE" dirty="0" smtClean="0"/>
              <a:t>Wochen 5+6: Sprint 3</a:t>
            </a:r>
            <a:br>
              <a:rPr lang="de-DE" dirty="0" smtClean="0"/>
            </a:br>
            <a:r>
              <a:rPr lang="de-DE" dirty="0" smtClean="0"/>
              <a:t>Sonstiges: Kalibrierung, Vorhersagen, Regensensor (</a:t>
            </a:r>
            <a:r>
              <a:rPr lang="de-DE" dirty="0" err="1" smtClean="0"/>
              <a:t>MultiUserSupport</a:t>
            </a:r>
            <a:r>
              <a:rPr lang="de-DE" dirty="0" smtClean="0"/>
              <a:t>)</a:t>
            </a:r>
          </a:p>
          <a:p>
            <a:pPr lvl="1"/>
            <a:endParaRPr lang="de-DE" dirty="0" smtClean="0"/>
          </a:p>
          <a:p>
            <a:pPr lvl="1"/>
            <a:r>
              <a:rPr lang="de-DE" dirty="0" smtClean="0"/>
              <a:t>Rollen und Aufgaben:</a:t>
            </a:r>
            <a:br>
              <a:rPr lang="de-DE" dirty="0" smtClean="0"/>
            </a:br>
            <a:r>
              <a:rPr lang="de-DE" dirty="0" smtClean="0"/>
              <a:t>Addis </a:t>
            </a:r>
            <a:r>
              <a:rPr lang="de-DE" dirty="0"/>
              <a:t>(</a:t>
            </a:r>
            <a:r>
              <a:rPr lang="de-DE" dirty="0" smtClean="0"/>
              <a:t>Entwicklungsteam </a:t>
            </a:r>
            <a:r>
              <a:rPr lang="de-DE" dirty="0" smtClean="0"/>
              <a:t>– </a:t>
            </a:r>
            <a:r>
              <a:rPr lang="de-DE" dirty="0" smtClean="0"/>
              <a:t>Hardware)</a:t>
            </a:r>
            <a:r>
              <a:rPr lang="de-DE" dirty="0"/>
              <a:t/>
            </a:r>
            <a:br>
              <a:rPr lang="de-DE" dirty="0"/>
            </a:br>
            <a:r>
              <a:rPr lang="de-DE" dirty="0" smtClean="0"/>
              <a:t>Kai </a:t>
            </a:r>
            <a:r>
              <a:rPr lang="de-DE" dirty="0"/>
              <a:t>(</a:t>
            </a:r>
            <a:r>
              <a:rPr lang="de-DE" dirty="0" err="1"/>
              <a:t>Product</a:t>
            </a:r>
            <a:r>
              <a:rPr lang="de-DE" dirty="0"/>
              <a:t> </a:t>
            </a:r>
            <a:r>
              <a:rPr lang="de-DE" dirty="0" err="1"/>
              <a:t>Owner</a:t>
            </a:r>
            <a:r>
              <a:rPr lang="de-DE" dirty="0"/>
              <a:t> – </a:t>
            </a:r>
            <a:r>
              <a:rPr lang="de-DE" dirty="0" smtClean="0"/>
              <a:t>Basisstation</a:t>
            </a:r>
            <a:r>
              <a:rPr lang="de-DE" dirty="0" smtClean="0"/>
              <a:t>)</a:t>
            </a:r>
            <a:r>
              <a:rPr lang="de-DE" dirty="0"/>
              <a:t/>
            </a:r>
            <a:br>
              <a:rPr lang="de-DE" dirty="0"/>
            </a:br>
            <a:r>
              <a:rPr lang="de-DE" dirty="0" smtClean="0"/>
              <a:t>Peter </a:t>
            </a:r>
            <a:r>
              <a:rPr lang="de-DE" dirty="0" smtClean="0"/>
              <a:t>(</a:t>
            </a:r>
            <a:r>
              <a:rPr lang="de-DE" dirty="0" err="1"/>
              <a:t>Scrum</a:t>
            </a:r>
            <a:r>
              <a:rPr lang="de-DE" dirty="0"/>
              <a:t> Master </a:t>
            </a:r>
            <a:r>
              <a:rPr lang="de-DE" dirty="0" smtClean="0"/>
              <a:t>– </a:t>
            </a:r>
            <a:r>
              <a:rPr lang="de-DE" dirty="0"/>
              <a:t>Mädchen für alles)</a:t>
            </a:r>
            <a:r>
              <a:rPr lang="de-DE" dirty="0"/>
              <a:t/>
            </a:r>
            <a:br>
              <a:rPr lang="de-DE" dirty="0"/>
            </a:br>
            <a:r>
              <a:rPr lang="de-DE" dirty="0" smtClean="0"/>
              <a:t>Yannick (Entwicklungsteam – App)</a:t>
            </a:r>
            <a:endParaRPr lang="de-DE" dirty="0"/>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spTree>
    <p:extLst>
      <p:ext uri="{BB962C8B-B14F-4D97-AF65-F5344CB8AC3E}">
        <p14:creationId xmlns:p14="http://schemas.microsoft.com/office/powerpoint/2010/main" val="1494018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Realisierung </a:t>
            </a:r>
            <a:r>
              <a:rPr lang="de-DE" dirty="0" smtClean="0"/>
              <a:t>#1</a:t>
            </a:r>
            <a:endParaRPr lang="de-DE" dirty="0"/>
          </a:p>
        </p:txBody>
      </p:sp>
      <p:sp>
        <p:nvSpPr>
          <p:cNvPr id="3" name="Inhaltsplatzhalter 2"/>
          <p:cNvSpPr>
            <a:spLocks noGrp="1"/>
          </p:cNvSpPr>
          <p:nvPr>
            <p:ph idx="1"/>
          </p:nvPr>
        </p:nvSpPr>
        <p:spPr/>
        <p:txBody>
          <a:bodyPr/>
          <a:lstStyle/>
          <a:p>
            <a:r>
              <a:rPr lang="de-DE" dirty="0" smtClean="0"/>
              <a:t>Technische Realisierung:</a:t>
            </a:r>
          </a:p>
          <a:p>
            <a:pPr marL="0" indent="0">
              <a:buNone/>
            </a:pPr>
            <a:endParaRPr lang="de-DE" dirty="0"/>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5224" y="1521693"/>
            <a:ext cx="2956296" cy="4248001"/>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214" y="2038299"/>
            <a:ext cx="4308705" cy="3861048"/>
          </a:xfrm>
          <a:prstGeom prst="rect">
            <a:avLst/>
          </a:prstGeom>
        </p:spPr>
      </p:pic>
    </p:spTree>
    <p:extLst>
      <p:ext uri="{BB962C8B-B14F-4D97-AF65-F5344CB8AC3E}">
        <p14:creationId xmlns:p14="http://schemas.microsoft.com/office/powerpoint/2010/main" val="811975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Diskussion</a:t>
            </a:r>
            <a:endParaRPr lang="de-DE" dirty="0"/>
          </a:p>
        </p:txBody>
      </p:sp>
      <p:sp>
        <p:nvSpPr>
          <p:cNvPr id="3" name="Inhaltsplatzhalter 2"/>
          <p:cNvSpPr>
            <a:spLocks noGrp="1"/>
          </p:cNvSpPr>
          <p:nvPr>
            <p:ph idx="1"/>
          </p:nvPr>
        </p:nvSpPr>
        <p:spPr/>
        <p:txBody>
          <a:bodyPr/>
          <a:lstStyle/>
          <a:p>
            <a:r>
              <a:rPr lang="de-DE" dirty="0"/>
              <a:t>TI Sensortag 2. Gen – IR-</a:t>
            </a:r>
            <a:r>
              <a:rPr lang="de-DE" dirty="0" err="1"/>
              <a:t>Temp</a:t>
            </a:r>
            <a:r>
              <a:rPr lang="de-DE" dirty="0"/>
              <a:t>, Light, </a:t>
            </a:r>
            <a:r>
              <a:rPr lang="de-DE" dirty="0" err="1"/>
              <a:t>Humidity</a:t>
            </a:r>
            <a:r>
              <a:rPr lang="de-DE" dirty="0"/>
              <a:t>, </a:t>
            </a:r>
            <a:r>
              <a:rPr lang="de-DE" dirty="0" err="1"/>
              <a:t>Baro</a:t>
            </a:r>
            <a:r>
              <a:rPr lang="de-DE" dirty="0"/>
              <a:t>,</a:t>
            </a:r>
            <a:br>
              <a:rPr lang="de-DE" dirty="0"/>
            </a:br>
            <a:r>
              <a:rPr lang="de-DE" dirty="0"/>
              <a:t>9-axis, Magnet, </a:t>
            </a:r>
            <a:r>
              <a:rPr lang="de-DE" dirty="0" smtClean="0"/>
              <a:t>BLE</a:t>
            </a:r>
          </a:p>
          <a:p>
            <a:endParaRPr lang="de-DE" dirty="0"/>
          </a:p>
          <a:p>
            <a:endParaRPr lang="de-DE" dirty="0" smtClean="0"/>
          </a:p>
          <a:p>
            <a:r>
              <a:rPr lang="de-DE" dirty="0"/>
              <a:t>Oder STM32 </a:t>
            </a:r>
            <a:r>
              <a:rPr lang="de-DE" dirty="0" err="1"/>
              <a:t>Nucleo</a:t>
            </a:r>
            <a:r>
              <a:rPr lang="de-DE" dirty="0"/>
              <a:t> Boards (ähnlich </a:t>
            </a:r>
            <a:r>
              <a:rPr lang="de-DE" dirty="0" err="1"/>
              <a:t>Arduino</a:t>
            </a:r>
            <a:r>
              <a:rPr lang="de-DE" dirty="0"/>
              <a:t>, jedoch mit einem</a:t>
            </a:r>
            <a:br>
              <a:rPr lang="de-DE" dirty="0"/>
            </a:br>
            <a:r>
              <a:rPr lang="de-DE" dirty="0"/>
              <a:t>ARM Prozessor</a:t>
            </a:r>
            <a:r>
              <a:rPr lang="de-DE" dirty="0" smtClean="0"/>
              <a:t>)</a:t>
            </a:r>
          </a:p>
          <a:p>
            <a:endParaRPr lang="de-DE" dirty="0"/>
          </a:p>
          <a:p>
            <a:r>
              <a:rPr lang="de-DE" dirty="0" smtClean="0"/>
              <a:t>Was steht uns zur Verfügung?</a:t>
            </a:r>
            <a:endParaRPr lang="de-DE" dirty="0"/>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spTree>
    <p:extLst>
      <p:ext uri="{BB962C8B-B14F-4D97-AF65-F5344CB8AC3E}">
        <p14:creationId xmlns:p14="http://schemas.microsoft.com/office/powerpoint/2010/main" val="2991347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sp>
        <p:nvSpPr>
          <p:cNvPr id="5" name="Textfeld 4"/>
          <p:cNvSpPr txBox="1"/>
          <p:nvPr/>
        </p:nvSpPr>
        <p:spPr>
          <a:xfrm>
            <a:off x="4103763" y="2644170"/>
            <a:ext cx="936475" cy="1569660"/>
          </a:xfrm>
          <a:prstGeom prst="rect">
            <a:avLst/>
          </a:prstGeom>
          <a:noFill/>
        </p:spPr>
        <p:txBody>
          <a:bodyPr wrap="none" rtlCol="0">
            <a:spAutoFit/>
          </a:bodyPr>
          <a:lstStyle/>
          <a:p>
            <a:r>
              <a:rPr lang="de-DE" sz="9600" b="1" dirty="0" smtClean="0"/>
              <a:t>?</a:t>
            </a:r>
            <a:endParaRPr lang="de-DE" sz="9600" b="1" dirty="0"/>
          </a:p>
        </p:txBody>
      </p:sp>
    </p:spTree>
    <p:extLst>
      <p:ext uri="{BB962C8B-B14F-4D97-AF65-F5344CB8AC3E}">
        <p14:creationId xmlns:p14="http://schemas.microsoft.com/office/powerpoint/2010/main" val="3918113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KIT-PPT_Master_dt_2016">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327</Words>
  <Application>Microsoft Office PowerPoint</Application>
  <PresentationFormat>Bildschirmpräsentation (4:3)</PresentationFormat>
  <Paragraphs>47</Paragraphs>
  <Slides>9</Slides>
  <Notes>1</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9</vt:i4>
      </vt:variant>
    </vt:vector>
  </HeadingPairs>
  <TitlesOfParts>
    <vt:vector size="11" baseType="lpstr">
      <vt:lpstr>Arial</vt:lpstr>
      <vt:lpstr>KIT-PPT_Master_dt_2016</vt:lpstr>
      <vt:lpstr>PowerPoint-Präsentation</vt:lpstr>
      <vt:lpstr>Problembeschreibung</vt:lpstr>
      <vt:lpstr>Geschäftsansatz</vt:lpstr>
      <vt:lpstr>Entwurfsstudie #1</vt:lpstr>
      <vt:lpstr>Entwurfsstudie #2</vt:lpstr>
      <vt:lpstr>Entwicklungsprozess</vt:lpstr>
      <vt:lpstr>Realisierung #1</vt:lpstr>
      <vt:lpstr>Diskussion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fekepp</dc:creator>
  <cp:lastModifiedBy>Noras, Peter</cp:lastModifiedBy>
  <cp:revision>82</cp:revision>
  <dcterms:created xsi:type="dcterms:W3CDTF">2015-12-07T11:05:34Z</dcterms:created>
  <dcterms:modified xsi:type="dcterms:W3CDTF">2015-12-15T14:04:21Z</dcterms:modified>
</cp:coreProperties>
</file>