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5" r:id="rId47"/>
    <p:sldId id="316" r:id="rId4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705EF-9443-4C90-AD9E-CEA8E7DAAF43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B67AB-067F-4595-8CF5-7E2F6C4DC57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176213" eaLnBrk="1" hangingPunct="1">
              <a:spcBef>
                <a:spcPts val="600"/>
              </a:spcBef>
              <a:buClr>
                <a:srgbClr val="FF6600"/>
              </a:buClr>
            </a:pPr>
            <a:r>
              <a:rPr lang="fr-FR" altLang="fr-FR" dirty="0" smtClean="0">
                <a:solidFill>
                  <a:srgbClr val="FF6600"/>
                </a:solidFill>
                <a:latin typeface="Helvetica 55 Roman"/>
              </a:rPr>
              <a:t>Fil rouge</a:t>
            </a:r>
            <a:endParaRPr lang="fr-FR" altLang="fr-FR" u="sng" dirty="0" smtClean="0">
              <a:latin typeface="Helvetica 55 Roman"/>
            </a:endParaRPr>
          </a:p>
          <a:p>
            <a:pPr marL="179388" lvl="1" indent="-179388">
              <a:spcBef>
                <a:spcPts val="600"/>
              </a:spcBef>
              <a:buClr>
                <a:srgbClr val="FF6600"/>
              </a:buClr>
              <a:buFontTx/>
              <a:buChar char="•"/>
            </a:pPr>
            <a:r>
              <a:rPr lang="fr-FR" altLang="fr-FR" dirty="0" smtClean="0">
                <a:latin typeface="Helvetica 55 Roman"/>
              </a:rPr>
              <a:t>Récapitulons ce que nous avons vu dans ces entretiens.</a:t>
            </a:r>
          </a:p>
          <a:p>
            <a:pPr marL="179388" lvl="1" indent="-179388">
              <a:spcBef>
                <a:spcPts val="600"/>
              </a:spcBef>
              <a:buClr>
                <a:srgbClr val="FF6600"/>
              </a:buClr>
              <a:buFontTx/>
              <a:buChar char="•"/>
            </a:pPr>
            <a:r>
              <a:rPr lang="fr-FR" altLang="fr-FR" dirty="0" smtClean="0">
                <a:latin typeface="Helvetica 55 Roman"/>
              </a:rPr>
              <a:t>Ce qui motive chaque personne est très personnel. Cela se passe souvent au niveau de l</a:t>
            </a:r>
            <a:r>
              <a:rPr lang="fr-FR" altLang="en-US" dirty="0" smtClean="0">
                <a:latin typeface="Helvetica 55 Roman"/>
              </a:rPr>
              <a:t>’</a:t>
            </a:r>
            <a:r>
              <a:rPr lang="fr-FR" altLang="fr-FR" dirty="0" smtClean="0">
                <a:latin typeface="Helvetica 55 Roman"/>
              </a:rPr>
              <a:t>inconscient.</a:t>
            </a:r>
          </a:p>
          <a:p>
            <a:pPr marL="179388" lvl="1" indent="-179388">
              <a:spcBef>
                <a:spcPts val="600"/>
              </a:spcBef>
              <a:buClr>
                <a:srgbClr val="FF6600"/>
              </a:buClr>
              <a:buFontTx/>
              <a:buChar char="•"/>
            </a:pPr>
            <a:r>
              <a:rPr lang="fr-FR" altLang="fr-FR" dirty="0" smtClean="0">
                <a:latin typeface="Helvetica 55 Roman"/>
              </a:rPr>
              <a:t>Découvrir ce qui vous motive et ce qui motive les membres de votre équipe est une expérience puissante.</a:t>
            </a:r>
          </a:p>
          <a:p>
            <a:pPr indent="-176213" eaLnBrk="1" hangingPunct="1">
              <a:spcBef>
                <a:spcPts val="600"/>
              </a:spcBef>
              <a:buClr>
                <a:srgbClr val="FF6600"/>
              </a:buClr>
            </a:pPr>
            <a:endParaRPr lang="fr-FR" altLang="fr-FR" dirty="0" smtClean="0">
              <a:solidFill>
                <a:srgbClr val="FF6600"/>
              </a:solidFill>
              <a:latin typeface="Helvetica 55 Roman"/>
            </a:endParaRPr>
          </a:p>
          <a:p>
            <a:pPr indent="-176213" eaLnBrk="1" hangingPunct="1">
              <a:spcBef>
                <a:spcPts val="600"/>
              </a:spcBef>
              <a:buClr>
                <a:srgbClr val="FF6600"/>
              </a:buClr>
            </a:pPr>
            <a:r>
              <a:rPr lang="fr-FR" altLang="fr-FR" dirty="0" smtClean="0">
                <a:solidFill>
                  <a:srgbClr val="FF6600"/>
                </a:solidFill>
                <a:latin typeface="Helvetica 55 Roman"/>
              </a:rPr>
              <a:t>Conseils d'animation</a:t>
            </a:r>
          </a:p>
          <a:p>
            <a:pPr marL="179388" lvl="1" indent="-179388">
              <a:spcBef>
                <a:spcPts val="600"/>
              </a:spcBef>
              <a:buClr>
                <a:srgbClr val="FF6600"/>
              </a:buClr>
              <a:buFontTx/>
              <a:buChar char="•"/>
            </a:pPr>
            <a:r>
              <a:rPr lang="fr-FR" altLang="fr-FR" dirty="0" smtClean="0">
                <a:latin typeface="Helvetica 55 Roman"/>
              </a:rPr>
              <a:t>Si nécessaire, clarifiez les concepts :</a:t>
            </a:r>
          </a:p>
          <a:p>
            <a:pPr marL="361950" lvl="2" indent="-180975">
              <a:spcBef>
                <a:spcPts val="600"/>
              </a:spcBef>
              <a:buClr>
                <a:srgbClr val="FF6600"/>
              </a:buClr>
              <a:buFont typeface="Arial" pitchFamily="34" charset="0"/>
              <a:buChar char="−"/>
            </a:pPr>
            <a:r>
              <a:rPr lang="fr-FR" altLang="fr-FR" dirty="0" smtClean="0">
                <a:latin typeface="Helvetica 55 Roman"/>
              </a:rPr>
              <a:t>Habilité : ce que je peux faire, ce en quoi j</a:t>
            </a:r>
            <a:r>
              <a:rPr lang="fr-FR" altLang="en-US" dirty="0" smtClean="0">
                <a:latin typeface="Helvetica 55 Roman"/>
              </a:rPr>
              <a:t>’</a:t>
            </a:r>
            <a:r>
              <a:rPr lang="fr-FR" altLang="fr-FR" dirty="0" smtClean="0">
                <a:latin typeface="Helvetica 55 Roman"/>
              </a:rPr>
              <a:t>ai de l</a:t>
            </a:r>
            <a:r>
              <a:rPr lang="fr-FR" altLang="en-US" dirty="0" smtClean="0">
                <a:latin typeface="Helvetica 55 Roman"/>
              </a:rPr>
              <a:t>’</a:t>
            </a:r>
            <a:r>
              <a:rPr lang="fr-FR" altLang="fr-FR" dirty="0" smtClean="0">
                <a:latin typeface="Helvetica 55 Roman"/>
              </a:rPr>
              <a:t>expérience</a:t>
            </a:r>
          </a:p>
          <a:p>
            <a:pPr marL="361950" lvl="2" indent="-180975">
              <a:spcBef>
                <a:spcPts val="600"/>
              </a:spcBef>
              <a:buClr>
                <a:srgbClr val="FF6600"/>
              </a:buClr>
              <a:buFont typeface="Arial" pitchFamily="34" charset="0"/>
              <a:buChar char="−"/>
            </a:pPr>
            <a:r>
              <a:rPr lang="fr-FR" altLang="fr-FR" dirty="0" smtClean="0">
                <a:latin typeface="Helvetica 55 Roman"/>
              </a:rPr>
              <a:t>Connaissance : ce que je sais qui m</a:t>
            </a:r>
            <a:r>
              <a:rPr lang="fr-FR" altLang="en-US" dirty="0" smtClean="0">
                <a:latin typeface="Helvetica 55 Roman"/>
              </a:rPr>
              <a:t>’</a:t>
            </a:r>
            <a:r>
              <a:rPr lang="fr-FR" altLang="fr-FR" dirty="0" smtClean="0">
                <a:latin typeface="Helvetica 55 Roman"/>
              </a:rPr>
              <a:t>aide et confirme ma position</a:t>
            </a:r>
          </a:p>
          <a:p>
            <a:pPr marL="361950" lvl="2" indent="-180975">
              <a:spcBef>
                <a:spcPts val="600"/>
              </a:spcBef>
              <a:buClr>
                <a:srgbClr val="FF6600"/>
              </a:buClr>
              <a:buFont typeface="Arial" pitchFamily="34" charset="0"/>
              <a:buChar char="−"/>
            </a:pPr>
            <a:r>
              <a:rPr lang="fr-FR" altLang="fr-FR" dirty="0" smtClean="0">
                <a:latin typeface="Helvetica 55 Roman"/>
              </a:rPr>
              <a:t>Valeurs : ce qui m</a:t>
            </a:r>
            <a:r>
              <a:rPr lang="fr-FR" altLang="en-US" dirty="0" smtClean="0">
                <a:latin typeface="Helvetica 55 Roman"/>
              </a:rPr>
              <a:t>’</a:t>
            </a:r>
            <a:r>
              <a:rPr lang="fr-FR" altLang="fr-FR" dirty="0" smtClean="0">
                <a:latin typeface="Helvetica 55 Roman"/>
              </a:rPr>
              <a:t>importe, ce en quoi je crois</a:t>
            </a:r>
          </a:p>
          <a:p>
            <a:pPr marL="361950" lvl="2" indent="-180975">
              <a:spcBef>
                <a:spcPts val="600"/>
              </a:spcBef>
              <a:buClr>
                <a:srgbClr val="FF6600"/>
              </a:buClr>
              <a:buFont typeface="Arial" pitchFamily="34" charset="0"/>
              <a:buChar char="−"/>
            </a:pPr>
            <a:r>
              <a:rPr lang="fr-FR" altLang="fr-FR" dirty="0" smtClean="0">
                <a:latin typeface="Helvetica 55 Roman"/>
              </a:rPr>
              <a:t>Image : comment je me perçois, l</a:t>
            </a:r>
            <a:r>
              <a:rPr lang="fr-FR" altLang="en-US" dirty="0" smtClean="0">
                <a:latin typeface="Helvetica 55 Roman"/>
              </a:rPr>
              <a:t>’</a:t>
            </a:r>
            <a:r>
              <a:rPr lang="fr-FR" altLang="fr-FR" dirty="0" smtClean="0">
                <a:latin typeface="Helvetica 55 Roman"/>
              </a:rPr>
              <a:t>image de moi que je veux donner</a:t>
            </a:r>
          </a:p>
          <a:p>
            <a:pPr marL="361950" lvl="2" indent="-180975">
              <a:spcBef>
                <a:spcPts val="600"/>
              </a:spcBef>
              <a:buClr>
                <a:srgbClr val="FF6600"/>
              </a:buClr>
              <a:buFont typeface="Arial" pitchFamily="34" charset="0"/>
              <a:buChar char="−"/>
            </a:pPr>
            <a:r>
              <a:rPr lang="fr-FR" altLang="fr-FR" dirty="0" smtClean="0">
                <a:latin typeface="Helvetica 55 Roman"/>
              </a:rPr>
              <a:t>Personnalité : le type de personne que je suis, mon caractère </a:t>
            </a:r>
          </a:p>
          <a:p>
            <a:pPr marL="361950" lvl="2" indent="-180975">
              <a:spcBef>
                <a:spcPts val="600"/>
              </a:spcBef>
              <a:buClr>
                <a:srgbClr val="FF6600"/>
              </a:buClr>
              <a:buFont typeface="Arial" pitchFamily="34" charset="0"/>
              <a:buChar char="−"/>
            </a:pPr>
            <a:r>
              <a:rPr lang="fr-FR" altLang="fr-FR" dirty="0" smtClean="0">
                <a:latin typeface="Helvetica 55 Roman"/>
              </a:rPr>
              <a:t>Motivation : ce que j</a:t>
            </a:r>
            <a:r>
              <a:rPr lang="fr-FR" altLang="en-US" dirty="0" smtClean="0">
                <a:latin typeface="Helvetica 55 Roman"/>
              </a:rPr>
              <a:t>’</a:t>
            </a:r>
            <a:r>
              <a:rPr lang="fr-FR" altLang="fr-FR" dirty="0" smtClean="0">
                <a:latin typeface="Helvetica 55 Roman"/>
              </a:rPr>
              <a:t>aime et que j</a:t>
            </a:r>
            <a:r>
              <a:rPr lang="fr-FR" altLang="en-US" dirty="0" smtClean="0">
                <a:latin typeface="Helvetica 55 Roman"/>
              </a:rPr>
              <a:t>’</a:t>
            </a:r>
            <a:r>
              <a:rPr lang="fr-FR" altLang="fr-FR" dirty="0" smtClean="0">
                <a:latin typeface="Helvetica 55 Roman"/>
              </a:rPr>
              <a:t>attends</a:t>
            </a:r>
          </a:p>
        </p:txBody>
      </p:sp>
    </p:spTree>
    <p:extLst>
      <p:ext uri="{BB962C8B-B14F-4D97-AF65-F5344CB8AC3E}">
        <p14:creationId xmlns:p14="http://schemas.microsoft.com/office/powerpoint/2010/main" val="2125207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146F0-5EC0-4753-81CB-2F0FFD8234E5}" type="slidenum">
              <a:rPr lang="fr-FR" altLang="fr-FR"/>
              <a:pPr/>
              <a:t>46</a:t>
            </a:fld>
            <a:endParaRPr lang="fr-FR" altLang="fr-FR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7424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7146F0-5EC0-4753-81CB-2F0FFD8234E5}" type="slidenum">
              <a:rPr lang="fr-FR" altLang="fr-FR"/>
              <a:pPr/>
              <a:t>47</a:t>
            </a:fld>
            <a:endParaRPr lang="fr-FR" altLang="fr-FR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7888"/>
          </a:xfrm>
          <a:ln w="12700" cap="flat">
            <a:solidFill>
              <a:schemeClr val="tx1"/>
            </a:solidFill>
          </a:ln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991" y="4342939"/>
            <a:ext cx="5030018" cy="4117424"/>
          </a:xfrm>
          <a:noFill/>
          <a:ln/>
        </p:spPr>
        <p:txBody>
          <a:bodyPr lIns="92066" tIns="46033" rIns="92066" bIns="46033"/>
          <a:lstStyle/>
          <a:p>
            <a:pPr eaLnBrk="1" hangingPunct="1"/>
            <a:endParaRPr lang="fr-FR" altLang="fr-F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ppt-pag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16400" y="709200"/>
            <a:ext cx="7772400" cy="612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E9E90-197C-EA4B-8CF8-9B666C61F32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715962" y="1508400"/>
            <a:ext cx="7772837" cy="486000"/>
          </a:xfrm>
        </p:spPr>
        <p:txBody>
          <a:bodyPr>
            <a:normAutofit/>
          </a:bodyPr>
          <a:lstStyle>
            <a:lvl1pPr>
              <a:defRPr sz="1600" b="0">
                <a:solidFill>
                  <a:srgbClr val="005F7D"/>
                </a:solidFill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4"/>
          </p:nvPr>
        </p:nvSpPr>
        <p:spPr>
          <a:xfrm>
            <a:off x="715962" y="2358000"/>
            <a:ext cx="7772837" cy="368916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592359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7" y="452967"/>
            <a:ext cx="8470899" cy="5507567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tx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 smtClean="0"/>
              <a:t>Modifiez le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6661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D3D3-EE3C-4D9F-A175-BF11D2D73E07}" type="datetimeFigureOut">
              <a:rPr lang="fr-FR" smtClean="0"/>
              <a:pPr/>
              <a:t>19/05/2023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D274F-5A8D-45A0-B750-45E7FAE140A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Le manager Fédérateur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Elaboré par:</a:t>
            </a:r>
          </a:p>
          <a:p>
            <a:r>
              <a:rPr lang="fr-FR" dirty="0" smtClean="0"/>
              <a:t>Heykel Achour</a:t>
            </a:r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922305" y="3982041"/>
            <a:ext cx="7297084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692088" y="1730969"/>
            <a:ext cx="131921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467583" y="4183657"/>
            <a:ext cx="1055687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854013" y="3518492"/>
            <a:ext cx="15906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052700" y="4274142"/>
            <a:ext cx="2740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922305" y="3435147"/>
            <a:ext cx="7291362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73339" y="3267192"/>
            <a:ext cx="2567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52</a:t>
            </a:r>
            <a:endParaRPr lang="fr-CH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98289" y="1611507"/>
            <a:ext cx="385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100</a:t>
            </a:r>
            <a:endParaRPr lang="fr-CH" dirty="0">
              <a:latin typeface="Arial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1225" y="3832126"/>
            <a:ext cx="11755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26</a:t>
            </a:r>
            <a:endParaRPr lang="fr-CH" dirty="0">
              <a:latin typeface="Arial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1674577" y="1727174"/>
            <a:ext cx="20637" cy="410961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569533" y="5524318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0 </a:t>
            </a:r>
            <a:endParaRPr lang="fr-CH" dirty="0">
              <a:latin typeface="Arial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98289" y="2242936"/>
            <a:ext cx="1778975" cy="7267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Altruiste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élevé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577370" y="4655935"/>
            <a:ext cx="1714103" cy="6899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Altruiste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292504" y="3450913"/>
            <a:ext cx="5022696" cy="5381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Moyenne de la population : 39/100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necteur droit 17"/>
          <p:cNvCxnSpPr/>
          <p:nvPr/>
        </p:nvCxnSpPr>
        <p:spPr>
          <a:xfrm>
            <a:off x="1494557" y="1715490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493973" y="582671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351694" y="2090658"/>
            <a:ext cx="659910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Cherche à réduire la souffrance dans le monde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Cherche à aider les autres 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Cherche à amener les autres à développer leur potentiel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09638" y="4572184"/>
            <a:ext cx="656434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Attend des autres qu’ils soient autonomes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Ne demande pas de l’aide aux autres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400" dirty="0" smtClean="0">
                <a:latin typeface="Arial" pitchFamily="34" charset="0"/>
                <a:cs typeface="Arial" pitchFamily="34" charset="0"/>
              </a:rPr>
              <a:t>A plus de facilités à dire « non » ou à s’opposer aux autres</a:t>
            </a:r>
          </a:p>
          <a:p>
            <a:pPr marL="285750" indent="-285750" eaLnBrk="1" hangingPunct="1"/>
            <a:endParaRPr lang="fr-FR" dirty="0" smtClean="0"/>
          </a:p>
          <a:p>
            <a:pPr marL="285750" indent="-285750"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22" name="Titre 1"/>
          <p:cNvSpPr txBox="1">
            <a:spLocks/>
          </p:cNvSpPr>
          <p:nvPr/>
        </p:nvSpPr>
        <p:spPr>
          <a:xfrm>
            <a:off x="0" y="-1"/>
            <a:ext cx="6804248" cy="8720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rgbClr val="000000"/>
                </a:solidFill>
              </a:rPr>
              <a:t>ALTRUISTE 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8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1111497" y="4029339"/>
            <a:ext cx="7297084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881280" y="1778267"/>
            <a:ext cx="131921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2043205" y="3565790"/>
            <a:ext cx="15906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4241892" y="4321440"/>
            <a:ext cx="2740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" name="Line 47"/>
          <p:cNvSpPr>
            <a:spLocks noChangeShapeType="1"/>
          </p:cNvSpPr>
          <p:nvPr/>
        </p:nvSpPr>
        <p:spPr bwMode="auto">
          <a:xfrm>
            <a:off x="1111497" y="3482445"/>
            <a:ext cx="7291362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62531" y="3314490"/>
            <a:ext cx="2567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40</a:t>
            </a:r>
            <a:endParaRPr lang="fr-CH" dirty="0">
              <a:latin typeface="Arial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87481" y="1658805"/>
            <a:ext cx="385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100</a:t>
            </a:r>
            <a:endParaRPr lang="fr-CH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80417" y="3861536"/>
            <a:ext cx="11755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26</a:t>
            </a:r>
            <a:endParaRPr lang="fr-CH" dirty="0">
              <a:latin typeface="Arial" charset="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1863769" y="1774472"/>
            <a:ext cx="20637" cy="410961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58725" y="5571616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0 </a:t>
            </a:r>
            <a:endParaRPr lang="fr-CH" dirty="0">
              <a:latin typeface="Arial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47140" y="2290234"/>
            <a:ext cx="2147704" cy="7267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Traditionaliste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élevé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21673" y="4703233"/>
            <a:ext cx="2373170" cy="6899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Traditionnaliste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481695" y="3498211"/>
            <a:ext cx="5069031" cy="5381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Moyenne de la population : 35/100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1683749" y="17627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83165" y="587401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21069" y="2124584"/>
            <a:ext cx="65991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Sa vie est guidée par des principes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Les décisions qu’il prend émanent de ses principes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Est fortement attaché à ses principes de vie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42846" y="4486532"/>
            <a:ext cx="656434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Se considère comme un penseur indépendant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Peut respecter les traditionalistes élevés tant qu’ils n’essayent pas d’imposer leurs principes de vie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Est ouvert aux différents principes de vie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21" name="Titre 1"/>
          <p:cNvSpPr txBox="1">
            <a:spLocks/>
          </p:cNvSpPr>
          <p:nvPr/>
        </p:nvSpPr>
        <p:spPr>
          <a:xfrm>
            <a:off x="0" y="-1"/>
            <a:ext cx="6804248" cy="8720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chemeClr val="bg1"/>
                </a:solidFill>
              </a:rPr>
              <a:t>TRADITIONNALISTE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1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0" y="-1"/>
            <a:ext cx="6804248" cy="872067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chemeClr val="bg1"/>
                </a:solidFill>
              </a:rPr>
              <a:t>THÉORIQUE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 flipV="1">
            <a:off x="843475" y="3871679"/>
            <a:ext cx="7297084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1613258" y="1620607"/>
            <a:ext cx="131921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388753" y="4073295"/>
            <a:ext cx="1055687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1775183" y="3408130"/>
            <a:ext cx="15906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3973870" y="4163780"/>
            <a:ext cx="2740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>
            <a:off x="843475" y="3324785"/>
            <a:ext cx="7291362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0281" y="3174718"/>
            <a:ext cx="2567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62</a:t>
            </a:r>
            <a:endParaRPr lang="fr-CH" dirty="0">
              <a:latin typeface="Arial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19459" y="1501145"/>
            <a:ext cx="385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100</a:t>
            </a:r>
            <a:endParaRPr lang="fr-CH" dirty="0">
              <a:latin typeface="Arial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12395" y="3739652"/>
            <a:ext cx="11755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28</a:t>
            </a:r>
            <a:endParaRPr lang="fr-CH" dirty="0">
              <a:latin typeface="Arial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1595747" y="1616812"/>
            <a:ext cx="20637" cy="410961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490703" y="5413956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0 </a:t>
            </a:r>
            <a:endParaRPr lang="fr-CH" dirty="0">
              <a:latin typeface="Arial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440851" y="2003511"/>
            <a:ext cx="1682539" cy="667225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Théorique élevé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419459" y="4355521"/>
            <a:ext cx="1690662" cy="72821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Théorique bas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213674" y="3340551"/>
            <a:ext cx="5295490" cy="5381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Moyenne de la population : 40/100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1415727" y="160512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15143" y="571635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01618" y="1686559"/>
            <a:ext cx="67423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Apprendre pour le plaisir d’apprendre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Raisonne objectivement et recherche la </a:t>
            </a:r>
            <a:r>
              <a:rPr lang="fr-FR" sz="2000" dirty="0">
                <a:latin typeface="Arial" pitchFamily="34" charset="0"/>
                <a:cs typeface="Arial" pitchFamily="34" charset="0"/>
              </a:rPr>
              <a:t>vérité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Recherche la nouveauté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>
                <a:latin typeface="Arial" pitchFamily="34" charset="0"/>
                <a:cs typeface="Arial" pitchFamily="34" charset="0"/>
              </a:rPr>
              <a:t>Cherche à </a:t>
            </a:r>
            <a:r>
              <a:rPr lang="fr-FR" sz="2000" dirty="0" smtClean="0">
                <a:latin typeface="Arial" pitchFamily="34" charset="0"/>
                <a:cs typeface="Arial" pitchFamily="34" charset="0"/>
              </a:rPr>
              <a:t>comprendre et à résoudre des problèmes théoriques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2415690" y="4355521"/>
            <a:ext cx="73911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Peut décider sans connaître tous les détails</a:t>
            </a:r>
            <a:endParaRPr lang="fr-FR" sz="2000" dirty="0"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Raisonne subjectivement en se fiant à ses ressentis</a:t>
            </a:r>
            <a:endParaRPr lang="fr-FR" sz="2000" dirty="0"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Apprécie de travailler dans un environnement stable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9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576199"/>
            <a:ext cx="8042276" cy="1336956"/>
          </a:xfrm>
        </p:spPr>
        <p:txBody>
          <a:bodyPr anchor="ctr"/>
          <a:lstStyle/>
          <a:p>
            <a:r>
              <a:rPr lang="fr-FR" dirty="0" smtClean="0"/>
              <a:t>À vous de jouer !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5" y="264592"/>
            <a:ext cx="2022810" cy="18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9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5" y="284512"/>
            <a:ext cx="8520008" cy="55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543307"/>
            <a:ext cx="8042276" cy="2818399"/>
          </a:xfrm>
        </p:spPr>
        <p:txBody>
          <a:bodyPr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Liens entre DISC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 &amp;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 Facteurs de motivation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059832" cy="305983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57" y="572431"/>
            <a:ext cx="3317194" cy="206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Rouge / Cognitif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084828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être ralenti car il est à la recherche d’informations et a besoin de comprendre. Il sera un peu moins dans l’action et plus dans la réflexion.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à coins arrondis 7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rouge </a:t>
            </a:r>
          </a:p>
          <a:p>
            <a:pPr algn="ctr"/>
            <a:endParaRPr lang="fr-FR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Peut être perçu comme un bleu </a:t>
            </a:r>
            <a:endParaRPr lang="fr-FR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2628">
            <a:off x="6954118" y="-5029"/>
            <a:ext cx="2000586" cy="1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94621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Rouge / Économique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870166"/>
          </a:xfrm>
        </p:spPr>
        <p:txBody>
          <a:bodyPr>
            <a:normAutofit fontScale="925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Va être plus rapide, plus directif, plus dynamique, plus impatient. </a:t>
            </a:r>
          </a:p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Cherche un retour rapide sur investissement 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rouge </a:t>
            </a:r>
            <a:endParaRPr lang="fr-FR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2628">
            <a:off x="6954118" y="-5029"/>
            <a:ext cx="2000586" cy="1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6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191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Rouge / Esthétique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10271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être visionnaire, plus porté sur le long terme et sur le potentiel. Pour avancer, il a besoin de sens, donc ceci va diminuer sa vitesse d’action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rouge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2628">
            <a:off x="6954118" y="-5029"/>
            <a:ext cx="2000586" cy="1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7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Rouge / Altruiste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2"/>
            <a:ext cx="8042276" cy="224582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aider les autres et essayer de faire baisser leur souffrance car ceci lui permet de mieux dominer son environnement</a:t>
            </a:r>
            <a:r>
              <a:rPr lang="fr-FR" dirty="0" smtClean="0"/>
              <a:t>. 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rouge </a:t>
            </a:r>
          </a:p>
          <a:p>
            <a:pPr algn="ctr"/>
            <a:endParaRPr lang="fr-FR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Peut être perçu comme un vert </a:t>
            </a:r>
            <a:endParaRPr lang="fr-FR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2628">
            <a:off x="6954118" y="-5029"/>
            <a:ext cx="2000586" cy="1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2979" y="488274"/>
            <a:ext cx="8206883" cy="6120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Quels Facteurs de Motivation ?</a:t>
            </a:r>
            <a:endParaRPr lang="fr-FR" dirty="0"/>
          </a:p>
        </p:txBody>
      </p:sp>
      <p:pic>
        <p:nvPicPr>
          <p:cNvPr id="7170" name="Picture 2" descr="https://encrypted-tbn3.gstatic.com/images?q=tbn:ANd9GcSsIi8K9Z1KbtbTEJemY_7lYMlJfBs6rzjt7ghMy2RV_g7ZbRW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27" y="1432828"/>
            <a:ext cx="1659868" cy="178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data:image/jpeg;base64,/9j/4AAQSkZJRgABAQAAAQABAAD/2wCEAAkGBxQTEhQUExQWFhUXFxgaGBgYGBcXGBoaGhgYHBcYGhwYHCggHRolHBgcITEiJSksLi4uFx8zODMsNygtLisBCgoKBQUFDgUFDisZExkrKysrKysrKysrKysrKysrKysrKysrKysrKysrKysrKysrKysrKysrKysrKysrKysrK//AABEIAO4A1AMBIgACEQEDEQH/xAAcAAABBQEBAQAAAAAAAAAAAAAFAQIDBAYABwj/xAA/EAABAwIEAwUHAwMDAgcBAAABAAIRAyEEEjFBBVFhBiJxgZETMqGxwdHwQuHxFCNSB2JygqIkM0ODkrLSFf/EABQBAQAAAAAAAAAAAAAAAAAAAAD/xAAUEQEAAAAAAAAAAAAAAAAAAAAA/9oADAMBAAIRAxEAPwDzsCdk7KpBHmmwg6UxzjunE8kgnxQNbZKErgkIQI5trqGozfTorQUNQXQV1GXXRDD8OdUGYuZTpgwXvJDZ5CBLndAoK9CkNHPf1hrfhJQU3HqlzJzqTdvXMPskFIc/kY+KCWmZ+6mJAi5KYyiSA1oLpvp6T6Ivg+z1ar7rJIO5AAnm42QDg/quzXWkb2Fr5Zc6mP8AqJ+QhDsX2cxFO72EjmzvR5C8IB19k9q6rhi0XDvQj5hRZ4QTtqR4c0r32+SrOqynMpl3TqdEEoK5gLrQfIKSnRaNTPS4H3VptcQADHQD6IGMwJ1c4DoLn9lPla0d1onmblROdv6woKleEElbEdVSq1DzUdeqqhqIOfUkrlCXwuQGS2dE3NBU7qcfsmimDM6oGZJTWuTzTunBm10DPZhO9laZH1TvZg7p7aIGt+miCF9MhLSoZiBMCO8eQvPyVw05a0iNIvzB3+4XYKnlcTGx8EFbGVe+A1oLGd1rTdo5wDYuJ1JUGIxVR0C4GwgZfQWCJYnCEGLXuHa6yduh+Cqt4ac12mDvNvVAJfmMzB5qfhdEPdlyADcm9t91cq8MjQEnnfz0ui2H4ZLWDQm88wDaT1J/7UBjs7wymT3WDI0XcRcwTf7T9EziWNqOcWscWUxZrW2m0nMRq48hYTzReg3LRbS0z2kbSZn83UOC4S2l33mcs5fzUbSgE0OGV6gz1Hwy8Ny5nW5GbnzjwVqhhnDRj3AT+vvejI+fNEMWx7wMsA23tG4A22+KYOGV3DIwOI3fOUfESfl46oIX4N8FwpOYSNA8fGTCFkU7CvRAadHsyh087WetC7sq4M71UtdMyCJ89Pkq9XhFdsnOKjf1NaR3uo2DuqDMY/goaM9IsfTjUmCPEHQ+XmhNUidZ8dEYxFN1KqWF75FwXWJB3h1iDIkeKqYug1zRUaALw5nI7Fs/pMW9EFCZuD4hcxxOyiY6DGxtdNfVhBNUrZfJU62J5JtWrKqVXIFdUTc6hJXBA4lKmwuQapzeqZB9PJTVmAWv18VFl5IIni6fTJtyXWGqlaRroEDA2D4fRWKIzefgq5ubfPryV2lSM6S3STZvldA2iNRMCdunJWHMv138NvD+FZAaRaGm95mfC5Tch1u7SL3Hh/GyCJ9JxAANtp18JVzD8PqQC0j1MRuIJMaLsPh5PdMjWDZwWk4bSbHPbT8PxQBHcLflktANvd3uNuavYXBm95EECdjNmlFa1xb1TKWHI318uSBlQjK22wiPA/JV67y45dGho8zIRD2euvh15hIKMeXNBHhS1regMA81KMYScs5Rs0QTHMwlfRBhU3YXL7s+HNBefgmRJAJvsJnxQ2tRp8suugDvMEKVlUjY/H57q0zFM0DoPiD80Ax7QWZXsFVo6zY7jdpHQrP47g4aDUY4upkAPaT3mgnW2wN59YWyrUGm4MHn/BQ1+HMy03GuS9t5aYJ9J8UHn/E8OcxcdZ2gg6AOkc9fNBqlQyZW84zwhzR7VgD2mdDbq3mN9ecWWJ4xla4FuhA5+hGxQUX1FC5654v4piBwUqjanoHhInALkGxxDTJVFpE6IpXCpN1uEDKgmJSQR1+QVh+nhqoHVY2nnKBoq5CNzM9PNT0amYnXe2gA5JlV4gOLTew8onbeVPw/hzqjgbhsabcjbYILGBY53ugGf1QNRy9URxDXMhpEuImOV9baDoizQzCUsxOZ1g1ugzbCB+WKThnDySala73GSJAjkHHbo0XQV8DgSTJmeQCN0aRbqAFew+HHWOTRlHqblWW0OTB5kn6IBzGbp9MCd9OiIv8A+DfX9lwpD/Aep+yCsxo5FPyW0I+KsMZ/tb8VKGD/ABHqUFD2d9j8D6KvUpA6WRV9JsXaR1HeH3UHswdHB3Q6/dAIfT6DyuqVXDTqPA/QozUpjT3TtOngVTqNubX3HPwQUaDADrB5SQN9pVnEYEPAg5XjRwtfr+eqSoy3TbmFLTcgF08U/OaVUtbUNgdG1BsHRbNycF592pw5p1S2f7b9AR7pOsE6d74yvUeK4RtVsO1GhH5dZHtTwz2mHbUHfLSGlwjvAauPWYnqCg85eduSaQn1veMzM76pkoOYpWpjDdSAIHykXNXIN64bbIbUHeKJVdSheIrQTzQNqvgQOuvQfyocM5z3BsQXaaRPidFJ7WTle1ruZJIIHUjVaXAcOp0WB9ZsZ/8Ay6bYzHkeg/3FAOwuBqExJIEW1nxN/wA3RjDPLBNuXLxDefioBxOpm7jWAbNLQbbnNe232UIqGo6S24DieUDlyQW2F1XETY5JbTG02zPPQaeIWl4Wwbd//cdOpA38Vm+zbQ5on3T70akDRg6TJPiVs8O+ACSym3aYPxQEKLTz/PJSnonMIH6gZ8I+CmqabIKgG8pXAxqfQLn6qSbIEo03fgCseydz+SgYRe2nMpQQf8fzwQMr5xqAR4QfgqFYNOstI0nT1GiI+yPUeB+hVWs6bOiBuBBHiOSCliHnR9+u/wC4UT22g+R5fsVM9haY2nx8x0TMoNjofgfsgovGvPcdeaiZabT0+3VXHMtJ10P3UDWSfzzQWGMkfIoHxHDFjn5QMtQOzM2zhpOnWPitE5gABnumx3jkUO4mZBIGaNRMTY5T05IPKuK4anXBqMORw1advHmBOo03G6ztamWmDr6jxEbLRdqcMabyW+44lwMRfcEbPG/jyuh9Norsgke0aLH/AC17pPP86oBbNVYKraG+2qsF4QSMXKMlcg3ZdHmUPxhuZRB1gOSgewGSUHcFoCpUDnNOVt3EaENAm3P6p7Mf7aq8mS6CGgbSQ1rB0AK7DYoML2gxLmi4kRB5eHxVjs7D3ZpG1pcbl83k2sPkgvVMMxlGWme8Q2NJFj5AiAevin8Lw8YerqXFh67b/nNdxd7crWg2B2IiB+8nzRLDkf0piPdMn7n81QA+EYlwwznNFwMjdRcy57j8AoOHcExTyH1HOczcPlwjpOgR/sRhM1BtrFznep167ei11UNbrYwZQC+HcOyZTTkdNj5c1oQ3zQ9tYRLSIVvCYkEC6BzwZhLUkNVlrE+pAEIA2I4fUe2BO28WkIDxLgtRnuPqF0Hd1yTbQjbrstf/AFHJNp4ln6iPsgzFKljXBuZ+SLWv4ZpEeiLcPp1oIqua4j3XRGYbtO38on7ZjrZgfNNqNI08fugo1IFvCPA2jyVcAyQPXwT8Y+HDqT+eo+JTqZNrc/JBXxEymYQXVqpTk33ULKWV1kEtWnlBG3JB8S8AncQQQdwdQjmMa4tGu38ILi8K/UQeU6TylBjuNUmBxDxmpuAF7kROW/MDfWx6hZHFYZrKsNdyIOk8i1ei4qkKgLXNggyA6dZ0tfUbeKyXFuFHLlymD7gt3THepE6QYBB5kbFBnuJ4f9YM7O+h+Y8lUanse6mS0yNiDb4JHjfZAqVND1yDZYirr4qCpW7pC7GvuqxdZBXq4m5F7iCR5R8loeytQRUiQQJ3uQJHTZZB8yVq+z1AspYgkFp9lIB1EkCY15wOh5oLD64IE952Y9b+f5ZEOK1SzBug3gfGShTSA2ZuDEDrBRrtIQaNNjf1MJ66AD5wgP8AZYinh2HQBnxmFAeIurVMlKm6pE5i0SZ8XQAFLhaE0S2coDSCdIgR9V2BrZMNVpUHQXM7j7AkkQZPPr1QJTq5XQWljv8AE5efNpI8tVJxCplpitTNrSOSyPZbgmI9qDUpENa4l9Ql8va6BkykwQIJ0nvemk4u8ClVIaWteYpiZzXET1kEzyQavhOPFSm1/MAp9arc6W3Qngk06LWcgFNiH90jYoOONF428kCxfEGGpla2o47w17vQMknxNkS4jh2N0kjpED7qjx/EFuCqMwxLX9AQ5w8hqgjo+yI/t1A19yB3mPtqcrwCROtijfCce8gsft7p5815f2awtSpiG+1ZVFMMGYvOZwOWS5joGWXXEaTqVv8AhlNzQJ7xBMHfXccyEFziRm48fOVPh32SOEtM35QmUW2M6oJn1AMvVK2fzkqjzBvpsFbpvsPP02QWmVIBtbcKlWe18gkfmxH1T34kN1i6oV3hxvpNjuPz6IBvEsMA7v8AdIsHbOGgk7beqq4gd0h7M4AgkGHjkQR5IhWfPddBB0uR+0KvXPsxAbAbF75hbrqPgUHnnaXgjoNWk5tWnEmABUp85bqW+EgX0WZYSFvePUyyatL3ZzHL+k7vZGx3HqsljWNe32rIB0eBYSTZw5A8tJQUxlPMLlwCRAax9bvFR0XzPgq2KrXsloVPe6tKC1hqjWkmxIvJGlref1hHeCOPsaznSXVZA5kMa479fks/gqZLhEAk6nQDc+Qv5Ij/AFgL25bU6YcB5iCT1Op6lAzCYnuFomfnGn1RtmJ9o+k0EH+20eeb7ALMYem7vvEgNa53o5oN/AyiPZJ//iW9QY8dkHoMOLxTcTlJLjyMAWPQSpW8JGaWnLfY5R+6KUOHghp2Auec625Eq77K3utHkEAplJotmc7nrCznGMW+riadInuscCG8tz5rYuY2lmquj7kAlZXgWCL31MQf1Els8iZQaVndYJiengkBkXBMplYWvZR4apJjkglr4UuAvpuqj8E1xhxLDr09Udwz4sVNUw4J5jkQgz1TAn9TpGw0Hj1XNpBsNDiSdL/lkcqYQDQR4GFXqYCTJ8juOhQV8JmAIOuq6YPh+aqZ+FLT+8fsqNSA4mTB/PJA6s/fdTMrgAeXrf7qlUix8yoRiWmBuSgnq1M8Rb81uqb8cxrg19gbAmfzzT6bc1TKwgluon81+im4rQaXUxUbMO5TsZmOiBrw0jaDsYjyOhVMU3A5DcXyE3t/iTy8UPwjn06hY3M5j8xY10C8z7MHYxBE6z0R2izOwOGnUQRGoPIhBkq1Mse+nIyOOZk2h24+Oiw2IpClVI0puLmkcuY8rOHkvWuNcPDhp3veaeThp5H6hYbtfwse0lv/AKgmOTwCQfPvN9UGTdTLSQRcWSKV7pg8wPhb6LkEdY3VjCAktA3sqryrWDj8+SC+2pkYYIufe3IBuI/xm/WOiqmpLbG3Lc8vuo23MuP5sE0WQX8FWdGUiGZareU+0bEeoCudjnf+Lok7uj1CFsLnZQ2S4uED4wB4oj2faf6mkOT5KD3ig0Bvl+egVZ2pI0MfDRRjE2j8tYfL4KzQoWBKAB2rcfZMBMGpUaxo5AmXH0B9UW4dggAANI8lju2mNcaxDgcrWtdTI0lpJdf/ACsLawj3Zvj4qUwZ0EGOiA3XwgjRAK1MteSOXyRbFcWGXUQqFHFtzS5lWNCfZvy+sfFAT4ViA9uV+o9fFX/ZwgFNw9sMmhEn90aoYmDkdy7p59PFBPm5pQNVxMqJ5iyCLENEFAcQ7vCdDr1/LI3VqCwJibDrvb4oFxHbxQQ1H2uh/DqZNRzulv2V6ubcpUOEY7PDBeNPzwQH+H4IMFNwF8oE7nqeein4hRGYayWnTm6BPpKlp1C0gOAADLeUTqqtXEOLvbNu1pgtGpbHvR0mfNAFr8Fc3CvF3vo95pNi4sOZp82mPJFODOFdpe24eAfOIJ8xB80YxFdsBzYh1j6GPn8VS7J4TJSq2gZjA/6W6eseSAfxfD5Q2+kny/j5oB2zwQNBlVurTPo4x8/itT2jdFPMCBldH/1Pyn1QHitdtTCkRb2xZH/uNv6XQeZ0sIM1Vv8AhUe0eAP7pUSw+Fa99dzW2NZ5F45LkGMqFSUnWUbwuCCalVLTI+Nx5hEMPXoGM/tKZ3yhtRh8iQW/FDUiDRDidBocKVPYguLQ2bazJcdNLC+ij7JmcTS6u+iE0agDbgETP7Kx2exeXFUnHQO/jRB7W1/90NM6SPNFsRiQG2Oo8kGrnvtcOQ36Sko4gGejjlkjba/MR6IJf6b2gIIBmTB9NjACG4TsrSY8uY51Mm7g0908+6QQNdkcoHvEg89IkwB9R8SuoySTo22uu86dQgpDDta6GNzOFw5142MbSrtRzvGTpOnL86qQETsT0OkQmvrZo0mSecAa+CBtIBgJykcz911SsC0QROojn0XHET3QYIIMfwm4loAkaiYj4/nyQW8HjC5t7EWP58fNJVdcaqtTeQQYvMHw2U77+BQOAkeF0F4tcjTb5ozNvJZ7H1ZeOhQOqD8/Py6scDtVe6LAATyJ/hQGzesKz2b4hSmpRLh7Vw9oG/7btB+CAhxnFNaWk3gac9I+KpYHiWWLguccx1gTMCfD4IT2m7R0KJDXmXCbCCeQ30P0Qng3aVtWoWVatP2ZFh3qcHYZue2p8oQbrEVGGckgObBG2t45fY9ER4d/boBv6jmJ8SZ9QICz1FzG7TEEGZ2sQdPNDcN2qnFlggtbLekned7oCXauv/bqMHed7RojeSzb4LPdocd/T4dojNUMuAH+ZsCPCfgqnaTtl7Ij2VNmZ+ZziTmJ/S0idJA2GiwmN4vWrOLqjzJ66Dl4IJcXjSwhtN1gLxoXaujpJjySIauQMxDUwpar7lISgcxNfZOakeEEYeYXUKmVwI2IPoo0oQe5YPEA06TnbkA+BED5KTjOAe2alPQgyZ6d3znfqgP+nmLGIwpoE95nd6xqw/TyW64ZWz0ocO8Ja4dQYPrr5oMAztI6iDmF2gQQ0mS0XkbHS33V6nxio4iGvaHEE7wTf7+il7UYFjKlERBrPaDp+mXH1gAol/SgEHr+fJAJHGantG52RfQk6bn3flOys0uIPfJu0DlJk767ifgrj6bc3/HNcm50uE+m0TltoSY5+XkgoHiRa8CXBsWsOZ1ETM6K1huMtccoIGwkgdC6DHP8hC+0LxlLGWc4x1E6mef3Xdl+zvswDq82JMmBJOu+pKDVMqgtBkHlaxvA1U79PFUn0nNc2nNgRpa3L6K3Wd3gAgRxsgeKpTUawdZnp/K0hbZCsHQmq+odGjKPHV30CCvxIQI6QvLe1fEGmuHMLhUZIDmuLSBsLevmtJ2/7S5CaVFwNQiHEXyD/wDUei82J8yglqPLjLiSeZMlIHEXSNCcUFv/APr1sob7R0ARAMfLXzTcFi3U3BzTcGVUCc5BNVrF7i5xkpsJoT6bCTA1QPA8Ei0GC4NLRIJP/Elcgy9Vl0gYirOGOOtvmnjAxsgEwuU9dkKGEEL2qMhWXBMLUBTspxs4Wu2p+nR46Tr5L3Ph9UCq1zSCyuyR/wA2gX82n/sXziSvVP8AT/jhqYQ0yf7mFIqM5mm33gOuUub6IDf+pLjT/pKsA5K7QT4hHqrBDcreW+qCf6otz4B7mn3XMeD4HX4ozwXFNq0Kb2nVoMza43QU6pgkCTA3OoO3oEvDzBqPMWE3t1UeImHmdD8v4+KhrVA2g7UOcbfLzCClRqFz6jy0S5xAGpG587habhVLKATqdEO4Xw7KQXbaDW+58yjlHDyQTt8EEdaiczSkptmqRyA+KIezVXCM99/+TreAsPl8UDMdVyNMXOgHMmwCwvbftUMNS/paDg6sf/McLhk3I/538lV7d9ti2oaWHPebIdUH6XGfd/3DnsvNieckkySTJvqUDSZubk6ncykhPaFxCBWhJknRStZyXRGiCIiLJVIWWSNbPigZkMwBMrS8G4cWnSTEk2Njprby3gpeC8MDcr3Azz2H4FocGAD3SWk8gTa8AgzIjnF3IH0mAABokDw3vF/Fcm4h2Uw4XgXAmetguQC8k7WUNalZWHNH7rjqgzeOpRshk3Wlx2Hudv3Wer04KCMlIVwXIIXsRDs9xR2Grsqt2s4c2n3h6KoVHUEIPZ+z+Np4rDPwzjIDSydSaZH9t198seYPJCf9PsYaFStgqvvUnHLP6mnl8/Nee8F4w/D1GvaTaxE2LZnL8ZXoPGcMcX7HG4Ij27RcTGcRBaeokjzQa59HMTa2b5WVfB4Y1qsmzGcuewCHcHfja8MfhnUZ1e9zS0dQJk+C2uEwjaTQ0bb7k7k9UDaVENiFcpsUfslHxLiFLD0zUqvDGjc/IDc9EDsabZQYJtPLmV5v257dtAOGwjptlfVGg/2s+rvTms/217c1MUSylNOjpH6nj/dGg6eqx0mUHVCuCa4FSMCBwXNZKVjZU9LkEDci5ykJ8J63UFQoJDHj9Ef4DwRxh7rTMDpzMi3JU+B8MzuD3Du7CYPyWvwzA2wcYjQG87COSCQYVjARJvG8Hm6fHTzSFpaS427ok66+O6bS75c6DFmtIkgwDM9ZHwVfGP7p5n3tr3EXiDaZQREz+vLFoLZPiuWfxfEHB1nQFyA08fPpomUzF59VHia7WNLnabc/ALO4/iTqltG7AfVBd4jxcXDBJm52/dA31CTJXFNKBC1NITk1AoaldomuKdRYXOgIIHNhHuy3aJ2EdeTTd7zeR2I6pz+GZqUNb3yQGjeScoHqV6FxT/TvAMwzBVq+wqNaJqTJcQL9w+9fkgI8I7X0HtEVBI1BI301RWrxhuocIXkOA4HUp4l1Onh246mBmkDLLBEuGaC1wmI+an41x7DZA3C4YseR3i5ziG8w1uaCepsg9A4128o4Zloq1SLNBsOWY7D4ryzjfHa2KeX1nE8m/pb0aEJXSgV5TAnEpEHEJ9ME2/PNcFJTEIHsGykaErT+fwuLoCBtR0aFWuE8ONVwmzZ3tNxYHzScOwXtXxcNGp+i2mHwbWNiMo0brcz9Sfmg7hmDy2iAecyQ02081crPygQAZJM2BDthY6bnwXZgJE6NjNJm+nUgzHmqtbEaj/G8skGY36AeXe6IJHtyg5SCLCJ5AzJHXdZ3iWNJOUE21IPLn+boxxCtbNm7haTEXmQIkCeXlKy2NeScoFzc+Wn50QUxTJvMfniuRmlhCRIBjZIgCYzFOqGT5DkFWypMyllBHCjIUspjigYUkJ0JHII3FGODcPcTmOggdbnkq/CsIHOBN+n54LTMytZYf5fDogt8IxDaPtcSWhzqMMoM1DsQ9pM9QxneP/IKnVe85n4h5e913OcZv05eAsqPDMWTTNR/u03PcANS55EuO05Wtb4NQjiHEHVXSbDYcvuUFzF8eqQ5lJxYxwyugwXNmYJ5W06IMSlJTW6oJCmp6RAyU4NlNlPYEEgEW1UzWqFohSg6fgQPA/jmlw1EvMAeJ5fmyYynJgan7wtVw7hgpljLEyCTeZ2GuiC5wbhjAwAgzHI3J2kalX6gHcbmLvAQZHwj5qdoPdkmXRABsJsDPNQMr2L490lv/wAZA+RQOqVZOoIaJ0k93u6Rpqqpw5FnT3iXWMyIMtMbACNtE6o8uc1gce/qYvEkkAzuU3FvLZHOYN7RHw6IA+JrGCIjUnTpCE4QFzi7mYCtcS90ne88pjUeqm4bTFNpqG+Rs21m31QG8PTytAtouWLxnEH1HZnHyFgByXIP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AutoShape 6" descr="data:image/jpeg;base64,/9j/4AAQSkZJRgABAQAAAQABAAD/2wCEAAkGBxQTEhQUExQWFhUXFxgaGBgYGBcXGBoaGhgYHBcYGhwYHCggHRolHBgcITEiJSksLi4uFx8zODMsNygtLisBCgoKBQUFDgUFDisZExkrKysrKysrKysrKysrKysrKysrKysrKysrKysrKysrKysrKysrKysrKysrKysrKysrK//AABEIAO4A1AMBIgACEQEDEQH/xAAcAAABBQEBAQAAAAAAAAAAAAAFAQIDBAYABwj/xAA/EAABAwIEAwUHAwMDAgcBAAABAAIRAyEEEjFBBVFhBiJxgZETMqGxwdHwQuHxFCNSB2JygqIkM0ODkrLSFf/EABQBAQAAAAAAAAAAAAAAAAAAAAD/xAAUEQEAAAAAAAAAAAAAAAAAAAAA/9oADAMBAAIRAxEAPwDzsCdk7KpBHmmwg6UxzjunE8kgnxQNbZKErgkIQI5trqGozfTorQUNQXQV1GXXRDD8OdUGYuZTpgwXvJDZ5CBLndAoK9CkNHPf1hrfhJQU3HqlzJzqTdvXMPskFIc/kY+KCWmZ+6mJAi5KYyiSA1oLpvp6T6Ivg+z1ar7rJIO5AAnm42QDg/quzXWkb2Fr5Zc6mP8AqJ+QhDsX2cxFO72EjmzvR5C8IB19k9q6rhi0XDvQj5hRZ4QTtqR4c0r32+SrOqynMpl3TqdEEoK5gLrQfIKSnRaNTPS4H3VptcQADHQD6IGMwJ1c4DoLn9lPla0d1onmblROdv6woKleEElbEdVSq1DzUdeqqhqIOfUkrlCXwuQGS2dE3NBU7qcfsmimDM6oGZJTWuTzTunBm10DPZhO9laZH1TvZg7p7aIGt+miCF9MhLSoZiBMCO8eQvPyVw05a0iNIvzB3+4XYKnlcTGx8EFbGVe+A1oLGd1rTdo5wDYuJ1JUGIxVR0C4GwgZfQWCJYnCEGLXuHa6yduh+Cqt4ac12mDvNvVAJfmMzB5qfhdEPdlyADcm9t91cq8MjQEnnfz0ui2H4ZLWDQm88wDaT1J/7UBjs7wymT3WDI0XcRcwTf7T9EziWNqOcWscWUxZrW2m0nMRq48hYTzReg3LRbS0z2kbSZn83UOC4S2l33mcs5fzUbSgE0OGV6gz1Hwy8Ny5nW5GbnzjwVqhhnDRj3AT+vvejI+fNEMWx7wMsA23tG4A22+KYOGV3DIwOI3fOUfESfl46oIX4N8FwpOYSNA8fGTCFkU7CvRAadHsyh087WetC7sq4M71UtdMyCJ89Pkq9XhFdsnOKjf1NaR3uo2DuqDMY/goaM9IsfTjUmCPEHQ+XmhNUidZ8dEYxFN1KqWF75FwXWJB3h1iDIkeKqYug1zRUaALw5nI7Fs/pMW9EFCZuD4hcxxOyiY6DGxtdNfVhBNUrZfJU62J5JtWrKqVXIFdUTc6hJXBA4lKmwuQapzeqZB9PJTVmAWv18VFl5IIni6fTJtyXWGqlaRroEDA2D4fRWKIzefgq5ubfPryV2lSM6S3STZvldA2iNRMCdunJWHMv138NvD+FZAaRaGm95mfC5Tch1u7SL3Hh/GyCJ9JxAANtp18JVzD8PqQC0j1MRuIJMaLsPh5PdMjWDZwWk4bSbHPbT8PxQBHcLflktANvd3uNuavYXBm95EECdjNmlFa1xb1TKWHI318uSBlQjK22wiPA/JV67y45dGho8zIRD2euvh15hIKMeXNBHhS1regMA81KMYScs5Rs0QTHMwlfRBhU3YXL7s+HNBefgmRJAJvsJnxQ2tRp8suugDvMEKVlUjY/H57q0zFM0DoPiD80Ax7QWZXsFVo6zY7jdpHQrP47g4aDUY4upkAPaT3mgnW2wN59YWyrUGm4MHn/BQ1+HMy03GuS9t5aYJ9J8UHn/E8OcxcdZ2gg6AOkc9fNBqlQyZW84zwhzR7VgD2mdDbq3mN9ecWWJ4xla4FuhA5+hGxQUX1FC5654v4piBwUqjanoHhInALkGxxDTJVFpE6IpXCpN1uEDKgmJSQR1+QVh+nhqoHVY2nnKBoq5CNzM9PNT0amYnXe2gA5JlV4gOLTew8onbeVPw/hzqjgbhsabcjbYILGBY53ugGf1QNRy9URxDXMhpEuImOV9baDoizQzCUsxOZ1g1ugzbCB+WKThnDySala73GSJAjkHHbo0XQV8DgSTJmeQCN0aRbqAFew+HHWOTRlHqblWW0OTB5kn6IBzGbp9MCd9OiIv8A+DfX9lwpD/Aep+yCsxo5FPyW0I+KsMZ/tb8VKGD/ABHqUFD2d9j8D6KvUpA6WRV9JsXaR1HeH3UHswdHB3Q6/dAIfT6DyuqVXDTqPA/QozUpjT3TtOngVTqNubX3HPwQUaDADrB5SQN9pVnEYEPAg5XjRwtfr+eqSoy3TbmFLTcgF08U/OaVUtbUNgdG1BsHRbNycF592pw5p1S2f7b9AR7pOsE6d74yvUeK4RtVsO1GhH5dZHtTwz2mHbUHfLSGlwjvAauPWYnqCg85eduSaQn1veMzM76pkoOYpWpjDdSAIHykXNXIN64bbIbUHeKJVdSheIrQTzQNqvgQOuvQfyocM5z3BsQXaaRPidFJ7WTle1ruZJIIHUjVaXAcOp0WB9ZsZ/8Ay6bYzHkeg/3FAOwuBqExJIEW1nxN/wA3RjDPLBNuXLxDefioBxOpm7jWAbNLQbbnNe232UIqGo6S24DieUDlyQW2F1XETY5JbTG02zPPQaeIWl4Wwbd//cdOpA38Vm+zbQ5on3T70akDRg6TJPiVs8O+ACSym3aYPxQEKLTz/PJSnonMIH6gZ8I+CmqabIKgG8pXAxqfQLn6qSbIEo03fgCseydz+SgYRe2nMpQQf8fzwQMr5xqAR4QfgqFYNOstI0nT1GiI+yPUeB+hVWs6bOiBuBBHiOSCliHnR9+u/wC4UT22g+R5fsVM9haY2nx8x0TMoNjofgfsgovGvPcdeaiZabT0+3VXHMtJ10P3UDWSfzzQWGMkfIoHxHDFjn5QMtQOzM2zhpOnWPitE5gABnumx3jkUO4mZBIGaNRMTY5T05IPKuK4anXBqMORw1advHmBOo03G6ztamWmDr6jxEbLRdqcMabyW+44lwMRfcEbPG/jyuh9Norsgke0aLH/AC17pPP86oBbNVYKraG+2qsF4QSMXKMlcg3ZdHmUPxhuZRB1gOSgewGSUHcFoCpUDnNOVt3EaENAm3P6p7Mf7aq8mS6CGgbSQ1rB0AK7DYoML2gxLmi4kRB5eHxVjs7D3ZpG1pcbl83k2sPkgvVMMxlGWme8Q2NJFj5AiAevin8Lw8YerqXFh67b/nNdxd7crWg2B2IiB+8nzRLDkf0piPdMn7n81QA+EYlwwznNFwMjdRcy57j8AoOHcExTyH1HOczcPlwjpOgR/sRhM1BtrFznep167ei11UNbrYwZQC+HcOyZTTkdNj5c1oQ3zQ9tYRLSIVvCYkEC6BzwZhLUkNVlrE+pAEIA2I4fUe2BO28WkIDxLgtRnuPqF0Hd1yTbQjbrstf/AFHJNp4ln6iPsgzFKljXBuZ+SLWv4ZpEeiLcPp1oIqua4j3XRGYbtO38on7ZjrZgfNNqNI08fugo1IFvCPA2jyVcAyQPXwT8Y+HDqT+eo+JTqZNrc/JBXxEymYQXVqpTk33ULKWV1kEtWnlBG3JB8S8AncQQQdwdQjmMa4tGu38ILi8K/UQeU6TylBjuNUmBxDxmpuAF7kROW/MDfWx6hZHFYZrKsNdyIOk8i1ei4qkKgLXNggyA6dZ0tfUbeKyXFuFHLlymD7gt3THepE6QYBB5kbFBnuJ4f9YM7O+h+Y8lUanse6mS0yNiDb4JHjfZAqVND1yDZYirr4qCpW7pC7GvuqxdZBXq4m5F7iCR5R8loeytQRUiQQJ3uQJHTZZB8yVq+z1AspYgkFp9lIB1EkCY15wOh5oLD64IE952Y9b+f5ZEOK1SzBug3gfGShTSA2ZuDEDrBRrtIQaNNjf1MJ66AD5wgP8AZYinh2HQBnxmFAeIurVMlKm6pE5i0SZ8XQAFLhaE0S2coDSCdIgR9V2BrZMNVpUHQXM7j7AkkQZPPr1QJTq5XQWljv8AE5efNpI8tVJxCplpitTNrSOSyPZbgmI9qDUpENa4l9Ql8va6BkykwQIJ0nvemk4u8ClVIaWteYpiZzXET1kEzyQavhOPFSm1/MAp9arc6W3Qngk06LWcgFNiH90jYoOONF428kCxfEGGpla2o47w17vQMknxNkS4jh2N0kjpED7qjx/EFuCqMwxLX9AQ5w8hqgjo+yI/t1A19yB3mPtqcrwCROtijfCce8gsft7p5815f2awtSpiG+1ZVFMMGYvOZwOWS5joGWXXEaTqVv8AhlNzQJ7xBMHfXccyEFziRm48fOVPh32SOEtM35QmUW2M6oJn1AMvVK2fzkqjzBvpsFbpvsPP02QWmVIBtbcKlWe18gkfmxH1T34kN1i6oV3hxvpNjuPz6IBvEsMA7v8AdIsHbOGgk7beqq4gd0h7M4AgkGHjkQR5IhWfPddBB0uR+0KvXPsxAbAbF75hbrqPgUHnnaXgjoNWk5tWnEmABUp85bqW+EgX0WZYSFvePUyyatL3ZzHL+k7vZGx3HqsljWNe32rIB0eBYSTZw5A8tJQUxlPMLlwCRAax9bvFR0XzPgq2KrXsloVPe6tKC1hqjWkmxIvJGlref1hHeCOPsaznSXVZA5kMa479fks/gqZLhEAk6nQDc+Qv5Ij/AFgL25bU6YcB5iCT1Op6lAzCYnuFomfnGn1RtmJ9o+k0EH+20eeb7ALMYem7vvEgNa53o5oN/AyiPZJ//iW9QY8dkHoMOLxTcTlJLjyMAWPQSpW8JGaWnLfY5R+6KUOHghp2Auec625Eq77K3utHkEAplJotmc7nrCznGMW+riadInuscCG8tz5rYuY2lmquj7kAlZXgWCL31MQf1Els8iZQaVndYJiengkBkXBMplYWvZR4apJjkglr4UuAvpuqj8E1xhxLDr09Udwz4sVNUw4J5jkQgz1TAn9TpGw0Hj1XNpBsNDiSdL/lkcqYQDQR4GFXqYCTJ8juOhQV8JmAIOuq6YPh+aqZ+FLT+8fsqNSA4mTB/PJA6s/fdTMrgAeXrf7qlUix8yoRiWmBuSgnq1M8Rb81uqb8cxrg19gbAmfzzT6bc1TKwgluon81+im4rQaXUxUbMO5TsZmOiBrw0jaDsYjyOhVMU3A5DcXyE3t/iTy8UPwjn06hY3M5j8xY10C8z7MHYxBE6z0R2izOwOGnUQRGoPIhBkq1Mse+nIyOOZk2h24+Oiw2IpClVI0puLmkcuY8rOHkvWuNcPDhp3veaeThp5H6hYbtfwse0lv/AKgmOTwCQfPvN9UGTdTLSQRcWSKV7pg8wPhb6LkEdY3VjCAktA3sqryrWDj8+SC+2pkYYIufe3IBuI/xm/WOiqmpLbG3Lc8vuo23MuP5sE0WQX8FWdGUiGZareU+0bEeoCudjnf+Lok7uj1CFsLnZQ2S4uED4wB4oj2faf6mkOT5KD3ig0Bvl+egVZ2pI0MfDRRjE2j8tYfL4KzQoWBKAB2rcfZMBMGpUaxo5AmXH0B9UW4dggAANI8lju2mNcaxDgcrWtdTI0lpJdf/ACsLawj3Zvj4qUwZ0EGOiA3XwgjRAK1MteSOXyRbFcWGXUQqFHFtzS5lWNCfZvy+sfFAT4ViA9uV+o9fFX/ZwgFNw9sMmhEn90aoYmDkdy7p59PFBPm5pQNVxMqJ5iyCLENEFAcQ7vCdDr1/LI3VqCwJibDrvb4oFxHbxQQ1H2uh/DqZNRzulv2V6ubcpUOEY7PDBeNPzwQH+H4IMFNwF8oE7nqeein4hRGYayWnTm6BPpKlp1C0gOAADLeUTqqtXEOLvbNu1pgtGpbHvR0mfNAFr8Fc3CvF3vo95pNi4sOZp82mPJFODOFdpe24eAfOIJ8xB80YxFdsBzYh1j6GPn8VS7J4TJSq2gZjA/6W6eseSAfxfD5Q2+kny/j5oB2zwQNBlVurTPo4x8/itT2jdFPMCBldH/1Pyn1QHitdtTCkRb2xZH/uNv6XQeZ0sIM1Vv8AhUe0eAP7pUSw+Fa99dzW2NZ5F45LkGMqFSUnWUbwuCCalVLTI+Nx5hEMPXoGM/tKZ3yhtRh8iQW/FDUiDRDidBocKVPYguLQ2bazJcdNLC+ij7JmcTS6u+iE0agDbgETP7Kx2exeXFUnHQO/jRB7W1/90NM6SPNFsRiQG2Oo8kGrnvtcOQ36Sko4gGejjlkjba/MR6IJf6b2gIIBmTB9NjACG4TsrSY8uY51Mm7g0908+6QQNdkcoHvEg89IkwB9R8SuoySTo22uu86dQgpDDta6GNzOFw5142MbSrtRzvGTpOnL86qQETsT0OkQmvrZo0mSecAa+CBtIBgJykcz911SsC0QROojn0XHET3QYIIMfwm4loAkaiYj4/nyQW8HjC5t7EWP58fNJVdcaqtTeQQYvMHw2U77+BQOAkeF0F4tcjTb5ozNvJZ7H1ZeOhQOqD8/Py6scDtVe6LAATyJ/hQGzesKz2b4hSmpRLh7Vw9oG/7btB+CAhxnFNaWk3gac9I+KpYHiWWLguccx1gTMCfD4IT2m7R0KJDXmXCbCCeQ30P0Qng3aVtWoWVatP2ZFh3qcHYZue2p8oQbrEVGGckgObBG2t45fY9ER4d/boBv6jmJ8SZ9QICz1FzG7TEEGZ2sQdPNDcN2qnFlggtbLekned7oCXauv/bqMHed7RojeSzb4LPdocd/T4dojNUMuAH+ZsCPCfgqnaTtl7Ij2VNmZ+ZziTmJ/S0idJA2GiwmN4vWrOLqjzJ66Dl4IJcXjSwhtN1gLxoXaujpJjySIauQMxDUwpar7lISgcxNfZOakeEEYeYXUKmVwI2IPoo0oQe5YPEA06TnbkA+BED5KTjOAe2alPQgyZ6d3znfqgP+nmLGIwpoE95nd6xqw/TyW64ZWz0ocO8Ja4dQYPrr5oMAztI6iDmF2gQQ0mS0XkbHS33V6nxio4iGvaHEE7wTf7+il7UYFjKlERBrPaDp+mXH1gAol/SgEHr+fJAJHGantG52RfQk6bn3flOys0uIPfJu0DlJk767ifgrj6bc3/HNcm50uE+m0TltoSY5+XkgoHiRa8CXBsWsOZ1ETM6K1huMtccoIGwkgdC6DHP8hC+0LxlLGWc4x1E6mef3Xdl+zvswDq82JMmBJOu+pKDVMqgtBkHlaxvA1U79PFUn0nNc2nNgRpa3L6K3Wd3gAgRxsgeKpTUawdZnp/K0hbZCsHQmq+odGjKPHV30CCvxIQI6QvLe1fEGmuHMLhUZIDmuLSBsLevmtJ2/7S5CaVFwNQiHEXyD/wDUei82J8yglqPLjLiSeZMlIHEXSNCcUFv/APr1sob7R0ARAMfLXzTcFi3U3BzTcGVUCc5BNVrF7i5xkpsJoT6bCTA1QPA8Ei0GC4NLRIJP/Elcgy9Vl0gYirOGOOtvmnjAxsgEwuU9dkKGEEL2qMhWXBMLUBTspxs4Wu2p+nR46Tr5L3Ph9UCq1zSCyuyR/wA2gX82n/sXziSvVP8AT/jhqYQ0yf7mFIqM5mm33gOuUub6IDf+pLjT/pKsA5K7QT4hHqrBDcreW+qCf6otz4B7mn3XMeD4HX4ozwXFNq0Kb2nVoMza43QU6pgkCTA3OoO3oEvDzBqPMWE3t1UeImHmdD8v4+KhrVA2g7UOcbfLzCClRqFz6jy0S5xAGpG587habhVLKATqdEO4Xw7KQXbaDW+58yjlHDyQTt8EEdaiczSkptmqRyA+KIezVXCM99/+TreAsPl8UDMdVyNMXOgHMmwCwvbftUMNS/paDg6sf/McLhk3I/538lV7d9ti2oaWHPebIdUH6XGfd/3DnsvNieckkySTJvqUDSZubk6ncykhPaFxCBWhJknRStZyXRGiCIiLJVIWWSNbPigZkMwBMrS8G4cWnSTEk2Njprby3gpeC8MDcr3Azz2H4FocGAD3SWk8gTa8AgzIjnF3IH0mAABokDw3vF/Fcm4h2Uw4XgXAmetguQC8k7WUNalZWHNH7rjqgzeOpRshk3Wlx2Hudv3Wer04KCMlIVwXIIXsRDs9xR2Grsqt2s4c2n3h6KoVHUEIPZ+z+Np4rDPwzjIDSydSaZH9t198seYPJCf9PsYaFStgqvvUnHLP6mnl8/Nee8F4w/D1GvaTaxE2LZnL8ZXoPGcMcX7HG4Ij27RcTGcRBaeokjzQa59HMTa2b5WVfB4Y1qsmzGcuewCHcHfja8MfhnUZ1e9zS0dQJk+C2uEwjaTQ0bb7k7k9UDaVENiFcpsUfslHxLiFLD0zUqvDGjc/IDc9EDsabZQYJtPLmV5v257dtAOGwjptlfVGg/2s+rvTms/217c1MUSylNOjpH6nj/dGg6eqx0mUHVCuCa4FSMCBwXNZKVjZU9LkEDci5ykJ8J63UFQoJDHj9Ef4DwRxh7rTMDpzMi3JU+B8MzuD3Du7CYPyWvwzA2wcYjQG87COSCQYVjARJvG8Hm6fHTzSFpaS427ok66+O6bS75c6DFmtIkgwDM9ZHwVfGP7p5n3tr3EXiDaZQREz+vLFoLZPiuWfxfEHB1nQFyA08fPpomUzF59VHia7WNLnabc/ALO4/iTqltG7AfVBd4jxcXDBJm52/dA31CTJXFNKBC1NITk1AoaldomuKdRYXOgIIHNhHuy3aJ2EdeTTd7zeR2I6pz+GZqUNb3yQGjeScoHqV6FxT/TvAMwzBVq+wqNaJqTJcQL9w+9fkgI8I7X0HtEVBI1BI301RWrxhuocIXkOA4HUp4l1Onh246mBmkDLLBEuGaC1wmI+an41x7DZA3C4YseR3i5ziG8w1uaCepsg9A4128o4Zloq1SLNBsOWY7D4ryzjfHa2KeX1nE8m/pb0aEJXSgV5TAnEpEHEJ9ME2/PNcFJTEIHsGykaErT+fwuLoCBtR0aFWuE8ONVwmzZ3tNxYHzScOwXtXxcNGp+i2mHwbWNiMo0brcz9Sfmg7hmDy2iAecyQ02081crPygQAZJM2BDthY6bnwXZgJE6NjNJm+nUgzHmqtbEaj/G8skGY36AeXe6IJHtyg5SCLCJ5AzJHXdZ3iWNJOUE21IPLn+boxxCtbNm7haTEXmQIkCeXlKy2NeScoFzc+Wn50QUxTJvMfniuRmlhCRIBjZIgCYzFOqGT5DkFWypMyllBHCjIUspjigYUkJ0JHII3FGODcPcTmOggdbnkq/CsIHOBN+n54LTMytZYf5fDogt8IxDaPtcSWhzqMMoM1DsQ9pM9QxneP/IKnVe85n4h5e913OcZv05eAsqPDMWTTNR/u03PcANS55EuO05Wtb4NQjiHEHVXSbDYcvuUFzF8eqQ5lJxYxwyugwXNmYJ5W06IMSlJTW6oJCmp6RAyU4NlNlPYEEgEW1UzWqFohSg6fgQPA/jmlw1EvMAeJ5fmyYynJgan7wtVw7hgpljLEyCTeZ2GuiC5wbhjAwAgzHI3J2kalX6gHcbmLvAQZHwj5qdoPdkmXRABsJsDPNQMr2L490lv/wAZA+RQOqVZOoIaJ0k93u6Rpqqpw5FnT3iXWMyIMtMbACNtE6o8uc1gce/qYvEkkAzuU3FvLZHOYN7RHw6IA+JrGCIjUnTpCE4QFzi7mYCtcS90ne88pjUeqm4bTFNpqG+Rs21m31QG8PTytAtouWLxnEH1HZnHyFgByXIP/9k=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8" descr="data:image/jpeg;base64,/9j/4AAQSkZJRgABAQAAAQABAAD/2wCEAAkGBxQTEhQUExQWFhUXFxgaGBgYGBcXGBoaGhgYHBcYGhwYHCggHRolHBgcITEiJSksLi4uFx8zODMsNygtLisBCgoKBQUFDgUFDisZExkrKysrKysrKysrKysrKysrKysrKysrKysrKysrKysrKysrKysrKysrKysrKysrKysrK//AABEIAO4A1AMBIgACEQEDEQH/xAAcAAABBQEBAQAAAAAAAAAAAAAFAQIDBAYABwj/xAA/EAABAwIEAwUHAwMDAgcBAAABAAIRAyEEEjFBBVFhBiJxgZETMqGxwdHwQuHxFCNSB2JygqIkM0ODkrLSFf/EABQBAQAAAAAAAAAAAAAAAAAAAAD/xAAUEQEAAAAAAAAAAAAAAAAAAAAA/9oADAMBAAIRAxEAPwDzsCdk7KpBHmmwg6UxzjunE8kgnxQNbZKErgkIQI5trqGozfTorQUNQXQV1GXXRDD8OdUGYuZTpgwXvJDZ5CBLndAoK9CkNHPf1hrfhJQU3HqlzJzqTdvXMPskFIc/kY+KCWmZ+6mJAi5KYyiSA1oLpvp6T6Ivg+z1ar7rJIO5AAnm42QDg/quzXWkb2Fr5Zc6mP8AqJ+QhDsX2cxFO72EjmzvR5C8IB19k9q6rhi0XDvQj5hRZ4QTtqR4c0r32+SrOqynMpl3TqdEEoK5gLrQfIKSnRaNTPS4H3VptcQADHQD6IGMwJ1c4DoLn9lPla0d1onmblROdv6woKleEElbEdVSq1DzUdeqqhqIOfUkrlCXwuQGS2dE3NBU7qcfsmimDM6oGZJTWuTzTunBm10DPZhO9laZH1TvZg7p7aIGt+miCF9MhLSoZiBMCO8eQvPyVw05a0iNIvzB3+4XYKnlcTGx8EFbGVe+A1oLGd1rTdo5wDYuJ1JUGIxVR0C4GwgZfQWCJYnCEGLXuHa6yduh+Cqt4ac12mDvNvVAJfmMzB5qfhdEPdlyADcm9t91cq8MjQEnnfz0ui2H4ZLWDQm88wDaT1J/7UBjs7wymT3WDI0XcRcwTf7T9EziWNqOcWscWUxZrW2m0nMRq48hYTzReg3LRbS0z2kbSZn83UOC4S2l33mcs5fzUbSgE0OGV6gz1Hwy8Ny5nW5GbnzjwVqhhnDRj3AT+vvejI+fNEMWx7wMsA23tG4A22+KYOGV3DIwOI3fOUfESfl46oIX4N8FwpOYSNA8fGTCFkU7CvRAadHsyh087WetC7sq4M71UtdMyCJ89Pkq9XhFdsnOKjf1NaR3uo2DuqDMY/goaM9IsfTjUmCPEHQ+XmhNUidZ8dEYxFN1KqWF75FwXWJB3h1iDIkeKqYug1zRUaALw5nI7Fs/pMW9EFCZuD4hcxxOyiY6DGxtdNfVhBNUrZfJU62J5JtWrKqVXIFdUTc6hJXBA4lKmwuQapzeqZB9PJTVmAWv18VFl5IIni6fTJtyXWGqlaRroEDA2D4fRWKIzefgq5ubfPryV2lSM6S3STZvldA2iNRMCdunJWHMv138NvD+FZAaRaGm95mfC5Tch1u7SL3Hh/GyCJ9JxAANtp18JVzD8PqQC0j1MRuIJMaLsPh5PdMjWDZwWk4bSbHPbT8PxQBHcLflktANvd3uNuavYXBm95EECdjNmlFa1xb1TKWHI318uSBlQjK22wiPA/JV67y45dGho8zIRD2euvh15hIKMeXNBHhS1regMA81KMYScs5Rs0QTHMwlfRBhU3YXL7s+HNBefgmRJAJvsJnxQ2tRp8suugDvMEKVlUjY/H57q0zFM0DoPiD80Ax7QWZXsFVo6zY7jdpHQrP47g4aDUY4upkAPaT3mgnW2wN59YWyrUGm4MHn/BQ1+HMy03GuS9t5aYJ9J8UHn/E8OcxcdZ2gg6AOkc9fNBqlQyZW84zwhzR7VgD2mdDbq3mN9ecWWJ4xla4FuhA5+hGxQUX1FC5654v4piBwUqjanoHhInALkGxxDTJVFpE6IpXCpN1uEDKgmJSQR1+QVh+nhqoHVY2nnKBoq5CNzM9PNT0amYnXe2gA5JlV4gOLTew8onbeVPw/hzqjgbhsabcjbYILGBY53ugGf1QNRy9URxDXMhpEuImOV9baDoizQzCUsxOZ1g1ugzbCB+WKThnDySala73GSJAjkHHbo0XQV8DgSTJmeQCN0aRbqAFew+HHWOTRlHqblWW0OTB5kn6IBzGbp9MCd9OiIv8A+DfX9lwpD/Aep+yCsxo5FPyW0I+KsMZ/tb8VKGD/ABHqUFD2d9j8D6KvUpA6WRV9JsXaR1HeH3UHswdHB3Q6/dAIfT6DyuqVXDTqPA/QozUpjT3TtOngVTqNubX3HPwQUaDADrB5SQN9pVnEYEPAg5XjRwtfr+eqSoy3TbmFLTcgF08U/OaVUtbUNgdG1BsHRbNycF592pw5p1S2f7b9AR7pOsE6d74yvUeK4RtVsO1GhH5dZHtTwz2mHbUHfLSGlwjvAauPWYnqCg85eduSaQn1veMzM76pkoOYpWpjDdSAIHykXNXIN64bbIbUHeKJVdSheIrQTzQNqvgQOuvQfyocM5z3BsQXaaRPidFJ7WTle1ruZJIIHUjVaXAcOp0WB9ZsZ/8Ay6bYzHkeg/3FAOwuBqExJIEW1nxN/wA3RjDPLBNuXLxDefioBxOpm7jWAbNLQbbnNe232UIqGo6S24DieUDlyQW2F1XETY5JbTG02zPPQaeIWl4Wwbd//cdOpA38Vm+zbQ5on3T70akDRg6TJPiVs8O+ACSym3aYPxQEKLTz/PJSnonMIH6gZ8I+CmqabIKgG8pXAxqfQLn6qSbIEo03fgCseydz+SgYRe2nMpQQf8fzwQMr5xqAR4QfgqFYNOstI0nT1GiI+yPUeB+hVWs6bOiBuBBHiOSCliHnR9+u/wC4UT22g+R5fsVM9haY2nx8x0TMoNjofgfsgovGvPcdeaiZabT0+3VXHMtJ10P3UDWSfzzQWGMkfIoHxHDFjn5QMtQOzM2zhpOnWPitE5gABnumx3jkUO4mZBIGaNRMTY5T05IPKuK4anXBqMORw1advHmBOo03G6ztamWmDr6jxEbLRdqcMabyW+44lwMRfcEbPG/jyuh9Norsgke0aLH/AC17pPP86oBbNVYKraG+2qsF4QSMXKMlcg3ZdHmUPxhuZRB1gOSgewGSUHcFoCpUDnNOVt3EaENAm3P6p7Mf7aq8mS6CGgbSQ1rB0AK7DYoML2gxLmi4kRB5eHxVjs7D3ZpG1pcbl83k2sPkgvVMMxlGWme8Q2NJFj5AiAevin8Lw8YerqXFh67b/nNdxd7crWg2B2IiB+8nzRLDkf0piPdMn7n81QA+EYlwwznNFwMjdRcy57j8AoOHcExTyH1HOczcPlwjpOgR/sRhM1BtrFznep167ei11UNbrYwZQC+HcOyZTTkdNj5c1oQ3zQ9tYRLSIVvCYkEC6BzwZhLUkNVlrE+pAEIA2I4fUe2BO28WkIDxLgtRnuPqF0Hd1yTbQjbrstf/AFHJNp4ln6iPsgzFKljXBuZ+SLWv4ZpEeiLcPp1oIqua4j3XRGYbtO38on7ZjrZgfNNqNI08fugo1IFvCPA2jyVcAyQPXwT8Y+HDqT+eo+JTqZNrc/JBXxEymYQXVqpTk33ULKWV1kEtWnlBG3JB8S8AncQQQdwdQjmMa4tGu38ILi8K/UQeU6TylBjuNUmBxDxmpuAF7kROW/MDfWx6hZHFYZrKsNdyIOk8i1ei4qkKgLXNggyA6dZ0tfUbeKyXFuFHLlymD7gt3THepE6QYBB5kbFBnuJ4f9YM7O+h+Y8lUanse6mS0yNiDb4JHjfZAqVND1yDZYirr4qCpW7pC7GvuqxdZBXq4m5F7iCR5R8loeytQRUiQQJ3uQJHTZZB8yVq+z1AspYgkFp9lIB1EkCY15wOh5oLD64IE952Y9b+f5ZEOK1SzBug3gfGShTSA2ZuDEDrBRrtIQaNNjf1MJ66AD5wgP8AZYinh2HQBnxmFAeIurVMlKm6pE5i0SZ8XQAFLhaE0S2coDSCdIgR9V2BrZMNVpUHQXM7j7AkkQZPPr1QJTq5XQWljv8AE5efNpI8tVJxCplpitTNrSOSyPZbgmI9qDUpENa4l9Ql8va6BkykwQIJ0nvemk4u8ClVIaWteYpiZzXET1kEzyQavhOPFSm1/MAp9arc6W3Qngk06LWcgFNiH90jYoOONF428kCxfEGGpla2o47w17vQMknxNkS4jh2N0kjpED7qjx/EFuCqMwxLX9AQ5w8hqgjo+yI/t1A19yB3mPtqcrwCROtijfCce8gsft7p5815f2awtSpiG+1ZVFMMGYvOZwOWS5joGWXXEaTqVv8AhlNzQJ7xBMHfXccyEFziRm48fOVPh32SOEtM35QmUW2M6oJn1AMvVK2fzkqjzBvpsFbpvsPP02QWmVIBtbcKlWe18gkfmxH1T34kN1i6oV3hxvpNjuPz6IBvEsMA7v8AdIsHbOGgk7beqq4gd0h7M4AgkGHjkQR5IhWfPddBB0uR+0KvXPsxAbAbF75hbrqPgUHnnaXgjoNWk5tWnEmABUp85bqW+EgX0WZYSFvePUyyatL3ZzHL+k7vZGx3HqsljWNe32rIB0eBYSTZw5A8tJQUxlPMLlwCRAax9bvFR0XzPgq2KrXsloVPe6tKC1hqjWkmxIvJGlref1hHeCOPsaznSXVZA5kMa479fks/gqZLhEAk6nQDc+Qv5Ij/AFgL25bU6YcB5iCT1Op6lAzCYnuFomfnGn1RtmJ9o+k0EH+20eeb7ALMYem7vvEgNa53o5oN/AyiPZJ//iW9QY8dkHoMOLxTcTlJLjyMAWPQSpW8JGaWnLfY5R+6KUOHghp2Auec625Eq77K3utHkEAplJotmc7nrCznGMW+riadInuscCG8tz5rYuY2lmquj7kAlZXgWCL31MQf1Els8iZQaVndYJiengkBkXBMplYWvZR4apJjkglr4UuAvpuqj8E1xhxLDr09Udwz4sVNUw4J5jkQgz1TAn9TpGw0Hj1XNpBsNDiSdL/lkcqYQDQR4GFXqYCTJ8juOhQV8JmAIOuq6YPh+aqZ+FLT+8fsqNSA4mTB/PJA6s/fdTMrgAeXrf7qlUix8yoRiWmBuSgnq1M8Rb81uqb8cxrg19gbAmfzzT6bc1TKwgluon81+im4rQaXUxUbMO5TsZmOiBrw0jaDsYjyOhVMU3A5DcXyE3t/iTy8UPwjn06hY3M5j8xY10C8z7MHYxBE6z0R2izOwOGnUQRGoPIhBkq1Mse+nIyOOZk2h24+Oiw2IpClVI0puLmkcuY8rOHkvWuNcPDhp3veaeThp5H6hYbtfwse0lv/AKgmOTwCQfPvN9UGTdTLSQRcWSKV7pg8wPhb6LkEdY3VjCAktA3sqryrWDj8+SC+2pkYYIufe3IBuI/xm/WOiqmpLbG3Lc8vuo23MuP5sE0WQX8FWdGUiGZareU+0bEeoCudjnf+Lok7uj1CFsLnZQ2S4uED4wB4oj2faf6mkOT5KD3ig0Bvl+egVZ2pI0MfDRRjE2j8tYfL4KzQoWBKAB2rcfZMBMGpUaxo5AmXH0B9UW4dggAANI8lju2mNcaxDgcrWtdTI0lpJdf/ACsLawj3Zvj4qUwZ0EGOiA3XwgjRAK1MteSOXyRbFcWGXUQqFHFtzS5lWNCfZvy+sfFAT4ViA9uV+o9fFX/ZwgFNw9sMmhEn90aoYmDkdy7p59PFBPm5pQNVxMqJ5iyCLENEFAcQ7vCdDr1/LI3VqCwJibDrvb4oFxHbxQQ1H2uh/DqZNRzulv2V6ubcpUOEY7PDBeNPzwQH+H4IMFNwF8oE7nqeein4hRGYayWnTm6BPpKlp1C0gOAADLeUTqqtXEOLvbNu1pgtGpbHvR0mfNAFr8Fc3CvF3vo95pNi4sOZp82mPJFODOFdpe24eAfOIJ8xB80YxFdsBzYh1j6GPn8VS7J4TJSq2gZjA/6W6eseSAfxfD5Q2+kny/j5oB2zwQNBlVurTPo4x8/itT2jdFPMCBldH/1Pyn1QHitdtTCkRb2xZH/uNv6XQeZ0sIM1Vv8AhUe0eAP7pUSw+Fa99dzW2NZ5F45LkGMqFSUnWUbwuCCalVLTI+Nx5hEMPXoGM/tKZ3yhtRh8iQW/FDUiDRDidBocKVPYguLQ2bazJcdNLC+ij7JmcTS6u+iE0agDbgETP7Kx2exeXFUnHQO/jRB7W1/90NM6SPNFsRiQG2Oo8kGrnvtcOQ36Sko4gGejjlkjba/MR6IJf6b2gIIBmTB9NjACG4TsrSY8uY51Mm7g0908+6QQNdkcoHvEg89IkwB9R8SuoySTo22uu86dQgpDDta6GNzOFw5142MbSrtRzvGTpOnL86qQETsT0OkQmvrZo0mSecAa+CBtIBgJykcz911SsC0QROojn0XHET3QYIIMfwm4loAkaiYj4/nyQW8HjC5t7EWP58fNJVdcaqtTeQQYvMHw2U77+BQOAkeF0F4tcjTb5ozNvJZ7H1ZeOhQOqD8/Py6scDtVe6LAATyJ/hQGzesKz2b4hSmpRLh7Vw9oG/7btB+CAhxnFNaWk3gac9I+KpYHiWWLguccx1gTMCfD4IT2m7R0KJDXmXCbCCeQ30P0Qng3aVtWoWVatP2ZFh3qcHYZue2p8oQbrEVGGckgObBG2t45fY9ER4d/boBv6jmJ8SZ9QICz1FzG7TEEGZ2sQdPNDcN2qnFlggtbLekned7oCXauv/bqMHed7RojeSzb4LPdocd/T4dojNUMuAH+ZsCPCfgqnaTtl7Ij2VNmZ+ZziTmJ/S0idJA2GiwmN4vWrOLqjzJ66Dl4IJcXjSwhtN1gLxoXaujpJjySIauQMxDUwpar7lISgcxNfZOakeEEYeYXUKmVwI2IPoo0oQe5YPEA06TnbkA+BED5KTjOAe2alPQgyZ6d3znfqgP+nmLGIwpoE95nd6xqw/TyW64ZWz0ocO8Ja4dQYPrr5oMAztI6iDmF2gQQ0mS0XkbHS33V6nxio4iGvaHEE7wTf7+il7UYFjKlERBrPaDp+mXH1gAol/SgEHr+fJAJHGantG52RfQk6bn3flOys0uIPfJu0DlJk767ifgrj6bc3/HNcm50uE+m0TltoSY5+XkgoHiRa8CXBsWsOZ1ETM6K1huMtccoIGwkgdC6DHP8hC+0LxlLGWc4x1E6mef3Xdl+zvswDq82JMmBJOu+pKDVMqgtBkHlaxvA1U79PFUn0nNc2nNgRpa3L6K3Wd3gAgRxsgeKpTUawdZnp/K0hbZCsHQmq+odGjKPHV30CCvxIQI6QvLe1fEGmuHMLhUZIDmuLSBsLevmtJ2/7S5CaVFwNQiHEXyD/wDUei82J8yglqPLjLiSeZMlIHEXSNCcUFv/APr1sob7R0ARAMfLXzTcFi3U3BzTcGVUCc5BNVrF7i5xkpsJoT6bCTA1QPA8Ei0GC4NLRIJP/Elcgy9Vl0gYirOGOOtvmnjAxsgEwuU9dkKGEEL2qMhWXBMLUBTspxs4Wu2p+nR46Tr5L3Ph9UCq1zSCyuyR/wA2gX82n/sXziSvVP8AT/jhqYQ0yf7mFIqM5mm33gOuUub6IDf+pLjT/pKsA5K7QT4hHqrBDcreW+qCf6otz4B7mn3XMeD4HX4ozwXFNq0Kb2nVoMza43QU6pgkCTA3OoO3oEvDzBqPMWE3t1UeImHmdD8v4+KhrVA2g7UOcbfLzCClRqFz6jy0S5xAGpG587habhVLKATqdEO4Xw7KQXbaDW+58yjlHDyQTt8EEdaiczSkptmqRyA+KIezVXCM99/+TreAsPl8UDMdVyNMXOgHMmwCwvbftUMNS/paDg6sf/McLhk3I/538lV7d9ti2oaWHPebIdUH6XGfd/3DnsvNieckkySTJvqUDSZubk6ncykhPaFxCBWhJknRStZyXRGiCIiLJVIWWSNbPigZkMwBMrS8G4cWnSTEk2Njprby3gpeC8MDcr3Azz2H4FocGAD3SWk8gTa8AgzIjnF3IH0mAABokDw3vF/Fcm4h2Uw4XgXAmetguQC8k7WUNalZWHNH7rjqgzeOpRshk3Wlx2Hudv3Wer04KCMlIVwXIIXsRDs9xR2Grsqt2s4c2n3h6KoVHUEIPZ+z+Np4rDPwzjIDSydSaZH9t198seYPJCf9PsYaFStgqvvUnHLP6mnl8/Nee8F4w/D1GvaTaxE2LZnL8ZXoPGcMcX7HG4Ij27RcTGcRBaeokjzQa59HMTa2b5WVfB4Y1qsmzGcuewCHcHfja8MfhnUZ1e9zS0dQJk+C2uEwjaTQ0bb7k7k9UDaVENiFcpsUfslHxLiFLD0zUqvDGjc/IDc9EDsabZQYJtPLmV5v257dtAOGwjptlfVGg/2s+rvTms/217c1MUSylNOjpH6nj/dGg6eqx0mUHVCuCa4FSMCBwXNZKVjZU9LkEDci5ykJ8J63UFQoJDHj9Ef4DwRxh7rTMDpzMi3JU+B8MzuD3Du7CYPyWvwzA2wcYjQG87COSCQYVjARJvG8Hm6fHTzSFpaS427ok66+O6bS75c6DFmtIkgwDM9ZHwVfGP7p5n3tr3EXiDaZQREz+vLFoLZPiuWfxfEHB1nQFyA08fPpomUzF59VHia7WNLnabc/ALO4/iTqltG7AfVBd4jxcXDBJm52/dA31CTJXFNKBC1NITk1AoaldomuKdRYXOgIIHNhHuy3aJ2EdeTTd7zeR2I6pz+GZqUNb3yQGjeScoHqV6FxT/TvAMwzBVq+wqNaJqTJcQL9w+9fkgI8I7X0HtEVBI1BI301RWrxhuocIXkOA4HUp4l1Onh246mBmkDLLBEuGaC1wmI+an41x7DZA3C4YseR3i5ziG8w1uaCepsg9A4128o4Zloq1SLNBsOWY7D4ryzjfHa2KeX1nE8m/pb0aEJXSgV5TAnEpEHEJ9ME2/PNcFJTEIHsGykaErT+fwuLoCBtR0aFWuE8ONVwmzZ3tNxYHzScOwXtXxcNGp+i2mHwbWNiMo0brcz9Sfmg7hmDy2iAecyQ02081crPygQAZJM2BDthY6bnwXZgJE6NjNJm+nUgzHmqtbEaj/G8skGY36AeXe6IJHtyg5SCLCJ5AzJHXdZ3iWNJOUE21IPLn+boxxCtbNm7haTEXmQIkCeXlKy2NeScoFzc+Wn50QUxTJvMfniuRmlhCRIBjZIgCYzFOqGT5DkFWypMyllBHCjIUspjigYUkJ0JHII3FGODcPcTmOggdbnkq/CsIHOBN+n54LTMytZYf5fDogt8IxDaPtcSWhzqMMoM1DsQ9pM9QxneP/IKnVe85n4h5e913OcZv05eAsqPDMWTTNR/u03PcANS55EuO05Wtb4NQjiHEHVXSbDYcvuUFzF8eqQ5lJxYxwyugwXNmYJ5W06IMSlJTW6oJCmp6RAyU4NlNlPYEEgEW1UzWqFohSg6fgQPA/jmlw1EvMAeJ5fmyYynJgan7wtVw7hgpljLEyCTeZ2GuiC5wbhjAwAgzHI3J2kalX6gHcbmLvAQZHwj5qdoPdkmXRABsJsDPNQMr2L490lv/wAZA+RQOqVZOoIaJ0k93u6Rpqqpw5FnT3iXWMyIMtMbACNtE6o8uc1gce/qYvEkkAzuU3FvLZHOYN7RHw6IA+JrGCIjUnTpCE4QFzi7mYCtcS90ne88pjUeqm4bTFNpqG+Rs21m31QG8PTytAtouWLxnEH1HZnHyFgByXIP/9k="/>
          <p:cNvSpPr>
            <a:spLocks noChangeAspect="1" noChangeArrowheads="1"/>
          </p:cNvSpPr>
          <p:nvPr/>
        </p:nvSpPr>
        <p:spPr bwMode="auto">
          <a:xfrm>
            <a:off x="3683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AutoShape 10" descr="data:image/jpeg;base64,/9j/4AAQSkZJRgABAQAAAQABAAD/2wCEAAkGBxQTEhQUExQWFhUXFxgaGBgYGBcXGBoaGhgYHBcYGhwYHCggHRolHBgcITEiJSksLi4uFx8zODMsNygtLisBCgoKBQUFDgUFDisZExkrKysrKysrKysrKysrKysrKysrKysrKysrKysrKysrKysrKysrKysrKysrKysrKysrK//AABEIAO4A1AMBIgACEQEDEQH/xAAcAAABBQEBAQAAAAAAAAAAAAAFAQIDBAYABwj/xAA/EAABAwIEAwUHAwMDAgcBAAABAAIRAyEEEjFBBVFhBiJxgZETMqGxwdHwQuHxFCNSB2JygqIkM0ODkrLSFf/EABQBAQAAAAAAAAAAAAAAAAAAAAD/xAAUEQEAAAAAAAAAAAAAAAAAAAAA/9oADAMBAAIRAxEAPwDzsCdk7KpBHmmwg6UxzjunE8kgnxQNbZKErgkIQI5trqGozfTorQUNQXQV1GXXRDD8OdUGYuZTpgwXvJDZ5CBLndAoK9CkNHPf1hrfhJQU3HqlzJzqTdvXMPskFIc/kY+KCWmZ+6mJAi5KYyiSA1oLpvp6T6Ivg+z1ar7rJIO5AAnm42QDg/quzXWkb2Fr5Zc6mP8AqJ+QhDsX2cxFO72EjmzvR5C8IB19k9q6rhi0XDvQj5hRZ4QTtqR4c0r32+SrOqynMpl3TqdEEoK5gLrQfIKSnRaNTPS4H3VptcQADHQD6IGMwJ1c4DoLn9lPla0d1onmblROdv6woKleEElbEdVSq1DzUdeqqhqIOfUkrlCXwuQGS2dE3NBU7qcfsmimDM6oGZJTWuTzTunBm10DPZhO9laZH1TvZg7p7aIGt+miCF9MhLSoZiBMCO8eQvPyVw05a0iNIvzB3+4XYKnlcTGx8EFbGVe+A1oLGd1rTdo5wDYuJ1JUGIxVR0C4GwgZfQWCJYnCEGLXuHa6yduh+Cqt4ac12mDvNvVAJfmMzB5qfhdEPdlyADcm9t91cq8MjQEnnfz0ui2H4ZLWDQm88wDaT1J/7UBjs7wymT3WDI0XcRcwTf7T9EziWNqOcWscWUxZrW2m0nMRq48hYTzReg3LRbS0z2kbSZn83UOC4S2l33mcs5fzUbSgE0OGV6gz1Hwy8Ny5nW5GbnzjwVqhhnDRj3AT+vvejI+fNEMWx7wMsA23tG4A22+KYOGV3DIwOI3fOUfESfl46oIX4N8FwpOYSNA8fGTCFkU7CvRAadHsyh087WetC7sq4M71UtdMyCJ89Pkq9XhFdsnOKjf1NaR3uo2DuqDMY/goaM9IsfTjUmCPEHQ+XmhNUidZ8dEYxFN1KqWF75FwXWJB3h1iDIkeKqYug1zRUaALw5nI7Fs/pMW9EFCZuD4hcxxOyiY6DGxtdNfVhBNUrZfJU62J5JtWrKqVXIFdUTc6hJXBA4lKmwuQapzeqZB9PJTVmAWv18VFl5IIni6fTJtyXWGqlaRroEDA2D4fRWKIzefgq5ubfPryV2lSM6S3STZvldA2iNRMCdunJWHMv138NvD+FZAaRaGm95mfC5Tch1u7SL3Hh/GyCJ9JxAANtp18JVzD8PqQC0j1MRuIJMaLsPh5PdMjWDZwWk4bSbHPbT8PxQBHcLflktANvd3uNuavYXBm95EECdjNmlFa1xb1TKWHI318uSBlQjK22wiPA/JV67y45dGho8zIRD2euvh15hIKMeXNBHhS1regMA81KMYScs5Rs0QTHMwlfRBhU3YXL7s+HNBefgmRJAJvsJnxQ2tRp8suugDvMEKVlUjY/H57q0zFM0DoPiD80Ax7QWZXsFVo6zY7jdpHQrP47g4aDUY4upkAPaT3mgnW2wN59YWyrUGm4MHn/BQ1+HMy03GuS9t5aYJ9J8UHn/E8OcxcdZ2gg6AOkc9fNBqlQyZW84zwhzR7VgD2mdDbq3mN9ecWWJ4xla4FuhA5+hGxQUX1FC5654v4piBwUqjanoHhInALkGxxDTJVFpE6IpXCpN1uEDKgmJSQR1+QVh+nhqoHVY2nnKBoq5CNzM9PNT0amYnXe2gA5JlV4gOLTew8onbeVPw/hzqjgbhsabcjbYILGBY53ugGf1QNRy9URxDXMhpEuImOV9baDoizQzCUsxOZ1g1ugzbCB+WKThnDySala73GSJAjkHHbo0XQV8DgSTJmeQCN0aRbqAFew+HHWOTRlHqblWW0OTB5kn6IBzGbp9MCd9OiIv8A+DfX9lwpD/Aep+yCsxo5FPyW0I+KsMZ/tb8VKGD/ABHqUFD2d9j8D6KvUpA6WRV9JsXaR1HeH3UHswdHB3Q6/dAIfT6DyuqVXDTqPA/QozUpjT3TtOngVTqNubX3HPwQUaDADrB5SQN9pVnEYEPAg5XjRwtfr+eqSoy3TbmFLTcgF08U/OaVUtbUNgdG1BsHRbNycF592pw5p1S2f7b9AR7pOsE6d74yvUeK4RtVsO1GhH5dZHtTwz2mHbUHfLSGlwjvAauPWYnqCg85eduSaQn1veMzM76pkoOYpWpjDdSAIHykXNXIN64bbIbUHeKJVdSheIrQTzQNqvgQOuvQfyocM5z3BsQXaaRPidFJ7WTle1ruZJIIHUjVaXAcOp0WB9ZsZ/8Ay6bYzHkeg/3FAOwuBqExJIEW1nxN/wA3RjDPLBNuXLxDefioBxOpm7jWAbNLQbbnNe232UIqGo6S24DieUDlyQW2F1XETY5JbTG02zPPQaeIWl4Wwbd//cdOpA38Vm+zbQ5on3T70akDRg6TJPiVs8O+ACSym3aYPxQEKLTz/PJSnonMIH6gZ8I+CmqabIKgG8pXAxqfQLn6qSbIEo03fgCseydz+SgYRe2nMpQQf8fzwQMr5xqAR4QfgqFYNOstI0nT1GiI+yPUeB+hVWs6bOiBuBBHiOSCliHnR9+u/wC4UT22g+R5fsVM9haY2nx8x0TMoNjofgfsgovGvPcdeaiZabT0+3VXHMtJ10P3UDWSfzzQWGMkfIoHxHDFjn5QMtQOzM2zhpOnWPitE5gABnumx3jkUO4mZBIGaNRMTY5T05IPKuK4anXBqMORw1advHmBOo03G6ztamWmDr6jxEbLRdqcMabyW+44lwMRfcEbPG/jyuh9Norsgke0aLH/AC17pPP86oBbNVYKraG+2qsF4QSMXKMlcg3ZdHmUPxhuZRB1gOSgewGSUHcFoCpUDnNOVt3EaENAm3P6p7Mf7aq8mS6CGgbSQ1rB0AK7DYoML2gxLmi4kRB5eHxVjs7D3ZpG1pcbl83k2sPkgvVMMxlGWme8Q2NJFj5AiAevin8Lw8YerqXFh67b/nNdxd7crWg2B2IiB+8nzRLDkf0piPdMn7n81QA+EYlwwznNFwMjdRcy57j8AoOHcExTyH1HOczcPlwjpOgR/sRhM1BtrFznep167ei11UNbrYwZQC+HcOyZTTkdNj5c1oQ3zQ9tYRLSIVvCYkEC6BzwZhLUkNVlrE+pAEIA2I4fUe2BO28WkIDxLgtRnuPqF0Hd1yTbQjbrstf/AFHJNp4ln6iPsgzFKljXBuZ+SLWv4ZpEeiLcPp1oIqua4j3XRGYbtO38on7ZjrZgfNNqNI08fugo1IFvCPA2jyVcAyQPXwT8Y+HDqT+eo+JTqZNrc/JBXxEymYQXVqpTk33ULKWV1kEtWnlBG3JB8S8AncQQQdwdQjmMa4tGu38ILi8K/UQeU6TylBjuNUmBxDxmpuAF7kROW/MDfWx6hZHFYZrKsNdyIOk8i1ei4qkKgLXNggyA6dZ0tfUbeKyXFuFHLlymD7gt3THepE6QYBB5kbFBnuJ4f9YM7O+h+Y8lUanse6mS0yNiDb4JHjfZAqVND1yDZYirr4qCpW7pC7GvuqxdZBXq4m5F7iCR5R8loeytQRUiQQJ3uQJHTZZB8yVq+z1AspYgkFp9lIB1EkCY15wOh5oLD64IE952Y9b+f5ZEOK1SzBug3gfGShTSA2ZuDEDrBRrtIQaNNjf1MJ66AD5wgP8AZYinh2HQBnxmFAeIurVMlKm6pE5i0SZ8XQAFLhaE0S2coDSCdIgR9V2BrZMNVpUHQXM7j7AkkQZPPr1QJTq5XQWljv8AE5efNpI8tVJxCplpitTNrSOSyPZbgmI9qDUpENa4l9Ql8va6BkykwQIJ0nvemk4u8ClVIaWteYpiZzXET1kEzyQavhOPFSm1/MAp9arc6W3Qngk06LWcgFNiH90jYoOONF428kCxfEGGpla2o47w17vQMknxNkS4jh2N0kjpED7qjx/EFuCqMwxLX9AQ5w8hqgjo+yI/t1A19yB3mPtqcrwCROtijfCce8gsft7p5815f2awtSpiG+1ZVFMMGYvOZwOWS5joGWXXEaTqVv8AhlNzQJ7xBMHfXccyEFziRm48fOVPh32SOEtM35QmUW2M6oJn1AMvVK2fzkqjzBvpsFbpvsPP02QWmVIBtbcKlWe18gkfmxH1T34kN1i6oV3hxvpNjuPz6IBvEsMA7v8AdIsHbOGgk7beqq4gd0h7M4AgkGHjkQR5IhWfPddBB0uR+0KvXPsxAbAbF75hbrqPgUHnnaXgjoNWk5tWnEmABUp85bqW+EgX0WZYSFvePUyyatL3ZzHL+k7vZGx3HqsljWNe32rIB0eBYSTZw5A8tJQUxlPMLlwCRAax9bvFR0XzPgq2KrXsloVPe6tKC1hqjWkmxIvJGlref1hHeCOPsaznSXVZA5kMa479fks/gqZLhEAk6nQDc+Qv5Ij/AFgL25bU6YcB5iCT1Op6lAzCYnuFomfnGn1RtmJ9o+k0EH+20eeb7ALMYem7vvEgNa53o5oN/AyiPZJ//iW9QY8dkHoMOLxTcTlJLjyMAWPQSpW8JGaWnLfY5R+6KUOHghp2Auec625Eq77K3utHkEAplJotmc7nrCznGMW+riadInuscCG8tz5rYuY2lmquj7kAlZXgWCL31MQf1Els8iZQaVndYJiengkBkXBMplYWvZR4apJjkglr4UuAvpuqj8E1xhxLDr09Udwz4sVNUw4J5jkQgz1TAn9TpGw0Hj1XNpBsNDiSdL/lkcqYQDQR4GFXqYCTJ8juOhQV8JmAIOuq6YPh+aqZ+FLT+8fsqNSA4mTB/PJA6s/fdTMrgAeXrf7qlUix8yoRiWmBuSgnq1M8Rb81uqb8cxrg19gbAmfzzT6bc1TKwgluon81+im4rQaXUxUbMO5TsZmOiBrw0jaDsYjyOhVMU3A5DcXyE3t/iTy8UPwjn06hY3M5j8xY10C8z7MHYxBE6z0R2izOwOGnUQRGoPIhBkq1Mse+nIyOOZk2h24+Oiw2IpClVI0puLmkcuY8rOHkvWuNcPDhp3veaeThp5H6hYbtfwse0lv/AKgmOTwCQfPvN9UGTdTLSQRcWSKV7pg8wPhb6LkEdY3VjCAktA3sqryrWDj8+SC+2pkYYIufe3IBuI/xm/WOiqmpLbG3Lc8vuo23MuP5sE0WQX8FWdGUiGZareU+0bEeoCudjnf+Lok7uj1CFsLnZQ2S4uED4wB4oj2faf6mkOT5KD3ig0Bvl+egVZ2pI0MfDRRjE2j8tYfL4KzQoWBKAB2rcfZMBMGpUaxo5AmXH0B9UW4dggAANI8lju2mNcaxDgcrWtdTI0lpJdf/ACsLawj3Zvj4qUwZ0EGOiA3XwgjRAK1MteSOXyRbFcWGXUQqFHFtzS5lWNCfZvy+sfFAT4ViA9uV+o9fFX/ZwgFNw9sMmhEn90aoYmDkdy7p59PFBPm5pQNVxMqJ5iyCLENEFAcQ7vCdDr1/LI3VqCwJibDrvb4oFxHbxQQ1H2uh/DqZNRzulv2V6ubcpUOEY7PDBeNPzwQH+H4IMFNwF8oE7nqeein4hRGYayWnTm6BPpKlp1C0gOAADLeUTqqtXEOLvbNu1pgtGpbHvR0mfNAFr8Fc3CvF3vo95pNi4sOZp82mPJFODOFdpe24eAfOIJ8xB80YxFdsBzYh1j6GPn8VS7J4TJSq2gZjA/6W6eseSAfxfD5Q2+kny/j5oB2zwQNBlVurTPo4x8/itT2jdFPMCBldH/1Pyn1QHitdtTCkRb2xZH/uNv6XQeZ0sIM1Vv8AhUe0eAP7pUSw+Fa99dzW2NZ5F45LkGMqFSUnWUbwuCCalVLTI+Nx5hEMPXoGM/tKZ3yhtRh8iQW/FDUiDRDidBocKVPYguLQ2bazJcdNLC+ij7JmcTS6u+iE0agDbgETP7Kx2exeXFUnHQO/jRB7W1/90NM6SPNFsRiQG2Oo8kGrnvtcOQ36Sko4gGejjlkjba/MR6IJf6b2gIIBmTB9NjACG4TsrSY8uY51Mm7g0908+6QQNdkcoHvEg89IkwB9R8SuoySTo22uu86dQgpDDta6GNzOFw5142MbSrtRzvGTpOnL86qQETsT0OkQmvrZo0mSecAa+CBtIBgJykcz911SsC0QROojn0XHET3QYIIMfwm4loAkaiYj4/nyQW8HjC5t7EWP58fNJVdcaqtTeQQYvMHw2U77+BQOAkeF0F4tcjTb5ozNvJZ7H1ZeOhQOqD8/Py6scDtVe6LAATyJ/hQGzesKz2b4hSmpRLh7Vw9oG/7btB+CAhxnFNaWk3gac9I+KpYHiWWLguccx1gTMCfD4IT2m7R0KJDXmXCbCCeQ30P0Qng3aVtWoWVatP2ZFh3qcHYZue2p8oQbrEVGGckgObBG2t45fY9ER4d/boBv6jmJ8SZ9QICz1FzG7TEEGZ2sQdPNDcN2qnFlggtbLekned7oCXauv/bqMHed7RojeSzb4LPdocd/T4dojNUMuAH+ZsCPCfgqnaTtl7Ij2VNmZ+ZziTmJ/S0idJA2GiwmN4vWrOLqjzJ66Dl4IJcXjSwhtN1gLxoXaujpJjySIauQMxDUwpar7lISgcxNfZOakeEEYeYXUKmVwI2IPoo0oQe5YPEA06TnbkA+BED5KTjOAe2alPQgyZ6d3znfqgP+nmLGIwpoE95nd6xqw/TyW64ZWz0ocO8Ja4dQYPrr5oMAztI6iDmF2gQQ0mS0XkbHS33V6nxio4iGvaHEE7wTf7+il7UYFjKlERBrPaDp+mXH1gAol/SgEHr+fJAJHGantG52RfQk6bn3flOys0uIPfJu0DlJk767ifgrj6bc3/HNcm50uE+m0TltoSY5+XkgoHiRa8CXBsWsOZ1ETM6K1huMtccoIGwkgdC6DHP8hC+0LxlLGWc4x1E6mef3Xdl+zvswDq82JMmBJOu+pKDVMqgtBkHlaxvA1U79PFUn0nNc2nNgRpa3L6K3Wd3gAgRxsgeKpTUawdZnp/K0hbZCsHQmq+odGjKPHV30CCvxIQI6QvLe1fEGmuHMLhUZIDmuLSBsLevmtJ2/7S5CaVFwNQiHEXyD/wDUei82J8yglqPLjLiSeZMlIHEXSNCcUFv/APr1sob7R0ARAMfLXzTcFi3U3BzTcGVUCc5BNVrF7i5xkpsJoT6bCTA1QPA8Ei0GC4NLRIJP/Elcgy9Vl0gYirOGOOtvmnjAxsgEwuU9dkKGEEL2qMhWXBMLUBTspxs4Wu2p+nR46Tr5L3Ph9UCq1zSCyuyR/wA2gX82n/sXziSvVP8AT/jhqYQ0yf7mFIqM5mm33gOuUub6IDf+pLjT/pKsA5K7QT4hHqrBDcreW+qCf6otz4B7mn3XMeD4HX4ozwXFNq0Kb2nVoMza43QU6pgkCTA3OoO3oEvDzBqPMWE3t1UeImHmdD8v4+KhrVA2g7UOcbfLzCClRqFz6jy0S5xAGpG587habhVLKATqdEO4Xw7KQXbaDW+58yjlHDyQTt8EEdaiczSkptmqRyA+KIezVXCM99/+TreAsPl8UDMdVyNMXOgHMmwCwvbftUMNS/paDg6sf/McLhk3I/538lV7d9ti2oaWHPebIdUH6XGfd/3DnsvNieckkySTJvqUDSZubk6ncykhPaFxCBWhJknRStZyXRGiCIiLJVIWWSNbPigZkMwBMrS8G4cWnSTEk2Njprby3gpeC8MDcr3Azz2H4FocGAD3SWk8gTa8AgzIjnF3IH0mAABokDw3vF/Fcm4h2Uw4XgXAmetguQC8k7WUNalZWHNH7rjqgzeOpRshk3Wlx2Hudv3Wer04KCMlIVwXIIXsRDs9xR2Grsqt2s4c2n3h6KoVHUEIPZ+z+Np4rDPwzjIDSydSaZH9t198seYPJCf9PsYaFStgqvvUnHLP6mnl8/Nee8F4w/D1GvaTaxE2LZnL8ZXoPGcMcX7HG4Ij27RcTGcRBaeokjzQa59HMTa2b5WVfB4Y1qsmzGcuewCHcHfja8MfhnUZ1e9zS0dQJk+C2uEwjaTQ0bb7k7k9UDaVENiFcpsUfslHxLiFLD0zUqvDGjc/IDc9EDsabZQYJtPLmV5v257dtAOGwjptlfVGg/2s+rvTms/217c1MUSylNOjpH6nj/dGg6eqx0mUHVCuCa4FSMCBwXNZKVjZU9LkEDci5ykJ8J63UFQoJDHj9Ef4DwRxh7rTMDpzMi3JU+B8MzuD3Du7CYPyWvwzA2wcYjQG87COSCQYVjARJvG8Hm6fHTzSFpaS427ok66+O6bS75c6DFmtIkgwDM9ZHwVfGP7p5n3tr3EXiDaZQREz+vLFoLZPiuWfxfEHB1nQFyA08fPpomUzF59VHia7WNLnabc/ALO4/iTqltG7AfVBd4jxcXDBJm52/dA31CTJXFNKBC1NITk1AoaldomuKdRYXOgIIHNhHuy3aJ2EdeTTd7zeR2I6pz+GZqUNb3yQGjeScoHqV6FxT/TvAMwzBVq+wqNaJqTJcQL9w+9fkgI8I7X0HtEVBI1BI301RWrxhuocIXkOA4HUp4l1Onh246mBmkDLLBEuGaC1wmI+an41x7DZA3C4YseR3i5ziG8w1uaCepsg9A4128o4Zloq1SLNBsOWY7D4ryzjfHa2KeX1nE8m/pb0aEJXSgV5TAnEpEHEJ9ME2/PNcFJTEIHsGykaErT+fwuLoCBtR0aFWuE8ONVwmzZ3tNxYHzScOwXtXxcNGp+i2mHwbWNiMo0brcz9Sfmg7hmDy2iAecyQ02081crPygQAZJM2BDthY6bnwXZgJE6NjNJm+nUgzHmqtbEaj/G8skGY36AeXe6IJHtyg5SCLCJ5AzJHXdZ3iWNJOUE21IPLn+boxxCtbNm7haTEXmQIkCeXlKy2NeScoFzc+Wn50QUxTJvMfniuRmlhCRIBjZIgCYzFOqGT5DkFWypMyllBHCjIUspjigYUkJ0JHII3FGODcPcTmOggdbnkq/CsIHOBN+n54LTMytZYf5fDogt8IxDaPtcSWhzqMMoM1DsQ9pM9QxneP/IKnVe85n4h5e913OcZv05eAsqPDMWTTNR/u03PcANS55EuO05Wtb4NQjiHEHVXSbDYcvuUFzF8eqQ5lJxYxwyugwXNmYJ5W06IMSlJTW6oJCmp6RAyU4NlNlPYEEgEW1UzWqFohSg6fgQPA/jmlw1EvMAeJ5fmyYynJgan7wtVw7hgpljLEyCTeZ2GuiC5wbhjAwAgzHI3J2kalX6gHcbmLvAQZHwj5qdoPdkmXRABsJsDPNQMr2L490lv/wAZA+RQOqVZOoIaJ0k93u6Rpqqpw5FnT3iXWMyIMtMbACNtE6o8uc1gce/qYvEkkAzuU3FvLZHOYN7RHw6IA+JrGCIjUnTpCE4QFzi7mYCtcS90ne88pjUeqm4bTFNpqG+Rs21m31QG8PTytAtouWLxnEH1HZnHyFgByXIP/9k="/>
          <p:cNvSpPr>
            <a:spLocks noChangeAspect="1" noChangeArrowheads="1"/>
          </p:cNvSpPr>
          <p:nvPr/>
        </p:nvSpPr>
        <p:spPr bwMode="auto">
          <a:xfrm>
            <a:off x="5207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80" name="Picture 12" descr="http://www.laboiteverte.fr/wp-content/uploads/2010/08/portrait-albert-einstein-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72" y="1644976"/>
            <a:ext cx="1670707" cy="229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4" descr="data:image/jpeg;base64,/9j/4AAQSkZJRgABAQAAAQABAAD/2wCEAAkGBxQTEhUTExQWFhQXGBsbGRgYGCAdIBoaHhsYHBwZHRocHyggGhwlHxoZIjEhJSorLi8uGh8zODMsNygtLisBCgoKDg0OGxAQGywkICQsLCwsLCwsLCwsLCwsLCwsLCwsLCwsLCwsLCwsLCwsLCwsLCwsLCwsLCwsLCwsLCwsLP/AABEIAPcAzAMBIgACEQEDEQH/xAAbAAADAAMBAQAAAAAAAAAAAAADBAUAAgYBB//EAD4QAAECBAQEAwcCBAUFAQEAAAECEQADITEEEkFRImFxgQWRoQYTMkJSsfDB0SNi4fEUM3KCkgckorLSQxX/xAAaAQADAQEBAQAAAAAAAAAAAAABAgMABAUG/8QAKREAAgICAgEEAgICAwAAAAAAAAECEQMhEjFBBCIyURNxYZGB8EKh8f/aAAwDAQACEQMRAD8A9kYdCZEse7GYhJPCxYijvbSKsrCoJCvdyw0s3lo+JRIpo1CA41ELYNOaXmYlkSlNyZjft+PDa0HIgkXSQ4FmU450o4jtaTqjk3ZrLkS/4JMuXXi+FLOQP3jWb4cglBKEB5aknhD5wpJ0HIh+Ygk1GZCUpJSupQdiLA+kOInZxmZqksAKGxApd633hmkpWjbEMNh0iWh5aAtJPyi1oVUhDKBQjNwtwChSTy2OsVkSgWIOUEuira1Teh/Q9YDiJKlKIIGYUZVDYa0BHWBOrTX9Api2IWjM6JSHykNkFaEbc/7QmvDhMiXLyI4RlKso4iAKczU9GEW5EoJNUJq1VK0H6UtrD02YFEpKRl0CC7GruHq78+8b8tKqQEnZM8HwUrKh0S68gamz0jTxDAys6UZUAOHISLk100gwmgJdChwkfjGrH9YZMsGZWgU2Q7KBJbu5jNJoNEc4dADmWgcRY5RcNcNz9YzFIlZZaghNFZSMo0ymtNHAh6fL+MUIo9bEUcMGLjQwomQCXqwoaM6jdt2F+zQqtPRugqcJLBUPdouG4RdlPpb94LMwUlKgnIjj2SNKkWf5xb1gCisKcDzNa6X59oPhZalIllThSVF6gX4km9iUpHfSLSkvAuwKPDwAlJlodKJblhqkh7Uch/LrHv8AgEKpkTlP8qRsbtQ7eRpDEtXGxbKscJtxB3QSdXdu9oFNV7oktwag6dYRVViSu7EZnhafhyIUkmhYcRq7Eiiv5SH6tCavBUB3TaxAAY8wXY+V6RbnqLkpAUkggsdDoXuKChpCUoEKJPvAp6M7dCNOo8ozb8DeBbD+HgAAFNWpwGrkihSdY1XLRRK8NKUwqUJCVAtVinR3LNpHQe9lkA1YHqH6tmAqK6NC5klCveUVLOnxULBxUEdeTc42jbJMzwcZguSEuLpUkCh1NGP7Q1LQgAAy0guw4RwqBqHbp6RSmS0oUCEFITQ1LFJZspubkgUYdY9nIze9T9JS5Au7srszHlDylFxWg0ILlo+L3KGN+BLA9Go4atINLkoB/wAtDXfKKaUOunp1hiSorQSQ0xJyqFWVq57NW8ZhmIKQ4yV/2n5SNWP3houKSVC0xTF+Fy1AqSiXxDKWSAxItS2hHbpHJ+0WEl+8TwD4BZh8ytmfrHcYqWQxSGIUAUg3GnrSsc34/MT7wZw9HDKI4SpR01cmEyxqOimO7K2CGWVLIUATKCS4cMQGdi4YsabvpD0yYSCG/iJILcjQil7vQ7GJuCP8NDFuBIcigo9eTxVSFEsXzgOMrGjmqdxyET5UNdE5MsKHCX5fMG0IP6coalT8wdHx/MDu92f9Y0nhRZRDt8yAx/3J37PA2J4nciyw57HXfnDXy6NYX3oSom4U2dJ15t8w5iCZaDh94g6XbpsPO0aZElAJcEG4LlKtK6pOnVoAucrK9ncFtFHXkP3idJ7FsbWxbLJqTU5iWu5AUb9YHJWl6Fb05NbTn2trSDYCYRUlnoeZIcd7ese4niLKSDXSh6fnO0FxT6MnsHMAWQknjo2YXcOz/vHvuH4HeuwrenI/tu0by5KSMhLpcZSXpej3BG2oe142QgCxOaj1v9JfsB2EHGpdDV5AJQpDqzgb5iUq76G969RApczKaBCdlVUa/SLfaKYCakroqz7bHlWnfpCRw9A5FTTKOWhe3PlG46uzM0Et7e8UTzIdyKlQYc2J7b+TMHMBcEJGuZVRyuTEXxn2lkyCkTFKKPpSz5Qb3CQC/U6AwhI9s8GoOEqoa5soDtsouX6EdSwKfkitG/G3svLAJylQzakKIfRyCGfm8NyApNFF3FwQSNH5i14k+F+1mFJYHIXy5VVL6AJDt6RfmpdOZkqH1BJCh5CGUk/iJKLWmLycIpJK0mjOyRqfmGhSdmjw4haSEqDo1D1A3D3A22szQ4ZmXKGZ9U2fRQHeotGuJWAEqUNfR2U+tiO/lDN3sS2hNSgTnFtFpFyz13715wz4eQpklxmcgtqSUnWoLO2/WEXyqOX/ACy4OocEsR2LQbBqUAgs6kqI8lBgT1SXhndDdj5dedw2U5QNi9ejVP8AaPPCJYWkqNOApsewq7UakDxeIKgAlhd1c1ElR7lmGwraFJmJAMuWkkAKBbcByH6q8gIWvDGobyZci6VCX6/vWF5YJK1An4UPbealujAwYLzcki3+kPX82j33aZand1FAdJsAMxS4u+ZSjXRo0dvRqPFE8B+ZRBrsm/7xL8bSlKkA5fgHxVLOpoqyQwClMBYPdqEgB+grzjn/AGjUFTEkh+Aa81f1h8nxsGPsp4VSVypQUyZmQfECHDCppy70NNTIkqTqFJd0jKxApQHTrRx0gODBVKQVcQCQ7AEhwD8J0fo/lG6ZIV8C2bUPQ/zA1HWoreJQiq7/AMMd7CKxYcBRZ/qBdhzF9b+UayZPEdz8JBooNaN50pSyxGVVHGjn5hSxIY9oFJmKCSlTOOIH+YadPzWDdSoWgodQazunu7B+7eseZc1LZ0swLsofY/CTBFrClHhYUUOtj9o2mzE5lMaheappZTm7M7WrAbs1AMOKVoSMwYFwQSFDzTTqIIqdmLkAJNCBoasdz08rQKZO/hJUkspAWX3cqPOjaH1aNlFpQUCQaAOKMUqsG/lVWESaYej3ES/hLH4mJG+h53fzhnBlySUsQhj2tz003EKJ+m4Wkmhsoh7bgjnHni+PTJlmeVZWc+Yt9/OK6jsZb0aeJeKiUDMdYGjAOT0Jb80jj/F/+oJmoVLlpIuCSRYDiIyVbK9acjSIeP8AFTjJkuapITLQ+UFn+AEvy5D4s3lHODIlLWr4plGuAkKdQ8gOxMcmTO5ujqjiSSbFsSDMzTFHiUSoDUCrKI5uw5vBpXgS1TWCUpIai3IJYOAEhyxu+0VsFhArFBgCChASG/mQO5ck+WgjsU+HrTwpyuSXVshgx5kqJvoDtHJLM1pHTPHFdnNp9nikDPOkvU5fdituL42fQOB94NM8VxGFCZ0qZmSCAUKcZrAjKsM4/kNNQWirJ8L9y7zFVcqXmylR1SkkuTWxLekKeIy1ByEINKssrWRoFBK0gj/UGhY5XyE4JqjtfBfGE4qSiZLAKFfGlxwKNA7agva48oLMw6vdk9QXqzKCTW0fMfZ/xteBxBKEAylgZwxSCxBKsoKqj+QqHWkfUfDCFoVMopKy7hecMS7AiqvIW5R6OOdnn5Yceuheaky5ZUagEMN1Fsoc8yPODf4YsAbtxMLm59S5ttSGlLBY0GRQSX1qRr1ftHs2awmHnlB2+IluYSH5uI6okYi02ekIYHbSj/VY5jptUd9JeHSmwKlrqAbtpm/+fvGyUgKBYFiGH2fd79xDGNl1YlyznR1Uem1mgfifKx7ME0S/iAUb0s9GvXKKdSNYFhJWYmYsO5LPajOT0AtBJmHCSUinCCedg5giZRZtwRQgUAdtt4ZRcVf2CTFsQMxKjpYbD5R3ud+8c94+D7xN/gH3V+fvHUGc4cWvWj0p9jHO+0IAmJcgcAPmVcoGf4GxrZbwKQqQi+YISxBpYaQlNUsTACXVoRQ39RVtTDPhq1e6BtwINX2Qf1HkYzEzOIOLF/IEeusLF6SY27DSBmyEUBBHoQb2qAe8DCsygNlF/uTtdo2kYY5Uh0BnLHc1NB59oLJw5TYpN9fPmYTzo3QNEjUWCfN3an7xhwbIA1ICe5cnuwNIPOkkrbmCRrcNTWxjJWIqsq+UlTcglrdG9YZdqwtiOIkEFtVOANgDU+ZAihNQGCQ7J+wT+7+cDAORU0h3A9SaD82gKpikkhXMKqagCoAetaUveEm2nQOwcsNlSHoxLixGSr6XMfPPb72k96V4KSjOM9Vg/SqyRpWhdqA7vH0bEtLQuYsn4SSE1qWLcywSO8fN/BfCsiiVF1EKzk3Ki6jXYFXpEs+RLRXGl2K+C+FKCEpUpzVQo4qwIHZtxHQYXwUKWEsF5gAAHAvWlqh36RWwOCSwISSadvmps4JFOUWMMk5CQwL6ULcJct+dI8ubd2jujJyVE/2b9nQlSf4bBLA5iU6GppVq8iWJ2js8PhEjMAkAkBlHbQFuRNTAJXCWBYbkajMHFeX3g6Fu5o9tHJoN6U6UMBaezMm+K+BS5qSWchwl1ABqOHYtr6XjiPEPDspyh5bF2LkFqu6kgPSPpcqaEvUVetu5P56mOU9qZJz/ADHUKdQ60cW5E9rQskmwbWzgPH/DxmE5KhMD5iLsrcVII7gj0hr2T8V91NlpmJTlWMiVprlUTw1d8pKjQ5mNQRaCZpilqQAtfDmCTcpe4JLG70qK1JiVikS5iFEZpakX+kVvZ5RBFyAk3oQDHVjk4tEnDldn12fKoMvz1DfUxU7wHGVZrFef/wAT6AD7xG9k/GjNlozApUkEKGygHKuYJTmHUs4rFqdcktloGoeKrj82j1YTbSa7PPcOLoDJICt2KddBXvSHJjGZm0b1sR2IgGG4nD3LgA8mbtl9RDGHmvwqpYE89DzB/N4tGdgR5MKVE10IrvVv0g+DUkpzVq1NUq/t9ucLzHBZmNSNiBz/AD9I2QvUAsbiA0MjaZhK/SQerp5ejjQh45b2kQRNA2SL9Vb6a946xEsgkXSQ43H1D1eOd9p55RNSGzcAIPJ1U/NGiORviGCqRVw4/hoNOKUlJJ+pKWD8ikiPZEhQGbLn0UNelR6eUJ4UEIQE8STLSxGgYODShem9OcFkLWSMs1KQaZVp7PSxtYxrTquh6HPdBnSUjs3pv2jTE4dTDNUchfsY9xqCEgKLnVgbdw35eBYZakjKlRUCCQMu1SlrO1RuzRnG1YtG+El0cKBHf8SYMEZiqUqmcEhQ5i760jRCAFBdgSyk6V+b7ecYo5Sk6JWx6Ekacx6weVoAUpKUy0KLsviHILp9h5wAygsO4JTcfzFaiT/xS0M4h1Di1DJP87OCa0qj8rCWHnHMpSfhWzilHFUnoajqYmw9Eb2wxBEhCElipaQT2Kzs1QIieGJLFyCQSbgUUo+rAf1ih7brbIA2bM7Pplv5kQthGUMgY5gXIFgPiY7t6tvHn55e46MS9pa8FWoy81ydNth6t5Q579iAaAlWjGmp5Mw8oVk4kIAQlnqb7D92H+4RBwni6EzCpZJUTmIFXqbDYpKU9exjlezoj8qPoMpYZ3LqZgK1emrjV+8DM4GgI22ozNy19OUS5ni6JKEBQTmVVIFbkBqaJH6biPZfi0spCsqgFUduuxJ1DMNaXAjNr7KKLst4ecDoGBO1zRt9f0O0Q/aL3iVOPh6Mz0Yq2pq0U8CvMjMkNXUagN07fpUaLwqJiSlQrRRd2IpV6t6vWA/pA3RwGPSmiC4SXKSkHPLUSSVApqtD3Aci4tEvxPxBBYqSpSkFsyFJUP8Ak+dJp8zdBpf8SwjUJICbukMdWIWP0fpHHe08hSCnKkAKd0OsCrkDKVkilaNFcUrFSaWzp/YTEJTMQl3lrCggEBwGCshIJBGVgDSmQNWO7WoKbLZIJ5u7f/XlHzv/AKegFY94pRWglkkghOf5g1ahJA5HvH0FF05RQhRavxC43qCe4j1fTtJHBn+QOSAk7MqlKW/WvlB5ik3NNCOfL1aE0zCBmAJdj5Uu21OxpeGSwAIqggsRtt05GoYjnHRHTpiILiFlKGqoBLgnbfr+0akuAToH9G73jWbMooCw4QGtmLAef3jzEgJUECwag8rdSPWM1TM0M58qgSWCWJ/0kMX6X7RB9rlNOSBm+AWU3zK/Rov+J5UpUaNky9ySMv5vETxyZxocsSgX6qhMvxseHZ74WMiZeXMkkIfYJyirEs1/6RQM8SweAZjqS2heiQ3pqY09npqxKkykt8AqpLlNKkcgB6c4exctClFgCEAubm5Ad+YJ7bRzp3ozaFMPi1WWngJYlg4fV79/wPKkBQJSeJJu2os9L2rCkpGcFSO6dPKCYXEZXQGJ1GpUWNdtoeNqxWaTEkolkg2au4ChrX+8AmSz8FScydHNdPTfXlFJFVJ2Q5NKOdOcLYnE5Q4Sc6id6DXqwKR59YyfhGfZr4gtgAGdJrQtmLpFWc/ET2jdMtASkBywzP0oDuHpSFZskAqz/CNRsw0+pm1p0ENYeYQTmDUzZRZIsBbQMO3m3QbR859q8Ov/ABC1LFCeBm+EvZ9uIHZukRsB4wqVOMsjLxAZsjjcWs7VqNHtT6B7TSUzFBJDAJKidsxYV3oS/IRBxXs5LSozFZ1rOoBqRSrcJ8h+sebk4KTTLrK0aSvEZpyzUSirKohYSmoNAkswLcKK2IHWG5ng/u880uhalE5ZSE1ckhytLJqRVkjk8P8AsRKBSSQSGdLjT5bX1PeKHtDhMyQCFZSahKuFV2p1sLWjnckpUVp8XKjhcVMWglRzTA7KyplgPlzkpSZeZaQlObMVJdi1wS77P+0qGEufmSlXwTlpAZ65VJStSSC6eIZa3FyKuH8NQoFJAyuDQmovqCUl2o9zRnYVsD4ShaciZaBLJdil3uKvcOTQ7vDOWOqaDCUu0x/wnFJyFDgqBeljZ+/7w5/ikhKiRQJLtdmr0OrWjXC+EpQnKkrygMMyiSBtW59ecCmS3C0/UMrEUY/cWptm5NzuW9HRFWjlvGsQqbNRwuwU7bMRu5OXOWZyW7RfGcX/AA1JQpRSR8DApLkMbLCQz3QCReOll4MmcZYc5ZZJUaPZq9QQ9YQT4LKVNHvGKC1VlORAVXMkEZgaHhdmIdnikF9gk0jk/Z9M6RMTOWlQlrb4vpyqKmJACgB8orw0eoj6xKWKJJtrd2NK6K51fc6e+JYdKke6JzylggoKU5GdnFOEgh76aXgMxOUsRwGhG3T7x6npJKdnB6qlRviAKqJIHIfCXqoF6CtR6b6EKAJFwQSNMzghTDf9IPKlix5jobHzvA8KjKFBV8ofqDlPqHjurwcth8PK4uEDKWV+oHQO8KYdOaYVXrwjoXfuX842xKcqSlJJzVUdAlqJB5l6xkkhIqWJudv636a8kUt6Gb0ezpZUzkBI4j2ox6kf+JiH7SjNNSTogD/yVF1CcwKjwoFv5moAOQa/30572jBMxJtwCld1eW/eNNpRv+RodnTez/8A+agzCU3L4U//AFG6yAF3ZrgfKSSD2evTtGeCl0S0s3CAa24Es3lTtApsw51ZmFQ7ihNA/Kr1bVjEZfLQ3ehfnruGY7UeCypRSOEDMdmpzfUx4tUsnKghZP0hw2xU1Lb7Q9JxBKWQrKlvpA9dfODNW9GqhZWKKUgBLMHJ3Lb7mkFWAFhzZIbqpv8A5h0Ts7pVcCux1f8ApygaMLmYtoUNsQ7V/PWGj7aFaEfjUUm2drX41aeUHllxMNOI/wDiE2HkexO8aoWAWJqah9SCXA5l/MQRAKVZmdJemhBo3UU9YaVdfRkiJ49wrzk0UkJ6EEt5gnu28T8ekBDqVYUf86x0Hj2EE+QUMxKGSf5gKev2jjcLizOlpQoceYIWHZikpfz+28eV6rG1Lki0E2dP7NyAiS7bcrAD9X7RQmcSDrls9d9d7eQiZjvGESpaUZFrmM+RCQeQJcgVqzl6GkaK8TC0pVKGU65wzCoAVzJIAavrHHxb9x2xa40aYjDAM3IU8x3F2POHpGNa6R+PZqj+0Ad1EEAFwDXyrtW5gRmgnKXBABbuoEeYNIlJs3GmVB4hm4WIIcvdqgH7/lYneIeIpQklZqEmnfbpEbF+L5VFCQXvmFxb+p6HrEfEzz83EpqbAtUdb+XeF5F8cJPsvez/AIr77xEy1ABBkFwaucyaH/az16xdVMzTpsqXKUUEISAUkOsBQUpzQJYJDksclOfIey+LlpnTVLcTWAAFXS6SvKA7kuHbRL1qI7DxPx6QhHAc5PwyxQdVEjhTyF2bWOq/arITi7pBJcrJKlSwXyBQKgKZau2pHyjdu8aYhTsGNRmbkQgD7GNfDVLVKUtfxqDqcNW4HIFgNgAe+knEuokkZiRWzbep/NPU9KlGN/Z53qJXL9G3vLEjm3R6vcvSCmYzE1s/dT/eMloTQA8Is91NcnqftBZ6CrRiHNtSH9P1Mdble0QiL4tyrck8La7G39r7ArSUpd1k5BUj6j9PSKRlgip4lA1OiNTyKvy0T58mgLsL9qMfv+GFhFMcaXMMwuaMKAD4aUc/oI572hJExIH0CpuS6qmt4uSJSlcKRlS3/EC55kxE9qUtNSAKZB/7K8+sbNGtDw7LfhE0iVLQKOlIS16AUc2NARDuKwwmfE4Idik8JvcCqVRMwkpIly1OyciHU1uEMS9D+oOutBGISWdRB5GhHIkgftGmlaC9CiJmV0pTa5NO9XpWGcJMKqKqHY08ibUgGKSkqzETAbMogt0FhA0zwCFoUxAZQ+ptiTfS9esFS+zWWpKdRcZb7E26UcX2gU6eoAhBGbOVNuAwIpdmVTk+kJI8TzM1QzHKDS7XPWseSMTmWDUA0f6VPRzrUsx0fSEcr2AankKvQEvX6twNRdxppdoCEqQkhJJD/Cr5S7FidCC/R4bnEZbfsCP60jQBlJLDKTlNyXDgA7/N5QOJk2E96COEWIfza/NvSPi2OxqhiJiA7mcVnKouKvQjcBn6bR9dlTXSobsT0AA51JqI+Ue0uKEvHLUsMErlgBqkGpU3RxzMc3qF7Ts9JXJp/RunxJZWSZkwqCilKSp2D1oOQvesGXOU4HvFlJ7sxqx8m6R0vhmEQpSiJzN8KvdywwYCjIBBYHlwilXPuI9nEFKxLJJU7kpS5NTT3YQUlyqxFzHlz4t3Z6UMyhUXE98H8VE9QQo5FgUUKvukv8pDtV3AuzH3x8lLAeezcTV0I6W5tHI43DTpE0A8QU+QoBcVcAk6tq7MNHq5N8aCpKA6nQpIZQD1dKQ+1rHUu+k5Rf7/AEGME3yXX8jKZSlurNQAUdmL3tVntT4h2IQkByoAfMCdaDb+uvTfE42VkSh0PVzQBxfS1HHc6UJ4V4Gqe01biXTIj6hWqnFBqOTHaEiuTafRpPir8mnstJ/7n3qAClGbiuA4q5anCfxnFKa02apZDywW0csa83vfUiKxwqZcoIQQMxZhyD9hQ9gOoTwJachBD8DgkGzpFy1WIpzi8cbnJQjtHNLKoxc2XEIIltV1OTyDAHny82oRACARm+EEuG23pqRQd+gdxRJSoaZR2zEfpCaVkzGNLAaWAenQ+hj3FCkeI3Z4ggEPelBt+fmzM7EZQWpRz925fnKDDDhnP0u/Us/lCs1L5n3t5tTakUUbiYGZqsiidmcF7D0NXaN8QgGgt9gMoby+0FkpBcKAAUySBoWLHzHqY1F66fcMD2oIfF7XRmFkECu4B8q/07RzPtckicljeWCaauqOjxAZI0No5j2jLzE5ncIA/wDJWwMNkSatFMfZV8OBRKQFqUOAV5ZQwIuRWGJJBTlVVJZlJVQtUBiHF/7wHCLIQhJTmGROopwJsTszMekBkLSTYivwmgPcEViTTaV/2M+xk8JLLKRlFQSwJsQAbW2gnuQskFQzM6VJsrcEXfl940xOCSUqmS3VZ0nUUp5fblGmBlJOVROVJIZTOQ37b+doK2mvJtHsh0glmaqhoRvyaChQZQAopJKTTYHTtfYnWD4hZZSlAZ0EhXNO46p9QIXSpJAy/CkLH+3KW8qDtCqO0DyNpmFupBH+lQe3Yx5Lm2U1PeKUa7Jdn6qgWJU+UB6MNm2+8DM4EMPrdi+2vpDSh7EAMEk8KfiPoADXpUmOT9q/AET5K8wTmDqSos/JL3rtvHVqmADIBVRqeXNrRz3tHihmEoW+NTVZIdh3Y+USSTVFIunaPnfguPMtfuSSsJSHbRmp2cjvHS4XxUkslZepY6/jjzHaB4vJ/wAPP98GZVWAFFZQMr61r13g2B8USSMw4nVU0YEj0dq8jZjHheqw7bSPp/RZMc8SUn/gsYicSc6kh2alXIoonmwGlqaCI/iMxALEcTVPRwXZqAOG6dItYuelIago/mCCelI99m/BZWI97MWCUqOUByK0JqCLBk0oau+kMG7k/BvUShigl/0Kezfgq8RMQpYaSFEl7KKVMB5gVsQCOUfRpc8JdyEoD8TadNSbMN+cLoSEgBNAGA20pC+GV76eUU93KDkfVMoUhtgD67tHRGLyypdHk5MtvkxlcvOoLVRIoEBnAPFXZSrsBtWI3tNiVIXLmpJzJzAjd6kbMySOoG0dDjJoQAQzuSfNn+/lyiH4kcypUoJCitlKKvkSC4ApcsRz4t49LHFQftOCU+Utjcrxpkj3tZakD+KPhBfhzOXQeZcUu9Iq5QpikihCgzagC/Y1iB4dxIyIdHu1lLAu1iGfRmLV2jESZkopXJygG8sigVQFAI+EKJO46OY7IS8PRKWNdo6iWtwx+Ko6g1/tCc+eXSp3NR2Fqb29IBgfEkqmJ0V9Joagn/cK3EMqFyA4TrzO/KvoYblb0Toc92E5jegUB1UD93EJTFsXvqW5l/s1I2l4xSnUw0CaXAevMvyj3ESiAlJu5J5UYAnoBBi97M0DmzS+U7ntQ+YpED2pDTU2rLBqHaqqRfmJqTyHckRzvtK6piCCw92B1Yqr+bQcnx/yHHtlnAnNLllPEciOEliKB2bTbWAjChT5nTZwaHn1jfCSkiVLUcxOVAdiCOEEn7eesUpErOPjcAOz1GxFw7aF/WkMeu0UlZLE0y1Ag8JJfX+nY1rBffZSUmmap2zWcPuzH1qIKcODMOaoVRxRiBW9iNubwXHSMyOIjMKPuxY05hj3isHUjUGmJKklhVglQOx19TCGClmpXVRolA0ADB+zX2hjw+eQ+aoCSnrlBLns/nGkpJI4nBV68hsIaTtqgWaLlKVmKjrQPc7nlePZikyw5UKac+f7dI0xBy8gA5PypAqawg3vFhShwAAhNO2bZWp2ZrvGySpbClYdSioAqdKTYD4i+p2HL+0c6QOOZbMpxRuH5ByDAE/1iv4ziuLKk1WNPlRb1t5mJmLIAA/G/Keccs5Ns1C/hqc2KkBQSQrOGUkKB4FaHcm/SLXjPsvLJcSkpSS6sobirVhop365noaI+ESf+5cgOhCR3WQfPKCO8fQMXLmBJN3WDlBrlJdYB3qQOgqNOeW40deLXR8/T4RJzOUipBYqLMKUFgnla1IronAJCU0ZgAKbhgPsIzw/CpXNWAhK0hRBBWWAJRdQfMRxUoGDVKY6bF4mXhJLiWkrUSES0DLmJJyjkAGdRtfVo4nguVNl5S8s5XxmaqWkAnKspUoDVKAC8xQNhoE3foYY8GPu5CWCsykJUWBNVAkk0cl38hETxDDlZV7xWZc/IhagfrUAyRolKRQcyakkx1cyaEhSRR8qQ2iQA/JmfzjshCMI0jllKyTOnHiKwWTYDkDQHYUHmdYD7OSVTM86Z8ZpvS4Y7UA6ISbkuvilFavdihUbDRO9egGsWpMsJSkim55becVSIpEHxVK5U1S0qypKQDUixqRzB6UJFos+DTc0kZqUZQLuCKE87RG9scSPd5VM5BVTZyOtlkxVwicyCUuXWocndia/zFoo7ULYJaWhfGsRoVOCxAen0mgV0PnGiMQpAAzkoq6Wc7EgkO41SajyckxIelmtA5svMlQdi4KXLONlcwHY7UtE8WetMy95WlYxIKVPQVDV+1o2TjSpRUak2A0AoDqwaOelyuLK6kKFwVMFPudDso0NjWoryZiUjKihzZeK7sSSp9hpHTe6QjVDso5lEmidE6nqdBT8vEb2mlJMxBJvLBFdMym6Dbk0OyE5l1dgOjmlDvf8EQ/amatU0FLNkYcLvxKqK2gzT42bH2XcMSUS6OAhNS5c5UFmJ0cWGkFUtctQJ0IDpa7ObXHaDeELSEByGXLllL6nKkk8qvSPJ6nmAEgFKlM4fhUQe3zWhFOUXoL7C4jEjLmDBRKTUtR6Hne3NxAcZOXmyK+pk9Ck03uRWAe5dSpb2Sp2sCxIvsMsaTMUXFKhjXTk93pbnG5WrYb8FCfLaUpR1UDQaEW7gxFm+KFRPuUkkCq1OwGp5/a17QfxbxAmQZenwvrqISwgyymFNy92ENbUEwaRrKwZKsxDn6iXJP8Aqrb8LUh1U0gWObc1bV+pZ+yYEJ/HLQLCquZJvTQRhmitHJdnsAKV5UgcG+yierFMR8YUQOIBJOx+XsTTrl5xthsEVLOdsqT2LAX6bco2917z/STexU1aC4TTkTyjXxadlw89YI4U5Q+pIoNvwxKcadoy2xn2Kle9mKmfEFTFqJpVISEpG90vTeOpxp97M9yHCRdTXqHDu+veoLi/N/8ATVkBUos9HpugFNeYCj2jovAx/FnldCJhH+3iUFdw3/GIZdPR1w6G8OlElGgCRZqbkl9BSvKOOxmMVOmmcbNllgiyXzZq2KiK8gnWHvarHiZN/wAOmstLGd3IKZZ5Vc8miTNXUJFWAtu5rC19kM2T/ij2SgCdIB5rbkEkM2vxpNooeJTQXqz3NbGp9KPyjnMVg0YjFFEwOhEsnocyBs3yesGR4UhCjlUoCpKaAMTRNgenbaKKDasTSRt4UFKK5pDBTBA1Zz6s3dxFKZjmSQe5DCguf0B6QCWMqX3cJFe5/NoFi5HBqbj/AFKr5JTv/WKJNvQILyQsXNM6YqYWyZkpAa6UusgC5JLB9hzEd1gZZQhKG4gkAtqol1H/AJKPmLRL8F8Hf3RyulFQRqrSmwv6V0urUlBJV8Rcs1he27fgYkNkla4oErsQ8TkhLl3LsSBSvc60G7GJGLnLlpKmAA+pgegAN+TvyhxZLlZJBqwo4JJPdVb2FucbDA+8LKGYtQPYOLNrZyN2iMYLkKkQEeJrWWMs0soN5XqIaGJBCVElK0tlUQQFAD4VBtnANhaxiqvwKQpRDHMnSXRhzNtL0F2eDo8LCBlStWUVYpCurqDP+kWcuLVaKcdbBeH4sTEqy3AD+tfNRrCPtFhiqYg5wkZAwbTMqsGxWAMp5kqgupOh6Uobn94k+P4wrWgoUkAS0jiFXcn9R6xeTThSIxVSOpwYBlSnDgy05k1FGTXk3f8AYcwBBeWvOahILHIf12FI1wElXuUZONORLoJGYMNLZraRkpExyyFJRvXvYVta0b262FC6ElKgCSAfiL8XMdT31hmVLlgpJUxWCAG2oS1gEgt1PSPMHhC+YE2JHDqdKu5ar9IEsVypOlTuwzGtxUDlUwI+6ToZ0kJeMLCpmVI4U6eo9PuYNNXwU0p35/tCLvMWa3PoAPuIZKgxGnF5hn7OD6wk3tR8CS+gWDLTX+kH0F3g6y6FGnwFxuATTuzeULyZtQrVpn/qh/8A29IaxCWlmtwsb1f+0V3/AL/YyegUybxE/KHbmP223hTxqcfcSJagB76Ylba5TU02HCP2jJEozckoPxEO5dkgAqNeVNoX9rZBOOlywcoEpISdqq/ZMT4U0iiKqsR7ifKnkgJUQhe1xlJ7E9gY98V9qArETE4UZveJQkTD8KSjO68p+MDOnkS1axE8S9+ZJTMAypSxL1NLitnrQQPwrFIlpTMWDmmAEJT8WU26CxJPMRGcUo7RXnS0W5YZJNTqSS5J4iSdyTc7vC8tS1HgCbsVqsCLsB8RfS13g+GBnNxBKCwKUmtrZmpTYaxRKAkBKUskUSEg/c7eVoik6tkWn2J4PApSpSlKzrUGJtQVCeQBfzvG2TjY2zEnqKX5WGj9Cx0LYlIvcnYWf/Uah9G5NAcOSqbpzGiR8qRyAr1JikAK32Gxoyp0DcIG39v0ibgUmYUoD1tyBYB9eZ7w77RGmxIJI6lQ06wf2eKBxqUkBKlEAsHAlrSw/mf7RelGFrtsPmivj8dLlhQcJSgBxqaJASOuZPrHPHHGZNCEn4iHPU6atQkP9BPygRI8TxZUsZvicrV/qUS3/FIAHQR7gs3vSlwkuUk/TopQ6JSGGipp3MLLHxjf2a+2dBh5TjP8tk9HLnqWPkL1j1eOYqSNhmUNK1APe/U3uPEYgIQyPlSyeQZh1UdB0hb3ZACRf5upsO33hF7VyQisq4RalBqUu5p31UfKGCosCFNzygP/AKR/TfeF5JNr7A0ApdtWBhhQq9FPTW+wGgiak27YI2wTgCuY8yGf0jh/arAp9+SFsCAWy8z+0du9KuHGhZ97RyvtIn+KKfKN91bUjpjL2hjpnSYFBSmWUsXlpIdq0TYmnL8aGVTGuFAt8L8JNdfTvAMLJBkyxUKKEWsQwOrA2du8HUfdhuLucoD6Nql3sYTjxdo1nisQCtIc1uTQWLeT+usCRJAVLAZYOY5mahbfpSNkZTlF6WQLk+repj1SmzF/hBdrAbNan6ReOlZqRzyEUUoEuCeH/c+m7GAon8Ski1SnorMrv8QEP+GfEomiiQfT88onz05VDR6hna4JSPv0IhX5TJyew2EVmJarJPkQP0SIoTFcF6VPmSXiV4aoFahoWpsCbcrkRTWWSVfKxpzyt2q8UfwX+/Y8TPZDBlS1zK8NB2DnTcpHlEfGTffY+YoGiQQG+YJcEb1YtvHSYXGjCYFM0BJJClmtSSQwfd8qY472bSEqLli6R5C+/wATi+rRCdtuRRdFX2rP/bhCK51JSHpQqSCDrq1OUQp2FVKUEggDOVFSj8aWBd9gGDBmYRX8dxQrR8jGmq8ySLliQWiiAFDKUA2balr2HQteJSar9mk9JIT9nUHjSA6VKDX/AJnNK8/6iL2KLH4RQemlvy94myJ1a0SNBrrQ6aedTDM3ECpNADXoGp0b9OTo/pgk3xoAVgKUDU3VpoGR0tTQRv4UviJ3r5qX+w8oSk2c3UXqLfSOz+kHwLAqqwSp3Z7KKvJyRp2vFQcqGPHEn3iQ7BSGq7OCSDTcEwvJkFUkgByJriu6U+YNfKKvjOHTNlpKWzJqMtejNVtjzNi0TsHjfdkFaSygQ4BUCpLFKqbFJesNDceIb8nMr/zVObJA60DDqwPrFnw3DsTMmKCVLUSQ9uVn/OUIyFBRKywUtRUVWYOQAPInsdYozcLZDslgAlnUoBqZflHXu4t2ZWppJaJ8qsMV5ylQ/wAtNQN9vOrdBe8M4cKzFR09VPp0Me4bDJQApRDCt6A1ufmV/a0eLU9VW+VGtLP9/wC8cWSXhdBjIbkyiojMEs1aml7Nv+kPZUgOGGlNvsImoxNKOyQXVqSLt+8Gw0/3iAqwIejnuDqOcTiivGlaC5ApgGA8iab3/tHOe0uGKZqQFAjIP/ZUdCDUMwPMerf2jnvahbzRR+AVa/EqsFSoyWy3Ll5USwgkjIlxcpZIcbRmNlShxEqCjXK1iX0FBeC5yZcmoA92n5XYsKnW8ZJxiq5AHZ8zCveKubikiT2wOHkqSkljLCrP8SqGgBNGGtPSE/Ese0opSGcgEknyeKUkkl5isylfKmpbZSyzD8BMRvaKahgEhIqCW3zM3b9YpC21ZmLeHTqZtrjlqI38TlAy1akOR2qD0Ip2gfh/wrcXIbuGBfoTBVKDHkPQh4MU5SaJ+SR4biOIfzN5135xZxE/+CsEmlN/wlwH5Rz2BAH/ACB7Zk/pFnEzWw8wNUt6N+0BPdDPugftfiMuHwkgXKJalA9Es/8AuL9onrlFDKZgEMD/ADPfnUP3jfxoleNSCHyZZbC3BLBIGwcluog/ickCZJQfhJUW6B/K1G3jc3GSivp2Vb8AMWoiVMW1SH8g4jocNhnqaJJIoBvUtmvpa+kRfF/8tQu4I8/wxcM508LUvSvXN+XiGStUZaF8ZMIU+XKrVySoakP5hjvyjbKMirvlL9gWT96wDFS8yqmtzrVqnpp61huWqgbiuzCl7ebu/wCsK90K2AKgSS/zNTklL+sLyJmUkNYsW63/ADnBsGokOA4LMdyS6ldCXYbZd4DjXSoKZgxB51NfWOnHG20TscmzFSV501l0zJe6SHtYHmPpaDeJ4UJRnBeSsBXD8uuYB6EG99Tu4pC8yGW7ZSBXmW+58+UMyCoYUy1igOU/6Dt2JrEWq/ZRM5fBzAgFJ+OWopBs7KoQ9qEG+t46HBzkCWVIGUOynPEVXINj/YvHOYxIVKTMZlfCrmRRiPPsekM+ApdS8wJCcoBGj5hfs2sdeRLJicumhPJVOMZgz7ddxpB5wUEuarNH62r6+sJTFnMcqWFsxajaAAufNoLIVmBANK8W507vf+keek7oaHuZtMm/wFNqwAbS49PvFiUXFDQU8qHpUGI+NQyUpvxJr3h7BqfTc/8AIk94rM6XdDKqaPVo532kSBMTR3QC55lUXpi3ZrefaIftEo+8TvkGvNRiPkWOyvhPeplyyD8gvsyTfXy0jJk9J/zZlvkQOW9OjNA8BMSmUhNHKE3SWfKHoKEwDEzag5UkP8lwBz077R1SVL/wi9DC57JyS0lKS704iOf0imsQfF1Nw8xbl+CKgWpiDrQc23N2FfSImMVmW56dtx5xqaVgVWMypqgjmGvtRvznGy5lC92/P1jXDS6AaM3ao9KQLGjKlT6A/rFcUai5IXt0TsIqvJk18v3ixhznKEiylJJfYcRHkIjSAyW1NH7JEPYZeV1ANkQexVwj0BjSXutG7YJCzMxi1hmE5ZffgCR9n7GG/H5RAlrBcJVmZvQHnt+0SPDSpCc4DhyrffuaX6w34ljTMSwDOAEuKuSX5EMHp1iW3O1+hr8juKUlaHeik0PWoij4XMC5Y+FwGN9CxsK7/wBIR8Ly5EpDEoAHVhb0cGB4NQlzZyTYgLTXlxfaBmxuLdGvssqlBVAQKc3boatXnAMVlKWqBqwqdw7MHtp6xLkz3CqA5VVYVqEuoHWpoP5dIMjGrUiimZwp5ZVUEpJChX5XhVjfYv8ABSwzgCjKLW+UAu35evZPxLiUlO7Dpz9fSD4OYWN1bnIpPX4nJ62jyUgrmAtYdgnUnt+GsUUnHdA0b+JkJKALFLHkS5Hq0Gm40GQlVWDpWNk6Hsw8jCvipoGB5nlVvL9Yn4XxH3SiFOZaqLDVA0WH2/LmBHE5r2jWeYuTkQoO4MwL7KZ+0GwWOCHfN00JcOrf8IhTxSSUD3YOZCv8tQ6Pk5cvKMwynSFO5FW+qrHvfrbWLwxcoXL7ApVosrAWEkEFJr1HX9IwAJLGjE63rvE3w+igB8BsX0ub6geY5iHMQUv8Q6ggnTa0QeJxnQ2OSQwVu3Mg+Tn9IZwdUqItSvYD9DCJU4yoBdrcv1eKODwxEsAmpqa2/lPc+kJm0qLOYWUqzikc97UeIBM4AMOAXJ3V9KT+aCOg/ZgP17/v0iB7SJV7xNw6Ad9VcjHOth5dINJ8QkmVLddMqacQqANctI9GPkOmpLacVX6jSMjI7J/Hl5E4pg8Z47KKVuutksC2307RJw/iEslRKqAskMdL6Xf7RkZCp+wVwQeV4jKc8RoDvXfTkI0xviMsoIz/ACkWPJtIyMgxm1r+TcET145FADtoep03+0MIxiTJXlUStcwBgPlSmjv3jIyBPJLiZQVjXhmPRLlJSoKzCtgWPnUROnz1KWo5TlZhbzd6bNo9LPGRkckc8k2yixRGv8cy0qSkpZnoLai8EnY8GchYCiGKVWsWNnrURkZGfqZjPFFGysakUQ55KSHGxHFl01BNnfTWR4gEICUgtqy1Ak6lrAm5PWMjIC9VPpi/iiOSfE5TcRX2ctTRSi/5pDcnxqQEFPEH3FCHB0O4/BGRkD80mg/jiCn+MSiBWY4NAwcNzer/AJrHP+JYhIqksneoF23dJro4vGRkWweqnGSSoDxRRrgvFkFJlTFcCjQsXQoWUnytDHhmLQ6kFQIDvRWhApTvGRkerk9RJxapEFBDSJyUKaWtwa5WIqNQSGB/Noek4lBAJVXUKSSR3Bb0jIyOSWaTV+RnjQ3h8ZhxQzHKt0nbTh/PSGv/AOrIF1hhslV/KvWMjI5pu3YygjJfjMgXW3RKv2jn/aXxaUqaklXyD5bVNKiMjImNGCs//9k="/>
          <p:cNvSpPr>
            <a:spLocks noChangeAspect="1" noChangeArrowheads="1"/>
          </p:cNvSpPr>
          <p:nvPr/>
        </p:nvSpPr>
        <p:spPr bwMode="auto">
          <a:xfrm>
            <a:off x="67310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16" descr="data:image/jpeg;base64,/9j/4AAQSkZJRgABAQAAAQABAAD/2wCEAAkGBxQTEhUTExQWFhQXGBsbGRgYGCAdIBoaHhsYHBwZHRocHyggGhwlHxoZIjEhJSorLi8uGh8zODMsNygtLisBCgoKDg0OGxAQGywkICQsLCwsLCwsLCwsLCwsLCwsLCwsLCwsLCwsLCwsLCwsLCwsLCwsLCwsLCwsLCwsLCwsLP/AABEIAPcAzAMBIgACEQEDEQH/xAAbAAADAAMBAQAAAAAAAAAAAAADBAUAAgYBB//EAD4QAAECBAQEAwcCBAUFAQEAAAECEQADITEEEkFRImFxgQWRoQYTMkJSsfDB0SNi4fEUM3KCkgckorLSQxX/xAAaAQADAQEBAQAAAAAAAAAAAAABAgMABAUG/8QAKREAAgICAgEEAgICAwAAAAAAAAECEQMhEjFBBCIyURNxYZGB8EKh8f/aAAwDAQACEQMRAD8A9kYdCZEse7GYhJPCxYijvbSKsrCoJCvdyw0s3lo+JRIpo1CA41ELYNOaXmYlkSlNyZjft+PDa0HIgkXSQ4FmU450o4jtaTqjk3ZrLkS/4JMuXXi+FLOQP3jWb4cglBKEB5aknhD5wpJ0HIh+Ygk1GZCUpJSupQdiLA+kOInZxmZqksAKGxApd633hmkpWjbEMNh0iWh5aAtJPyi1oVUhDKBQjNwtwChSTy2OsVkSgWIOUEuira1Teh/Q9YDiJKlKIIGYUZVDYa0BHWBOrTX9Api2IWjM6JSHykNkFaEbc/7QmvDhMiXLyI4RlKso4iAKczU9GEW5EoJNUJq1VK0H6UtrD02YFEpKRl0CC7GruHq78+8b8tKqQEnZM8HwUrKh0S68gamz0jTxDAys6UZUAOHISLk100gwmgJdChwkfjGrH9YZMsGZWgU2Q7KBJbu5jNJoNEc4dADmWgcRY5RcNcNz9YzFIlZZaghNFZSMo0ymtNHAh6fL+MUIo9bEUcMGLjQwomQCXqwoaM6jdt2F+zQqtPRugqcJLBUPdouG4RdlPpb94LMwUlKgnIjj2SNKkWf5xb1gCisKcDzNa6X59oPhZalIllThSVF6gX4km9iUpHfSLSkvAuwKPDwAlJlodKJblhqkh7Uch/LrHv8AgEKpkTlP8qRsbtQ7eRpDEtXGxbKscJtxB3QSdXdu9oFNV7oktwag6dYRVViSu7EZnhafhyIUkmhYcRq7Eiiv5SH6tCavBUB3TaxAAY8wXY+V6RbnqLkpAUkggsdDoXuKChpCUoEKJPvAp6M7dCNOo8ozb8DeBbD+HgAAFNWpwGrkihSdY1XLRRK8NKUwqUJCVAtVinR3LNpHQe9lkA1YHqH6tmAqK6NC5klCveUVLOnxULBxUEdeTc42jbJMzwcZguSEuLpUkCh1NGP7Q1LQgAAy0guw4RwqBqHbp6RSmS0oUCEFITQ1LFJZspubkgUYdY9nIze9T9JS5Au7srszHlDylFxWg0ILlo+L3KGN+BLA9Go4atINLkoB/wAtDXfKKaUOunp1hiSorQSQ0xJyqFWVq57NW8ZhmIKQ4yV/2n5SNWP3houKSVC0xTF+Fy1AqSiXxDKWSAxItS2hHbpHJ+0WEl+8TwD4BZh8ytmfrHcYqWQxSGIUAUg3GnrSsc34/MT7wZw9HDKI4SpR01cmEyxqOimO7K2CGWVLIUATKCS4cMQGdi4YsabvpD0yYSCG/iJILcjQil7vQ7GJuCP8NDFuBIcigo9eTxVSFEsXzgOMrGjmqdxyET5UNdE5MsKHCX5fMG0IP6coalT8wdHx/MDu92f9Y0nhRZRDt8yAx/3J37PA2J4nciyw57HXfnDXy6NYX3oSom4U2dJ15t8w5iCZaDh94g6XbpsPO0aZElAJcEG4LlKtK6pOnVoAucrK9ncFtFHXkP3idJ7FsbWxbLJqTU5iWu5AUb9YHJWl6Fb05NbTn2trSDYCYRUlnoeZIcd7ese4niLKSDXSh6fnO0FxT6MnsHMAWQknjo2YXcOz/vHvuH4HeuwrenI/tu0by5KSMhLpcZSXpej3BG2oe142QgCxOaj1v9JfsB2EHGpdDV5AJQpDqzgb5iUq76G969RApczKaBCdlVUa/SLfaKYCakroqz7bHlWnfpCRw9A5FTTKOWhe3PlG46uzM0Et7e8UTzIdyKlQYc2J7b+TMHMBcEJGuZVRyuTEXxn2lkyCkTFKKPpSz5Qb3CQC/U6AwhI9s8GoOEqoa5soDtsouX6EdSwKfkitG/G3svLAJylQzakKIfRyCGfm8NyApNFF3FwQSNH5i14k+F+1mFJYHIXy5VVL6AJDt6RfmpdOZkqH1BJCh5CGUk/iJKLWmLycIpJK0mjOyRqfmGhSdmjw4haSEqDo1D1A3D3A22szQ4ZmXKGZ9U2fRQHeotGuJWAEqUNfR2U+tiO/lDN3sS2hNSgTnFtFpFyz13715wz4eQpklxmcgtqSUnWoLO2/WEXyqOX/ACy4OocEsR2LQbBqUAgs6kqI8lBgT1SXhndDdj5dedw2U5QNi9ejVP8AaPPCJYWkqNOApsewq7UakDxeIKgAlhd1c1ElR7lmGwraFJmJAMuWkkAKBbcByH6q8gIWvDGobyZci6VCX6/vWF5YJK1An4UPbealujAwYLzcki3+kPX82j33aZand1FAdJsAMxS4u+ZSjXRo0dvRqPFE8B+ZRBrsm/7xL8bSlKkA5fgHxVLOpoqyQwClMBYPdqEgB+grzjn/AGjUFTEkh+Aa81f1h8nxsGPsp4VSVypQUyZmQfECHDCppy70NNTIkqTqFJd0jKxApQHTrRx0gODBVKQVcQCQ7AEhwD8J0fo/lG6ZIV8C2bUPQ/zA1HWoreJQiq7/AMMd7CKxYcBRZ/qBdhzF9b+UayZPEdz8JBooNaN50pSyxGVVHGjn5hSxIY9oFJmKCSlTOOIH+YadPzWDdSoWgodQazunu7B+7eseZc1LZ0swLsofY/CTBFrClHhYUUOtj9o2mzE5lMaheappZTm7M7WrAbs1AMOKVoSMwYFwQSFDzTTqIIqdmLkAJNCBoasdz08rQKZO/hJUkspAWX3cqPOjaH1aNlFpQUCQaAOKMUqsG/lVWESaYej3ES/hLH4mJG+h53fzhnBlySUsQhj2tz003EKJ+m4Wkmhsoh7bgjnHni+PTJlmeVZWc+Yt9/OK6jsZb0aeJeKiUDMdYGjAOT0Jb80jj/F/+oJmoVLlpIuCSRYDiIyVbK9acjSIeP8AFTjJkuapITLQ+UFn+AEvy5D4s3lHODIlLWr4plGuAkKdQ8gOxMcmTO5ujqjiSSbFsSDMzTFHiUSoDUCrKI5uw5vBpXgS1TWCUpIai3IJYOAEhyxu+0VsFhArFBgCChASG/mQO5ck+WgjsU+HrTwpyuSXVshgx5kqJvoDtHJLM1pHTPHFdnNp9nikDPOkvU5fdituL42fQOB94NM8VxGFCZ0qZmSCAUKcZrAjKsM4/kNNQWirJ8L9y7zFVcqXmylR1SkkuTWxLekKeIy1ByEINKssrWRoFBK0gj/UGhY5XyE4JqjtfBfGE4qSiZLAKFfGlxwKNA7agva48oLMw6vdk9QXqzKCTW0fMfZ/xteBxBKEAylgZwxSCxBKsoKqj+QqHWkfUfDCFoVMopKy7hecMS7AiqvIW5R6OOdnn5Yceuheaky5ZUagEMN1Fsoc8yPODf4YsAbtxMLm59S5ttSGlLBY0GRQSX1qRr1ftHs2awmHnlB2+IluYSH5uI6okYi02ekIYHbSj/VY5jptUd9JeHSmwKlrqAbtpm/+fvGyUgKBYFiGH2fd79xDGNl1YlyznR1Uem1mgfifKx7ME0S/iAUb0s9GvXKKdSNYFhJWYmYsO5LPajOT0AtBJmHCSUinCCedg5giZRZtwRQgUAdtt4ZRcVf2CTFsQMxKjpYbD5R3ud+8c94+D7xN/gH3V+fvHUGc4cWvWj0p9jHO+0IAmJcgcAPmVcoGf4GxrZbwKQqQi+YISxBpYaQlNUsTACXVoRQ39RVtTDPhq1e6BtwINX2Qf1HkYzEzOIOLF/IEeusLF6SY27DSBmyEUBBHoQb2qAe8DCsygNlF/uTtdo2kYY5Uh0BnLHc1NB59oLJw5TYpN9fPmYTzo3QNEjUWCfN3an7xhwbIA1ICe5cnuwNIPOkkrbmCRrcNTWxjJWIqsq+UlTcglrdG9YZdqwtiOIkEFtVOANgDU+ZAihNQGCQ7J+wT+7+cDAORU0h3A9SaD82gKpikkhXMKqagCoAetaUveEm2nQOwcsNlSHoxLixGSr6XMfPPb72k96V4KSjOM9Vg/SqyRpWhdqA7vH0bEtLQuYsn4SSE1qWLcywSO8fN/BfCsiiVF1EKzk3Ki6jXYFXpEs+RLRXGl2K+C+FKCEpUpzVQo4qwIHZtxHQYXwUKWEsF5gAAHAvWlqh36RWwOCSwISSadvmps4JFOUWMMk5CQwL6ULcJct+dI8ubd2jujJyVE/2b9nQlSf4bBLA5iU6GppVq8iWJ2js8PhEjMAkAkBlHbQFuRNTAJXCWBYbkajMHFeX3g6Fu5o9tHJoN6U6UMBaezMm+K+BS5qSWchwl1ABqOHYtr6XjiPEPDspyh5bF2LkFqu6kgPSPpcqaEvUVetu5P56mOU9qZJz/ADHUKdQ60cW5E9rQskmwbWzgPH/DxmE5KhMD5iLsrcVII7gj0hr2T8V91NlpmJTlWMiVprlUTw1d8pKjQ5mNQRaCZpilqQAtfDmCTcpe4JLG70qK1JiVikS5iFEZpakX+kVvZ5RBFyAk3oQDHVjk4tEnDldn12fKoMvz1DfUxU7wHGVZrFef/wAT6AD7xG9k/GjNlozApUkEKGygHKuYJTmHUs4rFqdcktloGoeKrj82j1YTbSa7PPcOLoDJICt2KddBXvSHJjGZm0b1sR2IgGG4nD3LgA8mbtl9RDGHmvwqpYE89DzB/N4tGdgR5MKVE10IrvVv0g+DUkpzVq1NUq/t9ucLzHBZmNSNiBz/AD9I2QvUAsbiA0MjaZhK/SQerp5ejjQh45b2kQRNA2SL9Vb6a946xEsgkXSQ43H1D1eOd9p55RNSGzcAIPJ1U/NGiORviGCqRVw4/hoNOKUlJJ+pKWD8ikiPZEhQGbLn0UNelR6eUJ4UEIQE8STLSxGgYODShem9OcFkLWSMs1KQaZVp7PSxtYxrTquh6HPdBnSUjs3pv2jTE4dTDNUchfsY9xqCEgKLnVgbdw35eBYZakjKlRUCCQMu1SlrO1RuzRnG1YtG+El0cKBHf8SYMEZiqUqmcEhQ5i760jRCAFBdgSyk6V+b7ecYo5Sk6JWx6Ekacx6weVoAUpKUy0KLsviHILp9h5wAygsO4JTcfzFaiT/xS0M4h1Di1DJP87OCa0qj8rCWHnHMpSfhWzilHFUnoajqYmw9Eb2wxBEhCElipaQT2Kzs1QIieGJLFyCQSbgUUo+rAf1ih7brbIA2bM7Pplv5kQthGUMgY5gXIFgPiY7t6tvHn55e46MS9pa8FWoy81ydNth6t5Q579iAaAlWjGmp5Mw8oVk4kIAQlnqb7D92H+4RBwni6EzCpZJUTmIFXqbDYpKU9exjlezoj8qPoMpYZ3LqZgK1emrjV+8DM4GgI22ozNy19OUS5ni6JKEBQTmVVIFbkBqaJH6biPZfi0spCsqgFUduuxJ1DMNaXAjNr7KKLst4ecDoGBO1zRt9f0O0Q/aL3iVOPh6Mz0Yq2pq0U8CvMjMkNXUagN07fpUaLwqJiSlQrRRd2IpV6t6vWA/pA3RwGPSmiC4SXKSkHPLUSSVApqtD3Aci4tEvxPxBBYqSpSkFsyFJUP8Ak+dJp8zdBpf8SwjUJICbukMdWIWP0fpHHe08hSCnKkAKd0OsCrkDKVkilaNFcUrFSaWzp/YTEJTMQl3lrCggEBwGCshIJBGVgDSmQNWO7WoKbLZIJ5u7f/XlHzv/AKegFY94pRWglkkghOf5g1ahJA5HvH0FF05RQhRavxC43qCe4j1fTtJHBn+QOSAk7MqlKW/WvlB5ik3NNCOfL1aE0zCBmAJdj5Uu21OxpeGSwAIqggsRtt05GoYjnHRHTpiILiFlKGqoBLgnbfr+0akuAToH9G73jWbMooCw4QGtmLAef3jzEgJUECwag8rdSPWM1TM0M58qgSWCWJ/0kMX6X7RB9rlNOSBm+AWU3zK/Rov+J5UpUaNky9ySMv5vETxyZxocsSgX6qhMvxseHZ74WMiZeXMkkIfYJyirEs1/6RQM8SweAZjqS2heiQ3pqY09npqxKkykt8AqpLlNKkcgB6c4exctClFgCEAubm5Ad+YJ7bRzp3ozaFMPi1WWngJYlg4fV79/wPKkBQJSeJJu2os9L2rCkpGcFSO6dPKCYXEZXQGJ1GpUWNdtoeNqxWaTEkolkg2au4ChrX+8AmSz8FScydHNdPTfXlFJFVJ2Q5NKOdOcLYnE5Q4Sc6id6DXqwKR59YyfhGfZr4gtgAGdJrQtmLpFWc/ET2jdMtASkBywzP0oDuHpSFZskAqz/CNRsw0+pm1p0ENYeYQTmDUzZRZIsBbQMO3m3QbR859q8Ov/ABC1LFCeBm+EvZ9uIHZukRsB4wqVOMsjLxAZsjjcWs7VqNHtT6B7TSUzFBJDAJKidsxYV3oS/IRBxXs5LSozFZ1rOoBqRSrcJ8h+sebk4KTTLrK0aSvEZpyzUSirKohYSmoNAkswLcKK2IHWG5ng/u880uhalE5ZSE1ckhytLJqRVkjk8P8AsRKBSSQSGdLjT5bX1PeKHtDhMyQCFZSahKuFV2p1sLWjnckpUVp8XKjhcVMWglRzTA7KyplgPlzkpSZeZaQlObMVJdi1wS77P+0qGEufmSlXwTlpAZ65VJStSSC6eIZa3FyKuH8NQoFJAyuDQmovqCUl2o9zRnYVsD4ShaciZaBLJdil3uKvcOTQ7vDOWOqaDCUu0x/wnFJyFDgqBeljZ+/7w5/ikhKiRQJLtdmr0OrWjXC+EpQnKkrygMMyiSBtW59ecCmS3C0/UMrEUY/cWptm5NzuW9HRFWjlvGsQqbNRwuwU7bMRu5OXOWZyW7RfGcX/AA1JQpRSR8DApLkMbLCQz3QCReOll4MmcZYc5ZZJUaPZq9QQ9YQT4LKVNHvGKC1VlORAVXMkEZgaHhdmIdnikF9gk0jk/Z9M6RMTOWlQlrb4vpyqKmJACgB8orw0eoj6xKWKJJtrd2NK6K51fc6e+JYdKke6JzylggoKU5GdnFOEgh76aXgMxOUsRwGhG3T7x6npJKdnB6qlRviAKqJIHIfCXqoF6CtR6b6EKAJFwQSNMzghTDf9IPKlix5jobHzvA8KjKFBV8ofqDlPqHjurwcth8PK4uEDKWV+oHQO8KYdOaYVXrwjoXfuX842xKcqSlJJzVUdAlqJB5l6xkkhIqWJudv636a8kUt6Gb0ezpZUzkBI4j2ox6kf+JiH7SjNNSTogD/yVF1CcwKjwoFv5moAOQa/30572jBMxJtwCld1eW/eNNpRv+RodnTez/8A+agzCU3L4U//AFG6yAF3ZrgfKSSD2evTtGeCl0S0s3CAa24Es3lTtApsw51ZmFQ7ihNA/Kr1bVjEZfLQ3ehfnruGY7UeCypRSOEDMdmpzfUx4tUsnKghZP0hw2xU1Lb7Q9JxBKWQrKlvpA9dfODNW9GqhZWKKUgBLMHJ3Lb7mkFWAFhzZIbqpv8A5h0Ts7pVcCux1f8ApygaMLmYtoUNsQ7V/PWGj7aFaEfjUUm2drX41aeUHllxMNOI/wDiE2HkexO8aoWAWJqah9SCXA5l/MQRAKVZmdJemhBo3UU9YaVdfRkiJ49wrzk0UkJ6EEt5gnu28T8ekBDqVYUf86x0Hj2EE+QUMxKGSf5gKev2jjcLizOlpQoceYIWHZikpfz+28eV6rG1Lki0E2dP7NyAiS7bcrAD9X7RQmcSDrls9d9d7eQiZjvGESpaUZFrmM+RCQeQJcgVqzl6GkaK8TC0pVKGU65wzCoAVzJIAavrHHxb9x2xa40aYjDAM3IU8x3F2POHpGNa6R+PZqj+0Ad1EEAFwDXyrtW5gRmgnKXBABbuoEeYNIlJs3GmVB4hm4WIIcvdqgH7/lYneIeIpQklZqEmnfbpEbF+L5VFCQXvmFxb+p6HrEfEzz83EpqbAtUdb+XeF5F8cJPsvez/AIr77xEy1ABBkFwaucyaH/az16xdVMzTpsqXKUUEISAUkOsBQUpzQJYJDksclOfIey+LlpnTVLcTWAAFXS6SvKA7kuHbRL1qI7DxPx6QhHAc5PwyxQdVEjhTyF2bWOq/arITi7pBJcrJKlSwXyBQKgKZau2pHyjdu8aYhTsGNRmbkQgD7GNfDVLVKUtfxqDqcNW4HIFgNgAe+knEuokkZiRWzbep/NPU9KlGN/Z53qJXL9G3vLEjm3R6vcvSCmYzE1s/dT/eMloTQA8Is91NcnqftBZ6CrRiHNtSH9P1Mdble0QiL4tyrck8La7G39r7ArSUpd1k5BUj6j9PSKRlgip4lA1OiNTyKvy0T58mgLsL9qMfv+GFhFMcaXMMwuaMKAD4aUc/oI572hJExIH0CpuS6qmt4uSJSlcKRlS3/EC55kxE9qUtNSAKZB/7K8+sbNGtDw7LfhE0iVLQKOlIS16AUc2NARDuKwwmfE4Idik8JvcCqVRMwkpIly1OyciHU1uEMS9D+oOutBGISWdRB5GhHIkgftGmlaC9CiJmV0pTa5NO9XpWGcJMKqKqHY08ibUgGKSkqzETAbMogt0FhA0zwCFoUxAZQ+ptiTfS9esFS+zWWpKdRcZb7E26UcX2gU6eoAhBGbOVNuAwIpdmVTk+kJI8TzM1QzHKDS7XPWseSMTmWDUA0f6VPRzrUsx0fSEcr2AankKvQEvX6twNRdxppdoCEqQkhJJD/Cr5S7FidCC/R4bnEZbfsCP60jQBlJLDKTlNyXDgA7/N5QOJk2E96COEWIfza/NvSPi2OxqhiJiA7mcVnKouKvQjcBn6bR9dlTXSobsT0AA51JqI+Ue0uKEvHLUsMErlgBqkGpU3RxzMc3qF7Ts9JXJp/RunxJZWSZkwqCilKSp2D1oOQvesGXOU4HvFlJ7sxqx8m6R0vhmEQpSiJzN8KvdywwYCjIBBYHlwilXPuI9nEFKxLJJU7kpS5NTT3YQUlyqxFzHlz4t3Z6UMyhUXE98H8VE9QQo5FgUUKvukv8pDtV3AuzH3x8lLAeezcTV0I6W5tHI43DTpE0A8QU+QoBcVcAk6tq7MNHq5N8aCpKA6nQpIZQD1dKQ+1rHUu+k5Rf7/AEGME3yXX8jKZSlurNQAUdmL3tVntT4h2IQkByoAfMCdaDb+uvTfE42VkSh0PVzQBxfS1HHc6UJ4V4Gqe01biXTIj6hWqnFBqOTHaEiuTafRpPir8mnstJ/7n3qAClGbiuA4q5anCfxnFKa02apZDywW0csa83vfUiKxwqZcoIQQMxZhyD9hQ9gOoTwJachBD8DgkGzpFy1WIpzi8cbnJQjtHNLKoxc2XEIIltV1OTyDAHny82oRACARm+EEuG23pqRQd+gdxRJSoaZR2zEfpCaVkzGNLAaWAenQ+hj3FCkeI3Z4ggEPelBt+fmzM7EZQWpRz925fnKDDDhnP0u/Us/lCs1L5n3t5tTakUUbiYGZqsiidmcF7D0NXaN8QgGgt9gMoby+0FkpBcKAAUySBoWLHzHqY1F66fcMD2oIfF7XRmFkECu4B8q/07RzPtckicljeWCaauqOjxAZI0No5j2jLzE5ncIA/wDJWwMNkSatFMfZV8OBRKQFqUOAV5ZQwIuRWGJJBTlVVJZlJVQtUBiHF/7wHCLIQhJTmGROopwJsTszMekBkLSTYivwmgPcEViTTaV/2M+xk8JLLKRlFQSwJsQAbW2gnuQskFQzM6VJsrcEXfl940xOCSUqmS3VZ0nUUp5fblGmBlJOVROVJIZTOQ37b+doK2mvJtHsh0glmaqhoRvyaChQZQAopJKTTYHTtfYnWD4hZZSlAZ0EhXNO46p9QIXSpJAy/CkLH+3KW8qDtCqO0DyNpmFupBH+lQe3Yx5Lm2U1PeKUa7Jdn6qgWJU+UB6MNm2+8DM4EMPrdi+2vpDSh7EAMEk8KfiPoADXpUmOT9q/AET5K8wTmDqSos/JL3rtvHVqmADIBVRqeXNrRz3tHihmEoW+NTVZIdh3Y+USSTVFIunaPnfguPMtfuSSsJSHbRmp2cjvHS4XxUkslZepY6/jjzHaB4vJ/wAPP98GZVWAFFZQMr61r13g2B8USSMw4nVU0YEj0dq8jZjHheqw7bSPp/RZMc8SUn/gsYicSc6kh2alXIoonmwGlqaCI/iMxALEcTVPRwXZqAOG6dItYuelIago/mCCelI99m/BZWI97MWCUqOUByK0JqCLBk0oau+kMG7k/BvUShigl/0Kezfgq8RMQpYaSFEl7KKVMB5gVsQCOUfRpc8JdyEoD8TadNSbMN+cLoSEgBNAGA20pC+GV76eUU93KDkfVMoUhtgD67tHRGLyypdHk5MtvkxlcvOoLVRIoEBnAPFXZSrsBtWI3tNiVIXLmpJzJzAjd6kbMySOoG0dDjJoQAQzuSfNn+/lyiH4kcypUoJCitlKKvkSC4ApcsRz4t49LHFQftOCU+Utjcrxpkj3tZakD+KPhBfhzOXQeZcUu9Iq5QpikihCgzagC/Y1iB4dxIyIdHu1lLAu1iGfRmLV2jESZkopXJygG8sigVQFAI+EKJO46OY7IS8PRKWNdo6iWtwx+Ko6g1/tCc+eXSp3NR2Fqb29IBgfEkqmJ0V9Joagn/cK3EMqFyA4TrzO/KvoYblb0Toc92E5jegUB1UD93EJTFsXvqW5l/s1I2l4xSnUw0CaXAevMvyj3ESiAlJu5J5UYAnoBBi97M0DmzS+U7ntQ+YpED2pDTU2rLBqHaqqRfmJqTyHckRzvtK6piCCw92B1Yqr+bQcnx/yHHtlnAnNLllPEciOEliKB2bTbWAjChT5nTZwaHn1jfCSkiVLUcxOVAdiCOEEn7eesUpErOPjcAOz1GxFw7aF/WkMeu0UlZLE0y1Ag8JJfX+nY1rBffZSUmmap2zWcPuzH1qIKcODMOaoVRxRiBW9iNubwXHSMyOIjMKPuxY05hj3isHUjUGmJKklhVglQOx19TCGClmpXVRolA0ADB+zX2hjw+eQ+aoCSnrlBLns/nGkpJI4nBV68hsIaTtqgWaLlKVmKjrQPc7nlePZikyw5UKac+f7dI0xBy8gA5PypAqawg3vFhShwAAhNO2bZWp2ZrvGySpbClYdSioAqdKTYD4i+p2HL+0c6QOOZbMpxRuH5ByDAE/1iv4ziuLKk1WNPlRb1t5mJmLIAA/G/Keccs5Ns1C/hqc2KkBQSQrOGUkKB4FaHcm/SLXjPsvLJcSkpSS6sobirVhop365noaI+ESf+5cgOhCR3WQfPKCO8fQMXLmBJN3WDlBrlJdYB3qQOgqNOeW40deLXR8/T4RJzOUipBYqLMKUFgnla1IronAJCU0ZgAKbhgPsIzw/CpXNWAhK0hRBBWWAJRdQfMRxUoGDVKY6bF4mXhJLiWkrUSES0DLmJJyjkAGdRtfVo4nguVNl5S8s5XxmaqWkAnKspUoDVKAC8xQNhoE3foYY8GPu5CWCsykJUWBNVAkk0cl38hETxDDlZV7xWZc/IhagfrUAyRolKRQcyakkx1cyaEhSRR8qQ2iQA/JmfzjshCMI0jllKyTOnHiKwWTYDkDQHYUHmdYD7OSVTM86Z8ZpvS4Y7UA6ISbkuvilFavdihUbDRO9egGsWpMsJSkim55becVSIpEHxVK5U1S0qypKQDUixqRzB6UJFos+DTc0kZqUZQLuCKE87RG9scSPd5VM5BVTZyOtlkxVwicyCUuXWocndia/zFoo7ULYJaWhfGsRoVOCxAen0mgV0PnGiMQpAAzkoq6Wc7EgkO41SajyckxIelmtA5svMlQdi4KXLONlcwHY7UtE8WetMy95WlYxIKVPQVDV+1o2TjSpRUak2A0AoDqwaOelyuLK6kKFwVMFPudDso0NjWoryZiUjKihzZeK7sSSp9hpHTe6QjVDso5lEmidE6nqdBT8vEb2mlJMxBJvLBFdMym6Dbk0OyE5l1dgOjmlDvf8EQ/amatU0FLNkYcLvxKqK2gzT42bH2XcMSUS6OAhNS5c5UFmJ0cWGkFUtctQJ0IDpa7ObXHaDeELSEByGXLllL6nKkk8qvSPJ6nmAEgFKlM4fhUQe3zWhFOUXoL7C4jEjLmDBRKTUtR6Hne3NxAcZOXmyK+pk9Ck03uRWAe5dSpb2Sp2sCxIvsMsaTMUXFKhjXTk93pbnG5WrYb8FCfLaUpR1UDQaEW7gxFm+KFRPuUkkCq1OwGp5/a17QfxbxAmQZenwvrqISwgyymFNy92ENbUEwaRrKwZKsxDn6iXJP8Aqrb8LUh1U0gWObc1bV+pZ+yYEJ/HLQLCquZJvTQRhmitHJdnsAKV5UgcG+yierFMR8YUQOIBJOx+XsTTrl5xthsEVLOdsqT2LAX6bco2917z/STexU1aC4TTkTyjXxadlw89YI4U5Q+pIoNvwxKcadoy2xn2Kle9mKmfEFTFqJpVISEpG90vTeOpxp97M9yHCRdTXqHDu+veoLi/N/8ATVkBUos9HpugFNeYCj2jovAx/FnldCJhH+3iUFdw3/GIZdPR1w6G8OlElGgCRZqbkl9BSvKOOxmMVOmmcbNllgiyXzZq2KiK8gnWHvarHiZN/wAOmstLGd3IKZZ5Vc8miTNXUJFWAtu5rC19kM2T/ij2SgCdIB5rbkEkM2vxpNooeJTQXqz3NbGp9KPyjnMVg0YjFFEwOhEsnocyBs3yesGR4UhCjlUoCpKaAMTRNgenbaKKDasTSRt4UFKK5pDBTBA1Zz6s3dxFKZjmSQe5DCguf0B6QCWMqX3cJFe5/NoFi5HBqbj/AFKr5JTv/WKJNvQILyQsXNM6YqYWyZkpAa6UusgC5JLB9hzEd1gZZQhKG4gkAtqol1H/AJKPmLRL8F8Hf3RyulFQRqrSmwv6V0urUlBJV8Rcs1he27fgYkNkla4oErsQ8TkhLl3LsSBSvc60G7GJGLnLlpKmAA+pgegAN+TvyhxZLlZJBqwo4JJPdVb2FucbDA+8LKGYtQPYOLNrZyN2iMYLkKkQEeJrWWMs0soN5XqIaGJBCVElK0tlUQQFAD4VBtnANhaxiqvwKQpRDHMnSXRhzNtL0F2eDo8LCBlStWUVYpCurqDP+kWcuLVaKcdbBeH4sTEqy3AD+tfNRrCPtFhiqYg5wkZAwbTMqsGxWAMp5kqgupOh6Uobn94k+P4wrWgoUkAS0jiFXcn9R6xeTThSIxVSOpwYBlSnDgy05k1FGTXk3f8AYcwBBeWvOahILHIf12FI1wElXuUZONORLoJGYMNLZraRkpExyyFJRvXvYVta0b262FC6ElKgCSAfiL8XMdT31hmVLlgpJUxWCAG2oS1gEgt1PSPMHhC+YE2JHDqdKu5ar9IEsVypOlTuwzGtxUDlUwI+6ToZ0kJeMLCpmVI4U6eo9PuYNNXwU0p35/tCLvMWa3PoAPuIZKgxGnF5hn7OD6wk3tR8CS+gWDLTX+kH0F3g6y6FGnwFxuATTuzeULyZtQrVpn/qh/8A29IaxCWlmtwsb1f+0V3/AL/YyegUybxE/KHbmP223hTxqcfcSJagB76Ylba5TU02HCP2jJEozckoPxEO5dkgAqNeVNoX9rZBOOlywcoEpISdqq/ZMT4U0iiKqsR7ifKnkgJUQhe1xlJ7E9gY98V9qArETE4UZveJQkTD8KSjO68p+MDOnkS1axE8S9+ZJTMAypSxL1NLitnrQQPwrFIlpTMWDmmAEJT8WU26CxJPMRGcUo7RXnS0W5YZJNTqSS5J4iSdyTc7vC8tS1HgCbsVqsCLsB8RfS13g+GBnNxBKCwKUmtrZmpTYaxRKAkBKUskUSEg/c7eVoik6tkWn2J4PApSpSlKzrUGJtQVCeQBfzvG2TjY2zEnqKX5WGj9Cx0LYlIvcnYWf/Uah9G5NAcOSqbpzGiR8qRyAr1JikAK32Gxoyp0DcIG39v0ibgUmYUoD1tyBYB9eZ7w77RGmxIJI6lQ06wf2eKBxqUkBKlEAsHAlrSw/mf7RelGFrtsPmivj8dLlhQcJSgBxqaJASOuZPrHPHHGZNCEn4iHPU6atQkP9BPygRI8TxZUsZvicrV/qUS3/FIAHQR7gs3vSlwkuUk/TopQ6JSGGipp3MLLHxjf2a+2dBh5TjP8tk9HLnqWPkL1j1eOYqSNhmUNK1APe/U3uPEYgIQyPlSyeQZh1UdB0hb3ZACRf5upsO33hF7VyQisq4RalBqUu5p31UfKGCosCFNzygP/AKR/TfeF5JNr7A0ApdtWBhhQq9FPTW+wGgiak27YI2wTgCuY8yGf0jh/arAp9+SFsCAWy8z+0du9KuHGhZ97RyvtIn+KKfKN91bUjpjL2hjpnSYFBSmWUsXlpIdq0TYmnL8aGVTGuFAt8L8JNdfTvAMLJBkyxUKKEWsQwOrA2du8HUfdhuLucoD6Nql3sYTjxdo1nisQCtIc1uTQWLeT+usCRJAVLAZYOY5mahbfpSNkZTlF6WQLk+repj1SmzF/hBdrAbNan6ReOlZqRzyEUUoEuCeH/c+m7GAon8Ski1SnorMrv8QEP+GfEomiiQfT88onz05VDR6hna4JSPv0IhX5TJyew2EVmJarJPkQP0SIoTFcF6VPmSXiV4aoFahoWpsCbcrkRTWWSVfKxpzyt2q8UfwX+/Y8TPZDBlS1zK8NB2DnTcpHlEfGTffY+YoGiQQG+YJcEb1YtvHSYXGjCYFM0BJJClmtSSQwfd8qY472bSEqLli6R5C+/wATi+rRCdtuRRdFX2rP/bhCK51JSHpQqSCDrq1OUQp2FVKUEggDOVFSj8aWBd9gGDBmYRX8dxQrR8jGmq8ySLliQWiiAFDKUA2balr2HQteJSar9mk9JIT9nUHjSA6VKDX/AJnNK8/6iL2KLH4RQemlvy94myJ1a0SNBrrQ6aedTDM3ECpNADXoGp0b9OTo/pgk3xoAVgKUDU3VpoGR0tTQRv4UviJ3r5qX+w8oSk2c3UXqLfSOz+kHwLAqqwSp3Z7KKvJyRp2vFQcqGPHEn3iQ7BSGq7OCSDTcEwvJkFUkgByJriu6U+YNfKKvjOHTNlpKWzJqMtejNVtjzNi0TsHjfdkFaSygQ4BUCpLFKqbFJesNDceIb8nMr/zVObJA60DDqwPrFnw3DsTMmKCVLUSQ9uVn/OUIyFBRKywUtRUVWYOQAPInsdYozcLZDslgAlnUoBqZflHXu4t2ZWppJaJ8qsMV5ylQ/wAtNQN9vOrdBe8M4cKzFR09VPp0Me4bDJQApRDCt6A1ufmV/a0eLU9VW+VGtLP9/wC8cWSXhdBjIbkyiojMEs1aml7Nv+kPZUgOGGlNvsImoxNKOyQXVqSLt+8Gw0/3iAqwIejnuDqOcTiivGlaC5ApgGA8iab3/tHOe0uGKZqQFAjIP/ZUdCDUMwPMerf2jnvahbzRR+AVa/EqsFSoyWy3Ll5USwgkjIlxcpZIcbRmNlShxEqCjXK1iX0FBeC5yZcmoA92n5XYsKnW8ZJxiq5AHZ8zCveKubikiT2wOHkqSkljLCrP8SqGgBNGGtPSE/Ese0opSGcgEknyeKUkkl5isylfKmpbZSyzD8BMRvaKahgEhIqCW3zM3b9YpC21ZmLeHTqZtrjlqI38TlAy1akOR2qD0Ip2gfh/wrcXIbuGBfoTBVKDHkPQh4MU5SaJ+SR4biOIfzN5135xZxE/+CsEmlN/wlwH5Rz2BAH/ACB7Zk/pFnEzWw8wNUt6N+0BPdDPugftfiMuHwkgXKJalA9Es/8AuL9onrlFDKZgEMD/ADPfnUP3jfxoleNSCHyZZbC3BLBIGwcluog/ickCZJQfhJUW6B/K1G3jc3GSivp2Vb8AMWoiVMW1SH8g4jocNhnqaJJIoBvUtmvpa+kRfF/8tQu4I8/wxcM508LUvSvXN+XiGStUZaF8ZMIU+XKrVySoakP5hjvyjbKMirvlL9gWT96wDFS8yqmtzrVqnpp61huWqgbiuzCl7ebu/wCsK90K2AKgSS/zNTklL+sLyJmUkNYsW63/ADnBsGokOA4LMdyS6ldCXYbZd4DjXSoKZgxB51NfWOnHG20TscmzFSV501l0zJe6SHtYHmPpaDeJ4UJRnBeSsBXD8uuYB6EG99Tu4pC8yGW7ZSBXmW+58+UMyCoYUy1igOU/6Dt2JrEWq/ZRM5fBzAgFJ+OWopBs7KoQ9qEG+t46HBzkCWVIGUOynPEVXINj/YvHOYxIVKTMZlfCrmRRiPPsekM+ApdS8wJCcoBGj5hfs2sdeRLJicumhPJVOMZgz7ddxpB5wUEuarNH62r6+sJTFnMcqWFsxajaAAufNoLIVmBANK8W507vf+keek7oaHuZtMm/wFNqwAbS49PvFiUXFDQU8qHpUGI+NQyUpvxJr3h7BqfTc/8AIk94rM6XdDKqaPVo532kSBMTR3QC55lUXpi3ZrefaIftEo+8TvkGvNRiPkWOyvhPeplyyD8gvsyTfXy0jJk9J/zZlvkQOW9OjNA8BMSmUhNHKE3SWfKHoKEwDEzag5UkP8lwBz077R1SVL/wi9DC57JyS0lKS704iOf0imsQfF1Nw8xbl+CKgWpiDrQc23N2FfSImMVmW56dtx5xqaVgVWMypqgjmGvtRvznGy5lC92/P1jXDS6AaM3ao9KQLGjKlT6A/rFcUai5IXt0TsIqvJk18v3ixhznKEiylJJfYcRHkIjSAyW1NH7JEPYZeV1ANkQexVwj0BjSXutG7YJCzMxi1hmE5ZffgCR9n7GG/H5RAlrBcJVmZvQHnt+0SPDSpCc4DhyrffuaX6w34ljTMSwDOAEuKuSX5EMHp1iW3O1+hr8juKUlaHeik0PWoij4XMC5Y+FwGN9CxsK7/wBIR8Ly5EpDEoAHVhb0cGB4NQlzZyTYgLTXlxfaBmxuLdGvssqlBVAQKc3boatXnAMVlKWqBqwqdw7MHtp6xLkz3CqA5VVYVqEuoHWpoP5dIMjGrUiimZwp5ZVUEpJChX5XhVjfYv8ABSwzgCjKLW+UAu35evZPxLiUlO7Dpz9fSD4OYWN1bnIpPX4nJ62jyUgrmAtYdgnUnt+GsUUnHdA0b+JkJKALFLHkS5Hq0Gm40GQlVWDpWNk6Hsw8jCvipoGB5nlVvL9Yn4XxH3SiFOZaqLDVA0WH2/LmBHE5r2jWeYuTkQoO4MwL7KZ+0GwWOCHfN00JcOrf8IhTxSSUD3YOZCv8tQ6Pk5cvKMwynSFO5FW+qrHvfrbWLwxcoXL7ApVosrAWEkEFJr1HX9IwAJLGjE63rvE3w+igB8BsX0ub6geY5iHMQUv8Q6ggnTa0QeJxnQ2OSQwVu3Mg+Tn9IZwdUqItSvYD9DCJU4yoBdrcv1eKODwxEsAmpqa2/lPc+kJm0qLOYWUqzikc97UeIBM4AMOAXJ3V9KT+aCOg/ZgP17/v0iB7SJV7xNw6Ad9VcjHOth5dINJ8QkmVLddMqacQqANctI9GPkOmpLacVX6jSMjI7J/Hl5E4pg8Z47KKVuutksC2307RJw/iEslRKqAskMdL6Xf7RkZCp+wVwQeV4jKc8RoDvXfTkI0xviMsoIz/ACkWPJtIyMgxm1r+TcET145FADtoep03+0MIxiTJXlUStcwBgPlSmjv3jIyBPJLiZQVjXhmPRLlJSoKzCtgWPnUROnz1KWo5TlZhbzd6bNo9LPGRkckc8k2yixRGv8cy0qSkpZnoLai8EnY8GchYCiGKVWsWNnrURkZGfqZjPFFGysakUQ55KSHGxHFl01BNnfTWR4gEICUgtqy1Ak6lrAm5PWMjIC9VPpi/iiOSfE5TcRX2ctTRSi/5pDcnxqQEFPEH3FCHB0O4/BGRkD80mg/jiCn+MSiBWY4NAwcNzer/AJrHP+JYhIqksneoF23dJro4vGRkWweqnGSSoDxRRrgvFkFJlTFcCjQsXQoWUnytDHhmLQ6kFQIDvRWhApTvGRkerk9RJxapEFBDSJyUKaWtwa5WIqNQSGB/Noek4lBAJVXUKSSR3Bb0jIyOSWaTV+RnjQ3h8ZhxQzHKt0nbTh/PSGv/AOrIF1hhslV/KvWMjI5pu3YygjJfjMgXW3RKv2jn/aXxaUqaklXyD5bVNKiMjImNGCs//9k="/>
          <p:cNvSpPr>
            <a:spLocks noChangeAspect="1" noChangeArrowheads="1"/>
          </p:cNvSpPr>
          <p:nvPr/>
        </p:nvSpPr>
        <p:spPr bwMode="auto">
          <a:xfrm>
            <a:off x="825500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86" name="Picture 18" descr="http://www.quizz.biz/uploads/quizz/239361/7_8yw0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5" y="3789077"/>
            <a:ext cx="1677977" cy="203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https://encrypted-tbn0.gstatic.com/images?q=tbn:ANd9GcQmGlCj3x8GhiFafwdR18k13SFGIBje0sYoZ2AoKKNTBy_afjj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635" y="4330297"/>
            <a:ext cx="2963041" cy="207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24" descr="data:image/jpeg;base64,/9j/4AAQSkZJRgABAQAAAQABAAD/2wCEAAkGBxQPDxQPDxAPDxUPDw8PFQ8QDxUPEBAUFBEWFhQVFBQYHCggGBolHBQUITEhJSkrLi4uFyAzODYsNyguLisBCgoKDg0OGhAQGy0lHyErLDcsLCwsLCwsLC8sLSwsLywsLCwsLCwsLCwsLCwsLCwsLCwsLCwsLCwsLCwsLCwsLP/AABEIAF4A9AMBEQACEQEDEQH/xAAbAAACAgMBAAAAAAAAAAAAAAAAAwQFAQYHAv/EAD4QAAIBAwAFCAYIBgMBAAAAAAECAAMEEQUSEyFRBgcxQVJhcbEigZGSodEUMlNiorLB4RYjQ3JzgjVC8CT/xAAbAQEAAgMBAQAAAAAAAAAAAAAAAQUCBAYDB//EADERAQABAwEGAwcDBQAAAAAAAAABAgMRBAUSEyExQVFxsRQWIzIzUmFigaEicsHh8P/aAAwDAQACEQMRAD8A4bAIBAIBAIBAIBAIBAfZ2j1nFOjTeqx6EpqXY+oQN50Dzbs4apfXNvaLTIDU2fXqDuIXcDuO7OZp39VFHKnq27ehvV4xTPMjlNoK0yiWBrYQEPVqAYqHqKqOgeM8bWqq61LajYNyac1TiVH/AA8e3+H957e1x4J93q/uH8PHt/h/ePa48E+71z7h/Dx7f4f3j2uPBHu/c+5j+Hz2/wAP7x7XHge79z7lzyb0LaAut/t8MAEqUlB2Z6yy9Y8J5XNTVPysatg3IpzTOZS9Oc3gWlt7G6oXS5xs9cU6gz0Aht2Z6WdVvcqlXd0N63OKqZaPe2lSi5p1qb0mHSjqUb2Hqm605/KPAIBAIBAIBAIBAIBAIBAIBAIBAIBAIBA7pzDJmxqnABF2y5AwSNnTIyevpMSmOsFaYuEFCsur6S6Srrnvw36Cc/ciZvznwd7os8SmrtuR6tV+kNxnpjC14k5G3bjGEcSRt24xg35G3bjGDiSNu3GMHEkbduMY8TiT2XuirpBaXRddY6lJfWam7ynjVTO/GGjrJmq5b859FtzxUwNGsSASHogE7yMuM44dE6GHz2uc1S4PJYiAQCAQCAQCAQCAQCAQCAQCBJsrCpXOrSpvUP3RuHiegeuBsVDkJcMMlqanhvMCQvN1XP8AUpexoDk5s7g/1aXsb5QJNPmnuW/rUfY3ygdR5qeS9TRtCrSrOj69YVAUzgegFOc+EENZ5Q6ObF2QNw0kH9qVc+ayiuz8ep3WgmM2/wA0T6w1IzKFp0kQnOFhoLQ9S9rCjRG872Yj0UXtNPO9ept070tXU6qnT0b9X7Qk8qOTr6OqJTqVEqbRGcFARjBAI3+Mw0+ppvUzNMPPR62nVUzMRjCmmw3s9mIQv9D6OZ7aqep61mv43J/See98SIaWrmIuUx+JluPOdoU3lsKCuqZrIxLdGADwl7D5/PVzcc1VU7xXpH3vlJQ8tzV1ft6fsb5QFNzXVh/XpexvlAjXPNrcKMrUpOeyMqfjA1675PVqJxURkP3lxnwPQYER9HuOqAlrdh0qYCyuOowMQCAQCAQCBd8n+TlS9yUZEVSFLOd+SM7gOmBvmiOQlrS9KqxuG++NVPUo/UmBtlta0kGquqoHUFwIE2lTp8R7IElBT4j2GBIpmmOsewwLW01T0H4QLSimOjrgy5LyquWWtpBAdy3Nq2P7kfPmJSX6Yi9l2+zp/otVfpn1adJW+eYhGW9c3XKFKBW0FD+ZXrb6wIwy6rH0vDGMd8rddp5ria89I6KPaukrr+LM8ojo887L5uKH+Gp+cTHZn06vM2NTimpo8tJXuRA2Lk/cNs0UHc+kbJD4AVGP6TC3TE3oV2t+aZn7J9YdJ5R79UcWPkfnL2IcHPVW2yhOmp/qATCD2rp2vgYCXrJx+BgIeqnH4GBGrmmww2GB6iMiBRX2gLd96/yz90ZX2QNdv9AanWrDiPlCFVW0OOECvr6FHCEoLaH39cCogEAgEDdubWthq6cRSceosD5iB0Cm0CQhgPpmBlLjJXHQ+sO8EZ+RgTEMC90dAu0O6CJc15UmmK1+GG/Ns/kB5yl1UTxnZbOmeHY/dz4nfuiF5PUZjAuORv8AyFv/AJD+Rpr6r6NU/hp6/np6/wDu68502/8Aoof4X/OJqbN+nPm0dkfLU0rMs+66GYk7t15MNSNOguPSbSC48UpA+TCYWonjwqtpVTG/PaKP8tw0/Uy6Dvc+UvXDZ5q5oCmgLJ+6W4AQEsYCWgJeBHrUtYeEIQqtp3QIdWz7oERrLf0QOaQlkDMCRRsmbqxAs7bQmenJgbTyZsNjUyBjWUr5H9IG102gSabQJCGBk4DKeoHVAHUW6z7PiYExGgXejngX1Jt0GZc55X6PL3N6R0NbWx9lRT+hlRrJxcdbsyYm3a/un0c8ZcHEwdDMc2IQdZ3LUai1aZ1WQ5BxnBxjokVUxVE0z0YXLcXKZpnpJ2lNKVbpw9d9cquqPRCgDOegTGi3TRGKYedjTU2YxT3Q56PfIgxmW58mtHsv0N+oXlzUPro0lH5TGnnN6FLtOYxdj9Mestn0pU1qyjgrGXOXGcyTAW0BbAY3sQc9Q349cBGc5gLaAl4BTYdB3eUIFSlAi1KMCM1GBy230UW6cwlcWmiAOqBb22jRwgWlvYd0IWFG0xvAgSaVJuy3umEpSUm7D+6YEhKL9h/dPygOp2zfZt7h+UB60H+zf3DAtLBH7D+4YF7QJA3qw8QRA0jlhTqG6uShOGsk6usMJT67ldh1uyfo28/c501Bs9EwiYdHNuWNg3CMwcOobBuEZOFUNg3CN5HDqGwbhGYTw6hsG4GMwjh1Nv0ClVfoZYnVDXTHx3AeRmelxxXP7V+S5jryX5Rnq5CswCdIUkdMuHIHG2f7Op7hgLa2f7N/cMBT2rnppuf9D8oCmtn+zf3D8oCnt37D+6flAS9u/Yf3TAKVmTvYEd3QYQc6YgRqiQI7JA1K3su6BZULTugT6NtAm0reBNo0cQLulSkiZSpwJVNID09fsgSEECRSgTEqjHpYwN+T0CR05ppjM8nKOU2mNolW6SqB9LfZU0xjFGkd59Z1fjKK9XxbufB2uz9Nw5ptzHy8585/00fbk9cndX0XBtDxMjCd+fFnXPEwb0sbQ8TJxBvT4sbU8TGETXPi8NWPEycMJuT4tu5JaSJT0qq5tH+kIhGddMYqoR4YIPVvnnE8O5Fan2hZ3u3z8p9XVbeqjqKlIgq6hlIGAQeiX1M5jLiblE26ppns9MZkwLYwEO0BTGAlzAjvAp6pyTAjPAjuJAQwgVFGhAmUqMCXTpQJdOnAk00gXFuu4eEkS6awJCCA0cP/ABgOWA+nAo+XGlNhbCkgLVLt9iqL9Yg/XPhggZ+8Jq6q5uULTZdiLl3eq5RTzcp5YXlJ62yorqrbjYjH1Tqk6xH+2ZVWonq6vSUTTb3qp51KAPPVtRL0KsYZb71townfG2jBvvJqxhE1ll5MQwmpP0Hfi3rrVZdbVP1e0CMMD4jImFdEzGHncoi5RNM9/wCHXeSuk0LvaIpVFVa9AneHpOMkA9x8+6behuzNO7PZye07H9MXe/SrzbAzSwlTzyn8Fs0kJZoCmMBLmBHrtgHwgVDmAh4CHkBJgRKdOBKppAk01gSEWSJCCBY2tUBQCcQJaV14iA5a69oQGrcL2hAYtyvaEBtO5XtD4wQ0LS/KbN3cXGqGp2dPY0mIyGqM2PR9YJz92Umsr4lyKaZdTpdLFNimjvVOZ8nNLu42jFsYzJpjEL6qYzyJzMkZGYMjMAzBkZhGWMwZCvgxMGW9aG5TsLZTTpg1LJ1bAG96LbmGe4/mHCeFPwrkT2lXajT267lUdqo/l0mnfpURaitlXUMD3ES8omJhx1yiaJmmp5a5XtCZsCmuF4iAprle0ICmuF4wItzXBUgGBXuYCXMgIcwFGB5RYEhBAeggPSSHLAapgNUwGKYDAYQ9hoSruUWlhaWz1c+kfQT+5ujHhvPqnjeq3aZb2z9Pxr1MT07tN0/phEtKNqEXJpiu+BvBbOoD36vnKK3RM1TU67T00TdrudukeTTC022xMyMwDMGRmDLGZKMjMGWMwMZhGe6/5J6dWzrB3TWU+i4xnKH627w8p4Xrc1Ryed+im7amnpPaW86G0qDXrWZx/LY1KZX6ro2/0Tw3g+vum9obkzRiXN7Vs0zTTdojr181szSwUpbNAWzQFs0BTNAUzSAl2gJcwFkwPaCA9IDlkhywGKYDVMD2DAYGgew0D0GhHdU3Vml7epb1c6lJdfA/7MwyfgAPbKjX3Zzh0Ggp4WlqvR16Of8AKwA3DuN2sxOOAG4D1DE8LHyw6G3a3bVKizPdlLOYBmBiAZgYzAMyUZYJhi90hlgDImcJjnOHTdHWSCyp3oBFS2Ozz9ouMgH1Eiadq7Nu7yV1+3m9VYnpVGfJd1G6x0EAzoYcjMYmY8CmaZILZoC2aAtmgKZpAUxgKYwFEwP/2Q=="/>
          <p:cNvSpPr>
            <a:spLocks noChangeAspect="1" noChangeArrowheads="1"/>
          </p:cNvSpPr>
          <p:nvPr/>
        </p:nvSpPr>
        <p:spPr bwMode="auto">
          <a:xfrm>
            <a:off x="977900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AutoShape 26" descr="data:image/jpeg;base64,/9j/4AAQSkZJRgABAQAAAQABAAD/2wCEAAkGBxQPDxQPDxAPDxUPDw8PFQ8QDxUPEBAUFBEWFhQVFBQYHCggGBolHBQUITEhJSkrLi4uFyAzODYsNyguLisBCgoKDg0OGhAQGy0lHyErLDcsLCwsLCwsLC8sLSwsLywsLCwsLCwsLCwsLCwsLCwsLCwsLCwsLCwsLCwsLCwsLP/AABEIAF4A9AMBEQACEQEDEQH/xAAbAAACAgMBAAAAAAAAAAAAAAAAAwQFAQYHAv/EAD4QAAIBAwAFCAYIBgMBAAAAAAECAAMEEQUSEyFRBgcxQVJhcbEigZGSodEUMlNiorLB4RYjQ3JzgjVC8CT/xAAbAQEAAgMBAQAAAAAAAAAAAAAAAQUCBAYDB//EADERAQABAwEGAwcDBQAAAAAAAAABAgMRBAUSEyExQVFxsRQWIzIzUmFigaEicsHh8P/aAAwDAQACEQMRAD8A4bAIBAIBAIBAIBAIBAfZ2j1nFOjTeqx6EpqXY+oQN50Dzbs4apfXNvaLTIDU2fXqDuIXcDuO7OZp39VFHKnq27ehvV4xTPMjlNoK0yiWBrYQEPVqAYqHqKqOgeM8bWqq61LajYNyac1TiVH/AA8e3+H957e1x4J93q/uH8PHt/h/ePa48E+71z7h/Dx7f4f3j2uPBHu/c+5j+Hz2/wAP7x7XHge79z7lzyb0LaAut/t8MAEqUlB2Z6yy9Y8J5XNTVPysatg3IpzTOZS9Oc3gWlt7G6oXS5xs9cU6gz0Aht2Z6WdVvcqlXd0N63OKqZaPe2lSi5p1qb0mHSjqUb2Hqm605/KPAIBAIBAIBAIBAIBAIBAIBAIBAIBAIBA7pzDJmxqnABF2y5AwSNnTIyevpMSmOsFaYuEFCsur6S6Srrnvw36Cc/ciZvznwd7os8SmrtuR6tV+kNxnpjC14k5G3bjGEcSRt24xg35G3bjGDiSNu3GMHEkbduMY8TiT2XuirpBaXRddY6lJfWam7ynjVTO/GGjrJmq5b859FtzxUwNGsSASHogE7yMuM44dE6GHz2uc1S4PJYiAQCAQCAQCAQCAQCAQCAQCBJsrCpXOrSpvUP3RuHiegeuBsVDkJcMMlqanhvMCQvN1XP8AUpexoDk5s7g/1aXsb5QJNPmnuW/rUfY3ygdR5qeS9TRtCrSrOj69YVAUzgegFOc+EENZ5Q6ObF2QNw0kH9qVc+ayiuz8ep3WgmM2/wA0T6w1IzKFp0kQnOFhoLQ9S9rCjRG872Yj0UXtNPO9ept070tXU6qnT0b9X7Qk8qOTr6OqJTqVEqbRGcFARjBAI3+Mw0+ppvUzNMPPR62nVUzMRjCmmw3s9mIQv9D6OZ7aqep61mv43J/See98SIaWrmIuUx+JluPOdoU3lsKCuqZrIxLdGADwl7D5/PVzcc1VU7xXpH3vlJQ8tzV1ft6fsb5QFNzXVh/XpexvlAjXPNrcKMrUpOeyMqfjA1675PVqJxURkP3lxnwPQYER9HuOqAlrdh0qYCyuOowMQCAQCAQCBd8n+TlS9yUZEVSFLOd+SM7gOmBvmiOQlrS9KqxuG++NVPUo/UmBtlta0kGquqoHUFwIE2lTp8R7IElBT4j2GBIpmmOsewwLW01T0H4QLSimOjrgy5LyquWWtpBAdy3Nq2P7kfPmJSX6Yi9l2+zp/otVfpn1adJW+eYhGW9c3XKFKBW0FD+ZXrb6wIwy6rH0vDGMd8rddp5ria89I6KPaukrr+LM8ojo887L5uKH+Gp+cTHZn06vM2NTimpo8tJXuRA2Lk/cNs0UHc+kbJD4AVGP6TC3TE3oV2t+aZn7J9YdJ5R79UcWPkfnL2IcHPVW2yhOmp/qATCD2rp2vgYCXrJx+BgIeqnH4GBGrmmww2GB6iMiBRX2gLd96/yz90ZX2QNdv9AanWrDiPlCFVW0OOECvr6FHCEoLaH39cCogEAgEDdubWthq6cRSceosD5iB0Cm0CQhgPpmBlLjJXHQ+sO8EZ+RgTEMC90dAu0O6CJc15UmmK1+GG/Ns/kB5yl1UTxnZbOmeHY/dz4nfuiF5PUZjAuORv8AyFv/AJD+Rpr6r6NU/hp6/np6/wDu68502/8Aoof4X/OJqbN+nPm0dkfLU0rMs+66GYk7t15MNSNOguPSbSC48UpA+TCYWonjwqtpVTG/PaKP8tw0/Uy6Dvc+UvXDZ5q5oCmgLJ+6W4AQEsYCWgJeBHrUtYeEIQqtp3QIdWz7oERrLf0QOaQlkDMCRRsmbqxAs7bQmenJgbTyZsNjUyBjWUr5H9IG102gSabQJCGBk4DKeoHVAHUW6z7PiYExGgXejngX1Jt0GZc55X6PL3N6R0NbWx9lRT+hlRrJxcdbsyYm3a/un0c8ZcHEwdDMc2IQdZ3LUai1aZ1WQ5BxnBxjokVUxVE0z0YXLcXKZpnpJ2lNKVbpw9d9cquqPRCgDOegTGi3TRGKYedjTU2YxT3Q56PfIgxmW58mtHsv0N+oXlzUPro0lH5TGnnN6FLtOYxdj9Mestn0pU1qyjgrGXOXGcyTAW0BbAY3sQc9Q349cBGc5gLaAl4BTYdB3eUIFSlAi1KMCM1GBy230UW6cwlcWmiAOqBb22jRwgWlvYd0IWFG0xvAgSaVJuy3umEpSUm7D+6YEhKL9h/dPygOp2zfZt7h+UB60H+zf3DAtLBH7D+4YF7QJA3qw8QRA0jlhTqG6uShOGsk6usMJT67ldh1uyfo28/c501Bs9EwiYdHNuWNg3CMwcOobBuEZOFUNg3CN5HDqGwbhGYTw6hsG4GMwjh1Nv0ClVfoZYnVDXTHx3AeRmelxxXP7V+S5jryX5Rnq5CswCdIUkdMuHIHG2f7Op7hgLa2f7N/cMBT2rnppuf9D8oCmtn+zf3D8oCnt37D+6flAS9u/Yf3TAKVmTvYEd3QYQc6YgRqiQI7JA1K3su6BZULTugT6NtAm0reBNo0cQLulSkiZSpwJVNID09fsgSEECRSgTEqjHpYwN+T0CR05ppjM8nKOU2mNolW6SqB9LfZU0xjFGkd59Z1fjKK9XxbufB2uz9Nw5ptzHy8585/00fbk9cndX0XBtDxMjCd+fFnXPEwb0sbQ8TJxBvT4sbU8TGETXPi8NWPEycMJuT4tu5JaSJT0qq5tH+kIhGddMYqoR4YIPVvnnE8O5Fan2hZ3u3z8p9XVbeqjqKlIgq6hlIGAQeiX1M5jLiblE26ppns9MZkwLYwEO0BTGAlzAjvAp6pyTAjPAjuJAQwgVFGhAmUqMCXTpQJdOnAk00gXFuu4eEkS6awJCCA0cP/ABgOWA+nAo+XGlNhbCkgLVLt9iqL9Yg/XPhggZ+8Jq6q5uULTZdiLl3eq5RTzcp5YXlJ62yorqrbjYjH1Tqk6xH+2ZVWonq6vSUTTb3qp51KAPPVtRL0KsYZb71townfG2jBvvJqxhE1ll5MQwmpP0Hfi3rrVZdbVP1e0CMMD4jImFdEzGHncoi5RNM9/wCHXeSuk0LvaIpVFVa9AneHpOMkA9x8+6behuzNO7PZye07H9MXe/SrzbAzSwlTzyn8Fs0kJZoCmMBLmBHrtgHwgVDmAh4CHkBJgRKdOBKppAk01gSEWSJCCBY2tUBQCcQJaV14iA5a69oQGrcL2hAYtyvaEBtO5XtD4wQ0LS/KbN3cXGqGp2dPY0mIyGqM2PR9YJz92Umsr4lyKaZdTpdLFNimjvVOZ8nNLu42jFsYzJpjEL6qYzyJzMkZGYMjMAzBkZhGWMwZCvgxMGW9aG5TsLZTTpg1LJ1bAG96LbmGe4/mHCeFPwrkT2lXajT267lUdqo/l0mnfpURaitlXUMD3ES8omJhx1yiaJmmp5a5XtCZsCmuF4iAprle0ICmuF4wItzXBUgGBXuYCXMgIcwFGB5RYEhBAeggPSSHLAapgNUwGKYDAYQ9hoSruUWlhaWz1c+kfQT+5ujHhvPqnjeq3aZb2z9Pxr1MT07tN0/phEtKNqEXJpiu+BvBbOoD36vnKK3RM1TU67T00TdrudukeTTC022xMyMwDMGRmDLGZKMjMGWMwMZhGe6/5J6dWzrB3TWU+i4xnKH627w8p4Xrc1Ryed+im7amnpPaW86G0qDXrWZx/LY1KZX6ro2/0Tw3g+vum9obkzRiXN7Vs0zTTdojr181szSwUpbNAWzQFs0BTNAUzSAl2gJcwFkwPaCA9IDlkhywGKYDVMD2DAYGgew0D0GhHdU3Vml7epb1c6lJdfA/7MwyfgAPbKjX3Zzh0Ggp4WlqvR16Of8AKwA3DuN2sxOOAG4D1DE8LHyw6G3a3bVKizPdlLOYBmBiAZgYzAMyUZYJhi90hlgDImcJjnOHTdHWSCyp3oBFS2Ozz9ouMgH1Eiadq7Nu7yV1+3m9VYnpVGfJd1G6x0EAzoYcjMYmY8CmaZILZoC2aAtmgKZpAUxgKYwFEwP/2Q=="/>
          <p:cNvSpPr>
            <a:spLocks noChangeAspect="1" noChangeArrowheads="1"/>
          </p:cNvSpPr>
          <p:nvPr/>
        </p:nvSpPr>
        <p:spPr bwMode="auto">
          <a:xfrm>
            <a:off x="1130300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196" name="Picture 28" descr="http://www.s-ge.com/fr/sites/default/files/imagecache/node_image/Fotolia_12244186_Subscription_L_Sieger_Stefan%20Rajewski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737" y="2035775"/>
            <a:ext cx="2905125" cy="146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8" name="Picture 30" descr="http://www.pro-influence.com/wp-content/uploads/2011/05/gagnant-gagnan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88" y="4429132"/>
            <a:ext cx="22764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237709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Rouge / Individualiste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0245" y="2432839"/>
            <a:ext cx="8042276" cy="993630"/>
          </a:xfrm>
        </p:spPr>
        <p:txBody>
          <a:bodyPr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Va être orienté résultat, il est autonome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rouge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2628">
            <a:off x="6954118" y="-5029"/>
            <a:ext cx="2000586" cy="1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03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23859" y="0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Rouge / Traditionnaliste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176283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être bloqué si motivation contraire à ses principes. Prisonnier de ses principes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rouge</a:t>
            </a:r>
          </a:p>
          <a:p>
            <a:pPr algn="ctr"/>
            <a:endParaRPr lang="fr-FR" sz="24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Le rend rigide</a:t>
            </a:r>
            <a:endParaRPr lang="fr-FR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2628">
            <a:off x="6954118" y="-5029"/>
            <a:ext cx="2000586" cy="1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0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02716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Rouge / politique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0848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faire preuve d’un haut niveau d’énergie pour atteindre ses objectifs et ses </a:t>
            </a:r>
            <a:r>
              <a:rPr lang="fr-FR" dirty="0">
                <a:latin typeface="Arial" pitchFamily="34" charset="0"/>
                <a:cs typeface="Arial" pitchFamily="34" charset="0"/>
              </a:rPr>
              <a:t>a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mbitions (postes de pouvoir)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rouge </a:t>
            </a:r>
            <a:endParaRPr lang="fr-FR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82628">
            <a:off x="6954118" y="-5029"/>
            <a:ext cx="2000586" cy="1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Jaune / théorique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761193"/>
            <a:ext cx="8042276" cy="15302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être plus objectif. Il aura besoin de plus d’information pour influencer.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jaune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7706">
            <a:off x="7288377" y="17160"/>
            <a:ext cx="1941443" cy="20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1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489" y="776054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Jaune / Économique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683" y="2118967"/>
            <a:ext cx="8042276" cy="15660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influencer l’autre pour avoir un retour positif sur lui. Peut être perçu comme un opportuniste.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Accentue le jaune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7706">
            <a:off x="7288377" y="17160"/>
            <a:ext cx="1941443" cy="20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0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Jaune / Esthétique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9683" y="2651549"/>
            <a:ext cx="8042276" cy="1351400"/>
          </a:xfrm>
        </p:spPr>
        <p:txBody>
          <a:bodyPr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A une influence ciblée, plus de subjectivité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jaune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7706">
            <a:off x="7288377" y="17160"/>
            <a:ext cx="1941443" cy="20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Jaune / Altruiste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532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Va s’intéresser à la souffrance de l’autre pour influencer. 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Va influencer pour aider autrui.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jaune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7706">
            <a:off x="7288377" y="17160"/>
            <a:ext cx="1941443" cy="20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1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40963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r>
              <a:rPr lang="fr-FR" dirty="0">
                <a:latin typeface="Arial" pitchFamily="34" charset="0"/>
                <a:cs typeface="Arial" pitchFamily="34" charset="0"/>
              </a:rPr>
              <a:t/>
            </a:r>
            <a:br>
              <a:rPr lang="fr-FR" dirty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Jaune / Individualiste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814857"/>
            <a:ext cx="8042276" cy="21027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Va percevoir les autres pour les rallier à sa cause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Il peut être perçu comme opportuniste </a:t>
            </a:r>
            <a:endParaRPr lang="fr-F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jaune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7706">
            <a:off x="7288377" y="17160"/>
            <a:ext cx="1941443" cy="20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3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09253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Jaune / Traditionnaliste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868521"/>
            <a:ext cx="8042276" cy="1655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La personne influence pour servir ses principes. Elle peut être perçu fanatique.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jaune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7706">
            <a:off x="7288377" y="17160"/>
            <a:ext cx="1941443" cy="20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4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09253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Jaune / Politique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868521"/>
            <a:ext cx="8042276" cy="16555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/>
              <a:t>  </a:t>
            </a:r>
            <a:r>
              <a:rPr lang="fr-FR" dirty="0" smtClean="0">
                <a:latin typeface="Arial" pitchFamily="34" charset="0"/>
                <a:cs typeface="Arial" pitchFamily="34" charset="0"/>
              </a:rPr>
              <a:t>Va influencer l’autre pour arriver à une position de pouvoir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jaune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7706">
            <a:off x="7288377" y="17160"/>
            <a:ext cx="1941443" cy="20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3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/>
          <p:cNvSpPr>
            <a:spLocks noGrp="1"/>
          </p:cNvSpPr>
          <p:nvPr>
            <p:ph idx="1"/>
          </p:nvPr>
        </p:nvSpPr>
        <p:spPr>
          <a:xfrm>
            <a:off x="0" y="142852"/>
            <a:ext cx="8470899" cy="671777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fr-FR" dirty="0" smtClean="0">
                <a:solidFill>
                  <a:srgbClr val="FF6600"/>
                </a:solidFill>
              </a:rPr>
              <a:t>. </a:t>
            </a:r>
            <a:r>
              <a:rPr lang="fr-FR" sz="12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Pourquoi je fais ce que je fais ?</a:t>
            </a:r>
            <a:br>
              <a:rPr lang="fr-FR" sz="123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endParaRPr lang="fr-FR" sz="123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198055" y="1412776"/>
            <a:ext cx="10879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Visible</a:t>
            </a:r>
            <a:endParaRPr lang="fr-FR" alt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1140167" y="5219660"/>
            <a:ext cx="12634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HelveticaNeueLT Std Lt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fr-FR" altLang="en-US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Profond</a:t>
            </a:r>
            <a:endParaRPr lang="fr-FR" alt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 flipV="1">
            <a:off x="1706542" y="1956905"/>
            <a:ext cx="7938" cy="3116953"/>
          </a:xfrm>
          <a:prstGeom prst="straightConnector1">
            <a:avLst/>
          </a:prstGeom>
          <a:ln w="38100">
            <a:solidFill>
              <a:srgbClr val="FF6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/>
          <p:cNvGrpSpPr/>
          <p:nvPr/>
        </p:nvGrpSpPr>
        <p:grpSpPr>
          <a:xfrm>
            <a:off x="2286197" y="1191501"/>
            <a:ext cx="5382147" cy="5501863"/>
            <a:chOff x="2201863" y="731186"/>
            <a:chExt cx="5991225" cy="5725177"/>
          </a:xfrm>
        </p:grpSpPr>
        <p:pic>
          <p:nvPicPr>
            <p:cNvPr id="11" name="Picture 2" descr="http://ts1.mm.bing.net/images/thumbnail.aspx?q=4667818275964244&amp;id=4971ff6019a9b30ad8aee902d31d4183&amp;url=http%3a%2f%2fblog.deepsound.net%2fecrire%2fimages%2fposts%2ficeberg.jpg"/>
            <p:cNvPicPr>
              <a:picLocks noChangeAspect="1" noChangeArrowheads="1"/>
            </p:cNvPicPr>
            <p:nvPr/>
          </p:nvPicPr>
          <p:blipFill>
            <a:blip r:embed="rId3" cstate="print">
              <a:lum bright="32000" contrast="-5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5813" y="731186"/>
              <a:ext cx="4114801" cy="5725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Connector 20"/>
            <p:cNvCxnSpPr/>
            <p:nvPr/>
          </p:nvCxnSpPr>
          <p:spPr bwMode="auto">
            <a:xfrm>
              <a:off x="2201863" y="2597150"/>
              <a:ext cx="5991225" cy="0"/>
            </a:xfrm>
            <a:prstGeom prst="line">
              <a:avLst/>
            </a:prstGeom>
            <a:ln w="3810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243264" y="4566195"/>
              <a:ext cx="4418011" cy="67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fr-FR" altLang="fr-FR" sz="1800" dirty="0" smtClean="0">
                  <a:solidFill>
                    <a:srgbClr val="FF6600"/>
                  </a:solidFill>
                  <a:cs typeface="Arial" pitchFamily="34" charset="0"/>
                </a:rPr>
                <a:t>Traits </a:t>
              </a:r>
              <a:r>
                <a:rPr lang="fr-FR" altLang="fr-FR" sz="1800" dirty="0">
                  <a:solidFill>
                    <a:srgbClr val="FF6600"/>
                  </a:solidFill>
                  <a:cs typeface="Arial" pitchFamily="34" charset="0"/>
                </a:rPr>
                <a:t>de personnalité</a:t>
              </a:r>
            </a:p>
            <a:p>
              <a:pPr algn="ctr"/>
              <a:r>
                <a:rPr lang="fr-FR" altLang="fr-FR" sz="1800" dirty="0" smtClean="0">
                  <a:cs typeface="Arial" pitchFamily="34" charset="0"/>
                </a:rPr>
                <a:t>Comportement </a:t>
              </a:r>
              <a:r>
                <a:rPr lang="fr-FR" altLang="fr-FR" sz="1800" dirty="0">
                  <a:cs typeface="Arial" pitchFamily="34" charset="0"/>
                </a:rPr>
                <a:t>inconscient</a:t>
              </a:r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3751263" y="3807370"/>
              <a:ext cx="3405187" cy="67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fr-FR" altLang="fr-FR" sz="1800" dirty="0" smtClean="0">
                  <a:solidFill>
                    <a:srgbClr val="FF6600"/>
                  </a:solidFill>
                  <a:cs typeface="Arial" pitchFamily="34" charset="0"/>
                </a:rPr>
                <a:t>Image </a:t>
              </a:r>
              <a:r>
                <a:rPr lang="fr-FR" altLang="fr-FR" sz="1800" dirty="0">
                  <a:solidFill>
                    <a:srgbClr val="FF6600"/>
                  </a:solidFill>
                  <a:cs typeface="Arial" pitchFamily="34" charset="0"/>
                </a:rPr>
                <a:t>de soi</a:t>
              </a:r>
            </a:p>
            <a:p>
              <a:pPr algn="ctr"/>
              <a:r>
                <a:rPr lang="fr-FR" altLang="fr-FR" sz="1800" dirty="0" smtClean="0">
                  <a:cs typeface="Arial" pitchFamily="34" charset="0"/>
                </a:rPr>
                <a:t>Ma </a:t>
              </a:r>
              <a:r>
                <a:rPr lang="fr-FR" altLang="fr-FR" sz="1800" dirty="0">
                  <a:cs typeface="Arial" pitchFamily="34" charset="0"/>
                </a:rPr>
                <a:t>perception de moi</a:t>
              </a:r>
            </a:p>
          </p:txBody>
        </p:sp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3546474" y="2597151"/>
              <a:ext cx="4114801" cy="9608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fr-FR" altLang="fr-FR" sz="1800" dirty="0" smtClean="0">
                  <a:solidFill>
                    <a:srgbClr val="FF6600"/>
                  </a:solidFill>
                  <a:cs typeface="Arial" pitchFamily="34" charset="0"/>
                </a:rPr>
                <a:t>Valeurs </a:t>
              </a:r>
              <a:r>
                <a:rPr lang="fr-FR" altLang="fr-FR" sz="1800" dirty="0">
                  <a:solidFill>
                    <a:srgbClr val="FF6600"/>
                  </a:solidFill>
                  <a:cs typeface="Arial" pitchFamily="34" charset="0"/>
                </a:rPr>
                <a:t>sociales</a:t>
              </a:r>
            </a:p>
            <a:p>
              <a:pPr algn="ctr"/>
              <a:r>
                <a:rPr lang="fr-FR" altLang="fr-FR" sz="1800" dirty="0" smtClean="0">
                  <a:cs typeface="Arial" pitchFamily="34" charset="0"/>
                </a:rPr>
                <a:t>Qu'</a:t>
              </a:r>
              <a:r>
                <a:rPr lang="fr-FR" altLang="ja-JP" sz="1800" dirty="0" smtClean="0">
                  <a:cs typeface="Arial" pitchFamily="34" charset="0"/>
                </a:rPr>
                <a:t>est-ce </a:t>
              </a:r>
              <a:r>
                <a:rPr lang="fr-FR" altLang="ja-JP" sz="1800" dirty="0">
                  <a:cs typeface="Arial" pitchFamily="34" charset="0"/>
                </a:rPr>
                <a:t>que j’estime important </a:t>
              </a:r>
              <a:br>
                <a:rPr lang="fr-FR" altLang="ja-JP" sz="1800" dirty="0">
                  <a:cs typeface="Arial" pitchFamily="34" charset="0"/>
                </a:rPr>
              </a:br>
              <a:r>
                <a:rPr lang="fr-FR" altLang="ja-JP" sz="1800" dirty="0">
                  <a:cs typeface="Arial" pitchFamily="34" charset="0"/>
                </a:rPr>
                <a:t>dans mon travail</a:t>
              </a:r>
              <a:endParaRPr lang="fr-FR" altLang="fr-FR" sz="1800" dirty="0">
                <a:cs typeface="Arial" pitchFamily="34" charset="0"/>
              </a:endParaRP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3751263" y="751511"/>
              <a:ext cx="3405187" cy="67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fr-FR" altLang="fr-FR" sz="1800" dirty="0" smtClean="0">
                  <a:solidFill>
                    <a:srgbClr val="FF6600"/>
                  </a:solidFill>
                  <a:cs typeface="Arial" pitchFamily="34" charset="0"/>
                </a:rPr>
                <a:t>Habileté</a:t>
              </a:r>
              <a:endParaRPr lang="fr-FR" altLang="fr-FR" sz="1800" dirty="0">
                <a:solidFill>
                  <a:srgbClr val="FF6600"/>
                </a:solidFill>
                <a:cs typeface="Arial" pitchFamily="34" charset="0"/>
              </a:endParaRPr>
            </a:p>
            <a:p>
              <a:pPr algn="ctr"/>
              <a:r>
                <a:rPr lang="fr-FR" altLang="fr-FR" sz="1800" dirty="0" smtClean="0">
                  <a:cs typeface="Arial" pitchFamily="34" charset="0"/>
                </a:rPr>
                <a:t>Ce </a:t>
              </a:r>
              <a:r>
                <a:rPr lang="fr-FR" altLang="fr-FR" sz="1800" dirty="0">
                  <a:cs typeface="Arial" pitchFamily="34" charset="0"/>
                </a:rPr>
                <a:t>que je sais faire</a:t>
              </a:r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3402013" y="1600076"/>
              <a:ext cx="4102102" cy="864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fr-FR" altLang="fr-FR" sz="1600" dirty="0" smtClean="0">
                  <a:solidFill>
                    <a:srgbClr val="FF6600"/>
                  </a:solidFill>
                  <a:cs typeface="Arial" pitchFamily="34" charset="0"/>
                </a:rPr>
                <a:t>Connaissance</a:t>
              </a:r>
              <a:endParaRPr lang="fr-FR" altLang="fr-FR" sz="1600" dirty="0">
                <a:cs typeface="Arial" pitchFamily="34" charset="0"/>
              </a:endParaRPr>
            </a:p>
            <a:p>
              <a:pPr algn="ctr"/>
              <a:r>
                <a:rPr lang="fr-FR" altLang="fr-FR" sz="1600" dirty="0" smtClean="0">
                  <a:cs typeface="Arial" pitchFamily="34" charset="0"/>
                </a:rPr>
                <a:t>Mes </a:t>
              </a:r>
              <a:r>
                <a:rPr lang="fr-FR" altLang="fr-FR" sz="1600" dirty="0">
                  <a:cs typeface="Arial" pitchFamily="34" charset="0"/>
                </a:rPr>
                <a:t>connaissances, </a:t>
              </a:r>
              <a:br>
                <a:rPr lang="fr-FR" altLang="fr-FR" sz="1600" dirty="0">
                  <a:cs typeface="Arial" pitchFamily="34" charset="0"/>
                </a:rPr>
              </a:br>
              <a:r>
                <a:rPr lang="fr-FR" altLang="fr-FR" sz="1600" dirty="0">
                  <a:cs typeface="Arial" pitchFamily="34" charset="0"/>
                </a:rPr>
                <a:t>mon expérience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3243264" y="5326608"/>
              <a:ext cx="4418011" cy="672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/>
              <a:r>
                <a:rPr lang="fr-FR" altLang="fr-FR" sz="1800" dirty="0" smtClean="0">
                  <a:solidFill>
                    <a:srgbClr val="FF6600"/>
                  </a:solidFill>
                  <a:cs typeface="Arial" pitchFamily="34" charset="0"/>
                </a:rPr>
                <a:t>Motivations</a:t>
              </a:r>
              <a:endParaRPr lang="fr-FR" altLang="fr-FR" sz="1800" dirty="0">
                <a:solidFill>
                  <a:srgbClr val="FF6600"/>
                </a:solidFill>
                <a:cs typeface="Arial" pitchFamily="34" charset="0"/>
              </a:endParaRPr>
            </a:p>
            <a:p>
              <a:pPr algn="ctr"/>
              <a:r>
                <a:rPr lang="fr-FR" altLang="fr-FR" sz="1800" dirty="0" smtClean="0">
                  <a:cs typeface="Arial" pitchFamily="34" charset="0"/>
                </a:rPr>
                <a:t>Ce </a:t>
              </a:r>
              <a:r>
                <a:rPr lang="fr-FR" altLang="fr-FR" sz="1800" dirty="0">
                  <a:cs typeface="Arial" pitchFamily="34" charset="0"/>
                </a:rPr>
                <a:t>qui me donne de l</a:t>
              </a:r>
              <a:r>
                <a:rPr lang="fr-FR" altLang="ja-JP" sz="1800" dirty="0">
                  <a:cs typeface="Arial" pitchFamily="34" charset="0"/>
                </a:rPr>
                <a:t>'énergie </a:t>
              </a:r>
              <a:endParaRPr lang="fr-FR" altLang="fr-FR" sz="18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0061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Vert / Théorique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868521"/>
            <a:ext cx="8042276" cy="201327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utiliser la connaissance pour être utile à l’autre. Ceci va le ralentir car il n’avancera pas tant qu’il n’a pas la connaissance qu’il juge nécessaire.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vert</a:t>
            </a:r>
          </a:p>
          <a:p>
            <a:pPr algn="ctr"/>
            <a:r>
              <a:rPr lang="fr-FR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Peut être perçu comme un bleu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2591">
            <a:off x="7125505" y="123908"/>
            <a:ext cx="1891210" cy="19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8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1959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Vert / Économique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922185"/>
            <a:ext cx="8042276" cy="20848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Son intérêt pour l’autre sera sélectif, en effet, il n’y aura intérêt que s’il y a retour sur investissement.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vert</a:t>
            </a:r>
          </a:p>
          <a:p>
            <a:pPr algn="ctr"/>
            <a:endParaRPr lang="fr-FR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Peut être perçu comme un rouge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2591">
            <a:off x="7125505" y="123908"/>
            <a:ext cx="1891210" cy="19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Vert / Esthétique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3889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être freiné pour rechercher du sens. 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se tourner vers les autres si cela a du sens pour lui.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vert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2591">
            <a:off x="7125505" y="123908"/>
            <a:ext cx="1891210" cy="19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Vert / Altruiste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975849"/>
            <a:ext cx="8042276" cy="215638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chercher à aider les autres même s’ils n’ont pas besoin. Il peut paraître envahissant pour ces derniers.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vert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2591">
            <a:off x="7125505" y="123908"/>
            <a:ext cx="1891210" cy="19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2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45213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Vert / individualiste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2029513"/>
            <a:ext cx="8042276" cy="28182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servir un système pour atteindre ses objectifs.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Sert les autres pour son statu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vert</a:t>
            </a:r>
          </a:p>
          <a:p>
            <a:pPr algn="ctr"/>
            <a:endParaRPr lang="fr-FR" sz="2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Peut être perçu comme un rouge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2591">
            <a:off x="7125505" y="123908"/>
            <a:ext cx="1891210" cy="19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8849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Vert / Traditionnaliste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600201"/>
            <a:ext cx="8042276" cy="263937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être sélectif dans son aide aux autres. </a:t>
            </a:r>
          </a:p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S’intéresse à ceux qui adhèrent à ses principes</a:t>
            </a:r>
            <a:r>
              <a:rPr lang="fr-FR" dirty="0" smtClean="0"/>
              <a:t>. 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vert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2591">
            <a:off x="7125505" y="123908"/>
            <a:ext cx="1891210" cy="19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58849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Vert / Politique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2339854"/>
            <a:ext cx="8042276" cy="18997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servir les autres pour prendre le contrôle.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685029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364792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vert</a:t>
            </a:r>
          </a:p>
          <a:p>
            <a:pPr algn="ctr"/>
            <a:endParaRPr lang="fr-FR" sz="24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Peut être perçu comme un rouge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12591">
            <a:off x="7125505" y="123908"/>
            <a:ext cx="1891210" cy="19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Bleu / Théorique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904297"/>
            <a:ext cx="8042276" cy="27109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accroitre les règles pour tout comprendre. S’il n’est pas convaincu, il n’avance pas et continuera à chercher l’information pour que son travail soit analytique et ses décisions objectives.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4275333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955096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bleu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21" y="135235"/>
            <a:ext cx="1706853" cy="1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9845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Bleu / Économique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940073"/>
            <a:ext cx="8042276" cy="215638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choisir parmi les règles existantes celles qui vont lui permettre d’avoir un retour rapide sur investissement.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971237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651000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bleu</a:t>
            </a:r>
          </a:p>
          <a:p>
            <a:pPr algn="ctr"/>
            <a:endParaRPr lang="fr-FR" sz="2400" b="1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Peut être perçu comme un rouge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21" y="135235"/>
            <a:ext cx="1706853" cy="1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8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Bleu / Esthétique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975849"/>
            <a:ext cx="8042276" cy="204905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Le choix du cadre doit être cohérent pour lui. Si les règles ne correspondent pas à son côté esthétique, il va être bloqué et va basculer vers la subjectivité.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971237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651000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bleu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21" y="135235"/>
            <a:ext cx="1706853" cy="1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716400" y="709200"/>
            <a:ext cx="7772400" cy="61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latin typeface="Arial" pitchFamily="34" charset="0"/>
                <a:cs typeface="Arial" pitchFamily="34" charset="0"/>
              </a:rPr>
              <a:t>Le modèle de Spranger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ce réservé du texte 3"/>
          <p:cNvSpPr txBox="1">
            <a:spLocks/>
          </p:cNvSpPr>
          <p:nvPr/>
        </p:nvSpPr>
        <p:spPr>
          <a:xfrm>
            <a:off x="715962" y="2071678"/>
            <a:ext cx="7772837" cy="3975487"/>
          </a:xfrm>
          <a:prstGeom prst="rect">
            <a:avLst/>
          </a:prstGeom>
        </p:spPr>
        <p:txBody>
          <a:bodyPr>
            <a:normAutofit/>
          </a:bodyPr>
          <a:lstStyle>
            <a:lvl1pPr marL="349250" indent="-34925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837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3650" indent="-295275" algn="l" defTabSz="914400" rtl="0" eaLnBrk="1" latinLnBrk="0" hangingPunct="1"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6225" indent="-282575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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Psychologue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Allemand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Cherche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à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comprendre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pourquoi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” nous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voyons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le monde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différemment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Ses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études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sont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basées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sur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l’observation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des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personnes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Il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identifie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6 attitudes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“Types of Men” - 1928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Bleu / Altruiste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957961"/>
            <a:ext cx="8042276" cy="21384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mettre en place des règles pour diminuer la souffrance des autres mais seulement s’ils rentrent dans son cadre.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971237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651000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bleu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21" y="135235"/>
            <a:ext cx="1706853" cy="1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2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8871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Bleu / Individualiste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2029513"/>
            <a:ext cx="8042276" cy="226371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Le choix du cadre va être fait en fonction de celui qui lui permet d’atteindre ses objectifs, d’être le premier, le meilleur.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971237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651000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Atténue le bleu</a:t>
            </a:r>
          </a:p>
          <a:p>
            <a:pPr algn="ctr"/>
            <a:endParaRPr lang="fr-FR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Peut être perçu comme un rouge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21" y="135235"/>
            <a:ext cx="1706853" cy="1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4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48279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Bleu / Traditionnaliste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886409"/>
            <a:ext cx="8042276" cy="2031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faire le choix du cadre en fonction de ses principes. Son cadre devient alors assez réduit. Va être enfermé et rigide</a:t>
            </a:r>
            <a:r>
              <a:rPr lang="fr-FR" dirty="0" smtClean="0"/>
              <a:t>. </a:t>
            </a:r>
            <a:endParaRPr lang="fr-FR" dirty="0"/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971237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651000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bleu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21" y="135235"/>
            <a:ext cx="1706853" cy="1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48279" y="107576"/>
            <a:ext cx="8042276" cy="1336956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Collaborateur </a:t>
            </a:r>
            <a:br>
              <a:rPr lang="fr-FR" dirty="0" smtClean="0">
                <a:latin typeface="Arial" pitchFamily="34" charset="0"/>
                <a:cs typeface="Arial" pitchFamily="34" charset="0"/>
              </a:rPr>
            </a:br>
            <a:r>
              <a:rPr lang="fr-FR" dirty="0" smtClean="0">
                <a:latin typeface="Arial" pitchFamily="34" charset="0"/>
                <a:cs typeface="Arial" pitchFamily="34" charset="0"/>
              </a:rPr>
              <a:t>Bleu / Politique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9275" y="1886409"/>
            <a:ext cx="8042276" cy="20311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" pitchFamily="34" charset="0"/>
                <a:cs typeface="Arial" pitchFamily="34" charset="0"/>
              </a:rPr>
              <a:t>Va respecter un cadre à travers lequel il va prendre le contrôle. 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560821" y="3971237"/>
            <a:ext cx="0" cy="679763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à coins arrondis 4"/>
          <p:cNvSpPr/>
          <p:nvPr/>
        </p:nvSpPr>
        <p:spPr>
          <a:xfrm>
            <a:off x="2003186" y="4651000"/>
            <a:ext cx="5097389" cy="1413190"/>
          </a:xfrm>
          <a:prstGeom prst="roundRect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Renforce le bleu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621" y="135235"/>
            <a:ext cx="1706853" cy="195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5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9275" y="2576199"/>
            <a:ext cx="8042276" cy="1336956"/>
          </a:xfrm>
        </p:spPr>
        <p:txBody>
          <a:bodyPr anchor="ctr"/>
          <a:lstStyle/>
          <a:p>
            <a:r>
              <a:rPr lang="fr-FR" dirty="0" smtClean="0">
                <a:latin typeface="Arial" pitchFamily="34" charset="0"/>
                <a:cs typeface="Arial" pitchFamily="34" charset="0"/>
              </a:rPr>
              <a:t>À vous de jouer !</a:t>
            </a:r>
            <a:endParaRPr lang="fr-F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15" y="264592"/>
            <a:ext cx="2022810" cy="186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9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00" y="1511290"/>
            <a:ext cx="5365671" cy="348217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871" y="1117753"/>
            <a:ext cx="3653129" cy="434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6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211960" y="2492896"/>
            <a:ext cx="8382000" cy="329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725" tIns="42863" rIns="85725" bIns="42863"/>
          <a:lstStyle/>
          <a:p>
            <a:pPr marL="577850" indent="-577850" algn="just" defTabSz="779463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150000"/>
              <a:buFont typeface="Webdings" pitchFamily="18" charset="2"/>
              <a:buChar char="Ñ"/>
            </a:pPr>
            <a:endParaRPr lang="fr-FR" altLang="fr-FR" sz="1100" dirty="0">
              <a:solidFill>
                <a:srgbClr val="7030A0"/>
              </a:solidFill>
              <a:latin typeface="Arial Black" pitchFamily="34" charset="0"/>
            </a:endParaRPr>
          </a:p>
          <a:p>
            <a:pPr marL="577850" indent="-577850" algn="just" defTabSz="779463">
              <a:lnSpc>
                <a:spcPct val="110000"/>
              </a:lnSpc>
              <a:spcBef>
                <a:spcPct val="20000"/>
              </a:spcBef>
              <a:buSzPct val="200000"/>
            </a:pPr>
            <a:endParaRPr lang="fr-FR" altLang="fr-FR" sz="2400" dirty="0"/>
          </a:p>
          <a:p>
            <a:pPr marL="577850" indent="-577850" algn="just" defTabSz="779463">
              <a:lnSpc>
                <a:spcPct val="110000"/>
              </a:lnSpc>
              <a:spcBef>
                <a:spcPct val="20000"/>
              </a:spcBef>
            </a:pPr>
            <a:endParaRPr lang="fr-FR" alt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142900"/>
            <a:ext cx="9001156" cy="936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32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Points clés sur le comportement humain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1142984"/>
            <a:ext cx="8712968" cy="521497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779463">
              <a:lnSpc>
                <a:spcPct val="200000"/>
              </a:lnSpc>
              <a:spcBef>
                <a:spcPct val="20000"/>
              </a:spcBef>
              <a:buClr>
                <a:srgbClr val="FFCC66"/>
              </a:buClr>
              <a:buSzPct val="150000"/>
            </a:pPr>
            <a:endParaRPr lang="fr-FR" altLang="fr-FR" sz="2800" dirty="0" smtClean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defTabSz="779463">
              <a:lnSpc>
                <a:spcPct val="200000"/>
              </a:lnSpc>
              <a:spcBef>
                <a:spcPct val="20000"/>
              </a:spcBef>
              <a:buClr>
                <a:srgbClr val="FFCC66"/>
              </a:buClr>
              <a:buSzPct val="150000"/>
            </a:pPr>
            <a:r>
              <a:rPr lang="fr-FR" altLang="fr-FR" sz="2800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 L’être humain accompli est celui qui a la volonté de changer ce qu’il peut changer, la sérénité d’accepter ce qu’il ne peut pas changer, et la sagesse d’en faire la différence. » </a:t>
            </a:r>
          </a:p>
          <a:p>
            <a:pPr algn="r" defTabSz="779463">
              <a:lnSpc>
                <a:spcPct val="200000"/>
              </a:lnSpc>
              <a:spcBef>
                <a:spcPct val="20000"/>
              </a:spcBef>
              <a:buClr>
                <a:srgbClr val="FFCC66"/>
              </a:buClr>
              <a:buSzPct val="150000"/>
            </a:pPr>
            <a:r>
              <a:rPr lang="fr-FR" altLang="fr-FR" sz="2800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Marc Aurèle</a:t>
            </a:r>
          </a:p>
          <a:p>
            <a:pPr algn="just" defTabSz="779463">
              <a:lnSpc>
                <a:spcPct val="200000"/>
              </a:lnSpc>
              <a:spcBef>
                <a:spcPct val="20000"/>
              </a:spcBef>
              <a:buClr>
                <a:srgbClr val="FFCC66"/>
              </a:buClr>
              <a:buSzPct val="150000"/>
            </a:pPr>
            <a:endParaRPr lang="fr-FR" altLang="fr-FR" sz="2800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211960" y="2492896"/>
            <a:ext cx="8382000" cy="3298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5725" tIns="42863" rIns="85725" bIns="42863"/>
          <a:lstStyle/>
          <a:p>
            <a:pPr marL="577850" indent="-577850" algn="just" defTabSz="779463">
              <a:lnSpc>
                <a:spcPct val="120000"/>
              </a:lnSpc>
              <a:spcBef>
                <a:spcPct val="20000"/>
              </a:spcBef>
              <a:buClr>
                <a:srgbClr val="FFCC66"/>
              </a:buClr>
              <a:buSzPct val="150000"/>
              <a:buFont typeface="Webdings" pitchFamily="18" charset="2"/>
              <a:buChar char="Ñ"/>
            </a:pPr>
            <a:endParaRPr lang="fr-FR" altLang="fr-FR" sz="1100" dirty="0">
              <a:solidFill>
                <a:srgbClr val="7030A0"/>
              </a:solidFill>
              <a:latin typeface="Arial Black" pitchFamily="34" charset="0"/>
            </a:endParaRPr>
          </a:p>
          <a:p>
            <a:pPr marL="577850" indent="-577850" algn="just" defTabSz="779463">
              <a:lnSpc>
                <a:spcPct val="110000"/>
              </a:lnSpc>
              <a:spcBef>
                <a:spcPct val="20000"/>
              </a:spcBef>
              <a:buSzPct val="200000"/>
            </a:pPr>
            <a:endParaRPr lang="fr-FR" altLang="fr-FR" sz="2400" dirty="0"/>
          </a:p>
          <a:p>
            <a:pPr marL="577850" indent="-577850" algn="just" defTabSz="779463">
              <a:lnSpc>
                <a:spcPct val="110000"/>
              </a:lnSpc>
              <a:spcBef>
                <a:spcPct val="20000"/>
              </a:spcBef>
            </a:pPr>
            <a:endParaRPr lang="fr-FR" alt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0" y="-142900"/>
            <a:ext cx="9001156" cy="9366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algn="ctr">
              <a:spcBef>
                <a:spcPct val="0"/>
              </a:spcBef>
            </a:pPr>
            <a:r>
              <a:rPr lang="fr-FR" sz="3200" dirty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Points clés sur le comportement humain</a:t>
            </a:r>
          </a:p>
        </p:txBody>
      </p:sp>
      <p:sp>
        <p:nvSpPr>
          <p:cNvPr id="5" name="Rectangle à coins arrondis 4"/>
          <p:cNvSpPr/>
          <p:nvPr/>
        </p:nvSpPr>
        <p:spPr>
          <a:xfrm>
            <a:off x="179512" y="1142984"/>
            <a:ext cx="8712968" cy="521497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 defTabSz="779463">
              <a:lnSpc>
                <a:spcPct val="200000"/>
              </a:lnSpc>
              <a:spcBef>
                <a:spcPct val="20000"/>
              </a:spcBef>
              <a:buClr>
                <a:srgbClr val="FFCC66"/>
              </a:buClr>
              <a:buSzPct val="150000"/>
            </a:pPr>
            <a:endParaRPr lang="fr-FR" altLang="fr-FR" sz="2800" dirty="0" smtClean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 defTabSz="779463">
              <a:lnSpc>
                <a:spcPct val="200000"/>
              </a:lnSpc>
              <a:spcBef>
                <a:spcPct val="20000"/>
              </a:spcBef>
              <a:buClr>
                <a:srgbClr val="FFCC66"/>
              </a:buClr>
              <a:buSzPct val="150000"/>
            </a:pPr>
            <a:r>
              <a:rPr lang="fr-FR" altLang="fr-FR" sz="2800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« Ce n’est pas la plus forte ni la plus intelligente des espèces qui survivra, mais celle qui sera la plus apte à changer. » </a:t>
            </a:r>
          </a:p>
          <a:p>
            <a:pPr algn="r" defTabSz="779463">
              <a:lnSpc>
                <a:spcPct val="200000"/>
              </a:lnSpc>
              <a:spcBef>
                <a:spcPct val="20000"/>
              </a:spcBef>
              <a:buClr>
                <a:srgbClr val="FFCC66"/>
              </a:buClr>
              <a:buSzPct val="150000"/>
            </a:pPr>
            <a:r>
              <a:rPr lang="fr-FR" altLang="fr-FR" sz="2800" dirty="0" smtClean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Charles Darwin</a:t>
            </a:r>
          </a:p>
          <a:p>
            <a:pPr algn="just" defTabSz="779463">
              <a:lnSpc>
                <a:spcPct val="200000"/>
              </a:lnSpc>
              <a:spcBef>
                <a:spcPct val="20000"/>
              </a:spcBef>
              <a:buClr>
                <a:srgbClr val="FFCC66"/>
              </a:buClr>
              <a:buSzPct val="150000"/>
            </a:pPr>
            <a:endParaRPr lang="fr-FR" altLang="fr-FR" sz="2800" dirty="0">
              <a:solidFill>
                <a:schemeClr val="accent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>
                <a:latin typeface="Arial" pitchFamily="34" charset="0"/>
                <a:cs typeface="Arial" pitchFamily="34" charset="0"/>
              </a:rPr>
              <a:t>Les sept dimensions de la motivation </a:t>
            </a:r>
            <a:endParaRPr lang="fr-FR" sz="4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7362"/>
              </p:ext>
            </p:extLst>
          </p:nvPr>
        </p:nvGraphicFramePr>
        <p:xfrm>
          <a:off x="165442" y="1627854"/>
          <a:ext cx="8978558" cy="4221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8060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solidFill>
                            <a:srgbClr val="00FF01"/>
                          </a:solidFill>
                          <a:latin typeface="Arial" pitchFamily="34" charset="0"/>
                          <a:cs typeface="Arial" pitchFamily="34" charset="0"/>
                        </a:rPr>
                        <a:t>Esthétique</a:t>
                      </a:r>
                      <a:endParaRPr lang="fr-FR" sz="2000" b="1" dirty="0">
                        <a:solidFill>
                          <a:srgbClr val="00FF0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Qui traduit un besoin d’équilibre,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d’harmonie, de développement psychique, sans pour autant perdre de vue l’aspect pratique ou utile des choses. 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046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Economique </a:t>
                      </a:r>
                      <a:endParaRPr lang="fr-FR" sz="2000" b="1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Qui traduit un besoin de rendement ou de faisabilité.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046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solidFill>
                            <a:srgbClr val="FF8602"/>
                          </a:solidFill>
                          <a:latin typeface="Arial" pitchFamily="34" charset="0"/>
                          <a:cs typeface="Arial" pitchFamily="34" charset="0"/>
                        </a:rPr>
                        <a:t>Individualiste </a:t>
                      </a:r>
                      <a:endParaRPr lang="fr-FR" sz="2000" b="1" dirty="0">
                        <a:solidFill>
                          <a:srgbClr val="FF8602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Qui traduit un besoin d’indépendance et unique 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046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Politique </a:t>
                      </a:r>
                      <a:endParaRPr lang="fr-FR" sz="2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Qui traduit un besoin de contrôler ou d’avoir de l’influence 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046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solidFill>
                            <a:srgbClr val="FFC000"/>
                          </a:solidFill>
                          <a:latin typeface="Arial" pitchFamily="34" charset="0"/>
                          <a:cs typeface="Arial" pitchFamily="34" charset="0"/>
                        </a:rPr>
                        <a:t>Altruiste </a:t>
                      </a:r>
                      <a:endParaRPr lang="fr-FR" sz="2000" b="1" dirty="0">
                        <a:solidFill>
                          <a:srgbClr val="FFC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Qui traduit le besoin d’aider les autres de façon altruiste 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046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Traditionnaliste </a:t>
                      </a:r>
                      <a:endParaRPr lang="fr-FR" sz="20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Qui traduit une volonté d’ordre, de discipline et d’éthique 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8060">
                <a:tc>
                  <a:txBody>
                    <a:bodyPr/>
                    <a:lstStyle/>
                    <a:p>
                      <a:r>
                        <a:rPr lang="fr-FR" sz="2000" b="1" dirty="0" smtClean="0">
                          <a:solidFill>
                            <a:srgbClr val="804000"/>
                          </a:solidFill>
                          <a:latin typeface="Arial" pitchFamily="34" charset="0"/>
                          <a:cs typeface="Arial" pitchFamily="34" charset="0"/>
                        </a:rPr>
                        <a:t>Théorique </a:t>
                      </a:r>
                      <a:endParaRPr lang="fr-FR" sz="2000" b="1" dirty="0">
                        <a:solidFill>
                          <a:srgbClr val="804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b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Qui traduit un besoin de développer des connaissances,</a:t>
                      </a:r>
                      <a:r>
                        <a:rPr lang="fr-FR" sz="2000" b="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d’apprendre et de comprendre. Il appréhende le monde via une approche intellectuelle et des systèmes 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2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875007" y="4029339"/>
            <a:ext cx="7297084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644790" y="1778267"/>
            <a:ext cx="131921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420285" y="4230955"/>
            <a:ext cx="1055687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806715" y="3565790"/>
            <a:ext cx="15906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005402" y="4321440"/>
            <a:ext cx="2740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875007" y="3482445"/>
            <a:ext cx="7291362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0" y="-1"/>
            <a:ext cx="6804248" cy="872067"/>
          </a:xfrm>
          <a:solidFill>
            <a:srgbClr val="00FF0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fr-FR" dirty="0" smtClean="0"/>
              <a:t>ESTHETIQUE</a:t>
            </a:r>
            <a:endParaRPr lang="fr-FR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490269" y="3332378"/>
            <a:ext cx="2567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51</a:t>
            </a:r>
            <a:endParaRPr lang="fr-CH" dirty="0">
              <a:latin typeface="Arial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50991" y="1658805"/>
            <a:ext cx="385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100</a:t>
            </a:r>
            <a:endParaRPr lang="fr-CH" dirty="0">
              <a:latin typeface="Arial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518" y="3901916"/>
            <a:ext cx="11755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27</a:t>
            </a:r>
            <a:endParaRPr lang="fr-CH" dirty="0">
              <a:latin typeface="Arial" charset="0"/>
            </a:endParaRPr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1627279" y="1774472"/>
            <a:ext cx="20637" cy="410961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522235" y="5571616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0 </a:t>
            </a:r>
            <a:endParaRPr lang="fr-CH" dirty="0">
              <a:latin typeface="Arial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522235" y="2290234"/>
            <a:ext cx="1707731" cy="7267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Esthétique élevé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22235" y="4703233"/>
            <a:ext cx="1735795" cy="6899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Esthétique bas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2229965" y="3491177"/>
            <a:ext cx="5223779" cy="5381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Moyenne de la population : 40/100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Connecteur droit 18"/>
          <p:cNvCxnSpPr/>
          <p:nvPr/>
        </p:nvCxnSpPr>
        <p:spPr>
          <a:xfrm>
            <a:off x="1447259" y="17627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46675" y="587401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277731" y="1432029"/>
            <a:ext cx="65991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Apprécie la beauté des formes, les choses « esthétiques »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Recherche du sens et de la cohérence dans sa vie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Cherche à se réaliser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Sensible à « l’écologie » humaine et planétaire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Evite les zones de souffrance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85235" y="4565362"/>
            <a:ext cx="6853361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Ne valorise pas l’aspect esthétique comme facteur de décision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Peut travailler dans un environnement peu agréable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Peut prendre des décisions objectives et sans états d’âme</a:t>
            </a:r>
          </a:p>
          <a:p>
            <a:pPr marL="285750" indent="-285750" eaLnBrk="1" hangingPunct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613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1032667" y="4123935"/>
            <a:ext cx="7297084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802450" y="1872863"/>
            <a:ext cx="131921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577945" y="4325551"/>
            <a:ext cx="1055687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964375" y="3660386"/>
            <a:ext cx="15906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4163062" y="4416036"/>
            <a:ext cx="27400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>
            <a:off x="1032667" y="3577041"/>
            <a:ext cx="7291362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01587" y="3426974"/>
            <a:ext cx="2567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60</a:t>
            </a:r>
            <a:endParaRPr lang="fr-CH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08651" y="1753401"/>
            <a:ext cx="385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100</a:t>
            </a:r>
            <a:endParaRPr lang="fr-CH" dirty="0">
              <a:latin typeface="Arial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01588" y="4009796"/>
            <a:ext cx="40262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36</a:t>
            </a:r>
            <a:endParaRPr lang="fr-CH" dirty="0">
              <a:latin typeface="Arial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1784939" y="1869068"/>
            <a:ext cx="20637" cy="410961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679895" y="5666212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0 </a:t>
            </a:r>
            <a:endParaRPr lang="fr-CH" dirty="0">
              <a:latin typeface="Arial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46365" y="2319470"/>
            <a:ext cx="2010152" cy="7339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Économique élevé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402865" y="3592807"/>
            <a:ext cx="5355679" cy="5381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Moyenne de la population : 48/100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1604919" y="185738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04335" y="5968612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01618" y="2241701"/>
            <a:ext cx="71751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Recherche un Retour sur Investissement (Ressources)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 un sens pratique développé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Envisage des scénarii donnant/donnant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15690" y="4607776"/>
            <a:ext cx="672831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L’aspect pratique ou le ROI n’est pas facteur de décision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Peut s’investir sur un projet sans retour immédiat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L’argent est juste une sécurité financière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346365" y="4699087"/>
            <a:ext cx="2010151" cy="7339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Économique  bas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0" y="-1"/>
            <a:ext cx="6804248" cy="872067"/>
          </a:xfrm>
          <a:solidFill>
            <a:srgbClr val="18579B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fr-FR" dirty="0" smtClean="0"/>
              <a:t>ÉCONOMIQUE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83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1032667" y="4423489"/>
            <a:ext cx="7297084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802450" y="2172417"/>
            <a:ext cx="1319213" cy="190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577945" y="4625105"/>
            <a:ext cx="1055687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964375" y="3959940"/>
            <a:ext cx="15906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" name="Line 47"/>
          <p:cNvSpPr>
            <a:spLocks noChangeShapeType="1"/>
          </p:cNvSpPr>
          <p:nvPr/>
        </p:nvSpPr>
        <p:spPr bwMode="auto">
          <a:xfrm>
            <a:off x="1032667" y="3876595"/>
            <a:ext cx="7291362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6726" y="3712462"/>
            <a:ext cx="2567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56</a:t>
            </a:r>
            <a:endParaRPr lang="fr-CH" dirty="0">
              <a:latin typeface="Arial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08651" y="2052955"/>
            <a:ext cx="385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100</a:t>
            </a:r>
            <a:endParaRPr lang="fr-CH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9473" y="4273574"/>
            <a:ext cx="11755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fr-CH" dirty="0" smtClean="0">
                <a:latin typeface="Arial" charset="0"/>
              </a:rPr>
              <a:t>36</a:t>
            </a:r>
            <a:endParaRPr lang="fr-CH" dirty="0">
              <a:latin typeface="Arial" charset="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1784939" y="2168622"/>
            <a:ext cx="20637" cy="410961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79895" y="5965766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0 </a:t>
            </a:r>
            <a:endParaRPr lang="fr-CH" dirty="0">
              <a:latin typeface="Arial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47139" y="2684384"/>
            <a:ext cx="1968551" cy="7267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Individualiste</a:t>
            </a:r>
          </a:p>
          <a:p>
            <a:pPr algn="ctr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élevé</a:t>
            </a:r>
            <a:endParaRPr lang="fr-F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47139" y="5097383"/>
            <a:ext cx="1968551" cy="6899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Individualiste</a:t>
            </a:r>
          </a:p>
          <a:p>
            <a:pPr algn="ctr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</a:t>
            </a:r>
            <a:endParaRPr lang="fr-F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402866" y="3892361"/>
            <a:ext cx="4401382" cy="5381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Moyenne de la population : 47/100</a:t>
            </a:r>
            <a:endParaRPr lang="fr-F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1604919" y="215693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04335" y="626816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462055" y="2177144"/>
            <a:ext cx="7152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endParaRPr lang="fr-FR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Peut prendre des décisions qui affectent les personnes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Veut contrôler son destin et celui des autres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Apprécie de travailler au sein d’une hiérarchie, qu’il respecte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447992" y="4733790"/>
            <a:ext cx="66960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Ne cherche pas à atteindre une position hiérarchique élevée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Apprécie que les autres prennent les décisions pour lui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Laisse de l’autonomie aux autres</a:t>
            </a:r>
          </a:p>
        </p:txBody>
      </p:sp>
      <p:sp>
        <p:nvSpPr>
          <p:cNvPr id="21" name="Rectangle à coins arrondis 20"/>
          <p:cNvSpPr/>
          <p:nvPr/>
        </p:nvSpPr>
        <p:spPr>
          <a:xfrm>
            <a:off x="2402866" y="986432"/>
            <a:ext cx="6564703" cy="1123190"/>
          </a:xfrm>
          <a:prstGeom prst="round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Particularité :</a:t>
            </a:r>
          </a:p>
          <a:p>
            <a:r>
              <a:rPr lang="fr-FR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 cette dimension est la plus élevée des facteurs de motivation , alors les autres sont au service de celle ci</a:t>
            </a:r>
            <a:endParaRPr lang="fr-FR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0" y="-1"/>
            <a:ext cx="6804248" cy="872067"/>
          </a:xfrm>
          <a:solidFill>
            <a:srgbClr val="FF860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fr-FR" dirty="0" smtClean="0"/>
              <a:t>INDIVIDUALISTE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56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1032667" y="4423489"/>
            <a:ext cx="7297084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2577945" y="4625105"/>
            <a:ext cx="1055687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1964375" y="3959940"/>
            <a:ext cx="15906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8" name="Line 47"/>
          <p:cNvSpPr>
            <a:spLocks noChangeShapeType="1"/>
          </p:cNvSpPr>
          <p:nvPr/>
        </p:nvSpPr>
        <p:spPr bwMode="auto">
          <a:xfrm>
            <a:off x="1032667" y="3876595"/>
            <a:ext cx="7291362" cy="0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6726" y="3712462"/>
            <a:ext cx="25675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52</a:t>
            </a:r>
            <a:endParaRPr lang="fr-CH" dirty="0">
              <a:latin typeface="Arial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08651" y="2052955"/>
            <a:ext cx="38513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100</a:t>
            </a:r>
            <a:endParaRPr lang="fr-CH" dirty="0">
              <a:latin typeface="Arial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719473" y="4273574"/>
            <a:ext cx="117553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fr-CH" dirty="0" smtClean="0">
                <a:latin typeface="Arial" charset="0"/>
              </a:rPr>
              <a:t>32</a:t>
            </a:r>
            <a:endParaRPr lang="fr-CH" dirty="0">
              <a:latin typeface="Arial" charset="0"/>
            </a:endParaRPr>
          </a:p>
        </p:txBody>
      </p:sp>
      <p:sp>
        <p:nvSpPr>
          <p:cNvPr id="12" name="Line 4"/>
          <p:cNvSpPr>
            <a:spLocks noChangeShapeType="1"/>
          </p:cNvSpPr>
          <p:nvPr/>
        </p:nvSpPr>
        <p:spPr bwMode="auto">
          <a:xfrm>
            <a:off x="1784939" y="2168622"/>
            <a:ext cx="20637" cy="4109619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79895" y="5965766"/>
            <a:ext cx="19236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fr-CH" dirty="0" smtClean="0">
                <a:solidFill>
                  <a:srgbClr val="000000"/>
                </a:solidFill>
                <a:latin typeface="Arial" charset="0"/>
              </a:rPr>
              <a:t>0 </a:t>
            </a:r>
            <a:endParaRPr lang="fr-CH" dirty="0">
              <a:latin typeface="Arial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447139" y="2684384"/>
            <a:ext cx="1968551" cy="72672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Politique 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élevé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47139" y="5097383"/>
            <a:ext cx="1968551" cy="68999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Politique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bas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402865" y="3892361"/>
            <a:ext cx="5921163" cy="53816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Moyenne de la population : 42/100</a:t>
            </a:r>
            <a:endParaRPr lang="fr-FR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Connecteur droit 16"/>
          <p:cNvCxnSpPr/>
          <p:nvPr/>
        </p:nvCxnSpPr>
        <p:spPr>
          <a:xfrm>
            <a:off x="1604919" y="215693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604335" y="6268166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0" y="-1"/>
            <a:ext cx="6804248" cy="872067"/>
          </a:xfr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fr-FR" dirty="0" smtClean="0"/>
              <a:t>POLITIQUE 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600392" y="2000240"/>
            <a:ext cx="61516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Prend et maintien le contrôle d’une variété d’initiatives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Cherche à atteindre des positions hiérarchiques élevées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Agit comme un leader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00392" y="4728051"/>
            <a:ext cx="6564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Soutien les efforts de l’équipe 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Disposé à déléguer le contrôle </a:t>
            </a:r>
          </a:p>
          <a:p>
            <a:pPr marL="285750" indent="-285750" eaLnBrk="1" hangingPunct="1">
              <a:buFont typeface="Wingdings" pitchFamily="2" charset="2"/>
              <a:buChar char="§"/>
            </a:pPr>
            <a:r>
              <a:rPr lang="fr-FR" sz="2000" dirty="0" smtClean="0">
                <a:latin typeface="Arial" pitchFamily="34" charset="0"/>
                <a:cs typeface="Arial" pitchFamily="34" charset="0"/>
              </a:rPr>
              <a:t>N’a pas d’intention caché ou de projet tenu </a:t>
            </a:r>
          </a:p>
        </p:txBody>
      </p:sp>
    </p:spTree>
    <p:extLst>
      <p:ext uri="{BB962C8B-B14F-4D97-AF65-F5344CB8AC3E}">
        <p14:creationId xmlns:p14="http://schemas.microsoft.com/office/powerpoint/2010/main" val="286305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1485</Words>
  <Application>Microsoft Office PowerPoint</Application>
  <PresentationFormat>Affichage à l'écran (4:3)</PresentationFormat>
  <Paragraphs>287</Paragraphs>
  <Slides>47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8" baseType="lpstr">
      <vt:lpstr>MS PGothic</vt:lpstr>
      <vt:lpstr>Arial</vt:lpstr>
      <vt:lpstr>Arial Black</vt:lpstr>
      <vt:lpstr>Calibri</vt:lpstr>
      <vt:lpstr>Helvetica 55 Roman</vt:lpstr>
      <vt:lpstr>Helvetica 75 Bold</vt:lpstr>
      <vt:lpstr>Verdana</vt:lpstr>
      <vt:lpstr>Webdings</vt:lpstr>
      <vt:lpstr>Wingdings</vt:lpstr>
      <vt:lpstr>Wingdings 2</vt:lpstr>
      <vt:lpstr>Thème Office</vt:lpstr>
      <vt:lpstr>Le manager Fédérateur</vt:lpstr>
      <vt:lpstr>Quels Facteurs de Motivation ?</vt:lpstr>
      <vt:lpstr>Présentation PowerPoint</vt:lpstr>
      <vt:lpstr>Présentation PowerPoint</vt:lpstr>
      <vt:lpstr>Les sept dimensions de la motivation </vt:lpstr>
      <vt:lpstr>ESTHETIQUE</vt:lpstr>
      <vt:lpstr>ÉCONOMIQUE </vt:lpstr>
      <vt:lpstr>INDIVIDUALISTE </vt:lpstr>
      <vt:lpstr>POLITIQUE </vt:lpstr>
      <vt:lpstr>Présentation PowerPoint</vt:lpstr>
      <vt:lpstr>Présentation PowerPoint</vt:lpstr>
      <vt:lpstr>Présentation PowerPoint</vt:lpstr>
      <vt:lpstr>À vous de jouer !</vt:lpstr>
      <vt:lpstr>Présentation PowerPoint</vt:lpstr>
      <vt:lpstr>Liens entre DISC  &amp;  Facteurs de motivation</vt:lpstr>
      <vt:lpstr>Collaborateur  Rouge / Cognitif </vt:lpstr>
      <vt:lpstr>Collaborateur  Rouge / Économique </vt:lpstr>
      <vt:lpstr>Collaborateur  Rouge / Esthétique </vt:lpstr>
      <vt:lpstr>Collaborateur  Rouge / Altruiste</vt:lpstr>
      <vt:lpstr>Collaborateur  Rouge / Individualiste </vt:lpstr>
      <vt:lpstr>Collaborateur  Rouge / Traditionnaliste </vt:lpstr>
      <vt:lpstr>Collaborateur  Rouge / politique </vt:lpstr>
      <vt:lpstr>Collaborateur  Jaune / théorique </vt:lpstr>
      <vt:lpstr>Collaborateur   Jaune / Économique </vt:lpstr>
      <vt:lpstr>Collaborateur   Jaune / Esthétique </vt:lpstr>
      <vt:lpstr>Collaborateur   Jaune / Altruiste </vt:lpstr>
      <vt:lpstr>Collaborateur  Jaune / Individualiste </vt:lpstr>
      <vt:lpstr>Collaborateur  Jaune / Traditionnaliste </vt:lpstr>
      <vt:lpstr>Collaborateur  Jaune / Politique </vt:lpstr>
      <vt:lpstr>Collaborateur  Vert / Théorique </vt:lpstr>
      <vt:lpstr>Collaborateur  Vert / Économique </vt:lpstr>
      <vt:lpstr>Collaborateur  Vert / Esthétique </vt:lpstr>
      <vt:lpstr>Collaborateur  Vert / Altruiste</vt:lpstr>
      <vt:lpstr>Collaborateur  Vert / individualiste</vt:lpstr>
      <vt:lpstr>Collaborateur  Vert / Traditionnaliste </vt:lpstr>
      <vt:lpstr>Collaborateur  Vert / Politique </vt:lpstr>
      <vt:lpstr>Collaborateur  Bleu / Théorique </vt:lpstr>
      <vt:lpstr>Collaborateur  Bleu / Économique </vt:lpstr>
      <vt:lpstr>Collaborateur  Bleu / Esthétique </vt:lpstr>
      <vt:lpstr>Collaborateur  Bleu / Altruiste</vt:lpstr>
      <vt:lpstr>Collaborateur  Bleu / Individualiste </vt:lpstr>
      <vt:lpstr>Collaborateur  Bleu / Traditionnaliste </vt:lpstr>
      <vt:lpstr>Collaborateur  Bleu / Politique </vt:lpstr>
      <vt:lpstr>À vous de jouer !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mateur2</dc:creator>
  <cp:lastModifiedBy>LENOVO</cp:lastModifiedBy>
  <cp:revision>23</cp:revision>
  <dcterms:created xsi:type="dcterms:W3CDTF">2021-02-15T19:30:12Z</dcterms:created>
  <dcterms:modified xsi:type="dcterms:W3CDTF">2023-05-19T10:41:10Z</dcterms:modified>
</cp:coreProperties>
</file>