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39" r:id="rId4"/>
  </p:sldMasterIdLst>
  <p:sldIdLst>
    <p:sldId id="256" r:id="rId5"/>
    <p:sldId id="257" r:id="rId6"/>
    <p:sldId id="266" r:id="rId7"/>
    <p:sldId id="265" r:id="rId8"/>
    <p:sldId id="267" r:id="rId9"/>
    <p:sldId id="268" r:id="rId10"/>
    <p:sldId id="272" r:id="rId11"/>
    <p:sldId id="273" r:id="rId12"/>
    <p:sldId id="274" r:id="rId13"/>
    <p:sldId id="264"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695520" y="2269440"/>
            <a:ext cx="8251560" cy="848520"/>
          </a:xfrm>
          <a:prstGeom prst="rect">
            <a:avLst/>
          </a:prstGeom>
          <a:noFill/>
          <a:ln>
            <a:noFill/>
          </a:ln>
        </p:spPr>
        <p:style>
          <a:lnRef idx="0">
            <a:scrgbClr r="0" g="0" b="0"/>
          </a:lnRef>
          <a:fillRef idx="0">
            <a:scrgbClr r="0" g="0" b="0"/>
          </a:fillRef>
          <a:effectRef idx="0">
            <a:scrgbClr r="0" g="0" b="0"/>
          </a:effectRef>
          <a:fontRef idx="minor"/>
        </p:style>
      </p:sp>
      <p:sp>
        <p:nvSpPr>
          <p:cNvPr id="308" name="CustomShape 2"/>
          <p:cNvSpPr/>
          <p:nvPr/>
        </p:nvSpPr>
        <p:spPr>
          <a:xfrm>
            <a:off x="392040" y="3456039"/>
            <a:ext cx="6399000" cy="1483552"/>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0C66E2C8-3621-ABB0-9591-9EEC974927AD}"/>
              </a:ext>
            </a:extLst>
          </p:cNvPr>
          <p:cNvSpPr txBox="1"/>
          <p:nvPr/>
        </p:nvSpPr>
        <p:spPr>
          <a:xfrm>
            <a:off x="392040" y="1856076"/>
            <a:ext cx="9459883" cy="1261884"/>
          </a:xfrm>
          <a:prstGeom prst="rect">
            <a:avLst/>
          </a:prstGeom>
          <a:noFill/>
        </p:spPr>
        <p:txBody>
          <a:bodyPr wrap="square" rtlCol="0">
            <a:spAutoFit/>
          </a:bodyPr>
          <a:lstStyle/>
          <a:p>
            <a:r>
              <a:rPr lang="en-US" sz="3200" b="1" dirty="0" err="1">
                <a:solidFill>
                  <a:schemeClr val="accent4">
                    <a:lumMod val="50000"/>
                  </a:schemeClr>
                </a:solidFill>
                <a:latin typeface="Times New Roman" panose="02020603050405020304" pitchFamily="18" charset="0"/>
                <a:cs typeface="Times New Roman" panose="02020603050405020304" pitchFamily="18" charset="0"/>
              </a:rPr>
              <a:t>Nguyên</a:t>
            </a:r>
            <a:r>
              <a:rPr lang="en-US" sz="3200" b="1" dirty="0">
                <a:solidFill>
                  <a:schemeClr val="accent4">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4">
                    <a:lumMod val="50000"/>
                  </a:schemeClr>
                </a:solidFill>
                <a:latin typeface="Times New Roman" panose="02020603050405020304" pitchFamily="18" charset="0"/>
                <a:cs typeface="Times New Roman" panose="02020603050405020304" pitchFamily="18" charset="0"/>
              </a:rPr>
              <a:t>lý</a:t>
            </a:r>
            <a:r>
              <a:rPr lang="en-US" sz="3200" b="1" dirty="0">
                <a:solidFill>
                  <a:schemeClr val="accent4">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4">
                    <a:lumMod val="50000"/>
                  </a:schemeClr>
                </a:solidFill>
                <a:latin typeface="Times New Roman" panose="02020603050405020304" pitchFamily="18" charset="0"/>
                <a:cs typeface="Times New Roman" panose="02020603050405020304" pitchFamily="18" charset="0"/>
              </a:rPr>
              <a:t>hệ</a:t>
            </a:r>
            <a:r>
              <a:rPr lang="en-US" sz="3200" b="1" dirty="0">
                <a:solidFill>
                  <a:schemeClr val="accent4">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4">
                    <a:lumMod val="50000"/>
                  </a:schemeClr>
                </a:solidFill>
                <a:latin typeface="Times New Roman" panose="02020603050405020304" pitchFamily="18" charset="0"/>
                <a:cs typeface="Times New Roman" panose="02020603050405020304" pitchFamily="18" charset="0"/>
              </a:rPr>
              <a:t>điều</a:t>
            </a:r>
            <a:r>
              <a:rPr lang="en-US" sz="3200" b="1" dirty="0">
                <a:solidFill>
                  <a:schemeClr val="accent4">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4">
                    <a:lumMod val="50000"/>
                  </a:schemeClr>
                </a:solidFill>
                <a:latin typeface="Times New Roman" panose="02020603050405020304" pitchFamily="18" charset="0"/>
                <a:cs typeface="Times New Roman" panose="02020603050405020304" pitchFamily="18" charset="0"/>
              </a:rPr>
              <a:t>hành</a:t>
            </a:r>
            <a:endParaRPr lang="en-US" sz="3200" b="1" dirty="0">
              <a:solidFill>
                <a:schemeClr val="accent4">
                  <a:lumMod val="50000"/>
                </a:schemeClr>
              </a:solidFill>
              <a:latin typeface="Times New Roman" panose="02020603050405020304" pitchFamily="18" charset="0"/>
              <a:cs typeface="Times New Roman" panose="02020603050405020304" pitchFamily="18" charset="0"/>
            </a:endParaRPr>
          </a:p>
          <a:p>
            <a:r>
              <a:rPr lang="en-US" sz="4400" b="1" dirty="0">
                <a:solidFill>
                  <a:srgbClr val="002060"/>
                </a:solidFill>
                <a:latin typeface="Times New Roman" panose="02020603050405020304" pitchFamily="18" charset="0"/>
                <a:cs typeface="Times New Roman" panose="02020603050405020304" pitchFamily="18" charset="0"/>
              </a:rPr>
              <a:t>	</a:t>
            </a:r>
            <a:r>
              <a:rPr lang="vi-VN" sz="4400" b="1" dirty="0">
                <a:solidFill>
                  <a:srgbClr val="002060"/>
                </a:solidFill>
                <a:latin typeface="Times New Roman" panose="02020603050405020304" pitchFamily="18" charset="0"/>
                <a:cs typeface="Times New Roman" panose="02020603050405020304" pitchFamily="18" charset="0"/>
              </a:rPr>
              <a:t>Xây dựng hệ điều hành TinyShell</a:t>
            </a:r>
            <a:endParaRPr lang="en-US" sz="4400" b="1"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545AFB4-E0B7-07E7-68C4-D37528CCB684}"/>
              </a:ext>
            </a:extLst>
          </p:cNvPr>
          <p:cNvSpPr txBox="1"/>
          <p:nvPr/>
        </p:nvSpPr>
        <p:spPr>
          <a:xfrm>
            <a:off x="473341" y="3616152"/>
            <a:ext cx="6635382" cy="1938992"/>
          </a:xfrm>
          <a:prstGeom prst="rect">
            <a:avLst/>
          </a:prstGeom>
          <a:noFill/>
        </p:spPr>
        <p:txBody>
          <a:bodyPr wrap="square" rtlCol="0">
            <a:spAutoFit/>
          </a:bodyPr>
          <a:lstStyle/>
          <a:p>
            <a:r>
              <a:rPr lang="en-US" sz="2000" b="1" dirty="0" err="1">
                <a:solidFill>
                  <a:schemeClr val="accent5">
                    <a:lumMod val="75000"/>
                  </a:schemeClr>
                </a:solidFill>
                <a:latin typeface="Times New Roman" panose="02020603050405020304" pitchFamily="18" charset="0"/>
                <a:cs typeface="Times New Roman" panose="02020603050405020304" pitchFamily="18" charset="0"/>
              </a:rPr>
              <a:t>Sinh</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viên</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thực</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hiện</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vi-VN" sz="2000" b="1" dirty="0">
                <a:solidFill>
                  <a:schemeClr val="accent5">
                    <a:lumMod val="75000"/>
                  </a:schemeClr>
                </a:solidFill>
                <a:latin typeface="Times New Roman" panose="02020603050405020304" pitchFamily="18" charset="0"/>
                <a:cs typeface="Times New Roman" panose="02020603050405020304" pitchFamily="18" charset="0"/>
              </a:rPr>
              <a:t>	Lê Anh Vũ </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vi-VN" sz="2000" b="1" dirty="0">
                <a:solidFill>
                  <a:schemeClr val="accent5">
                    <a:lumMod val="75000"/>
                  </a:schemeClr>
                </a:solidFill>
                <a:latin typeface="Times New Roman" panose="02020603050405020304" pitchFamily="18" charset="0"/>
                <a:cs typeface="Times New Roman" panose="02020603050405020304" pitchFamily="18" charset="0"/>
              </a:rPr>
              <a:t>20200673</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vi-VN" sz="2000" b="1" dirty="0">
                <a:solidFill>
                  <a:schemeClr val="accent5">
                    <a:lumMod val="75000"/>
                  </a:schemeClr>
                </a:solidFill>
                <a:latin typeface="Times New Roman" panose="02020603050405020304" pitchFamily="18" charset="0"/>
                <a:cs typeface="Times New Roman" panose="02020603050405020304" pitchFamily="18" charset="0"/>
              </a:rPr>
              <a:t>	Nguyễn Kim Hùng</a:t>
            </a:r>
            <a:r>
              <a:rPr lang="en-US" sz="2000" b="1" dirty="0">
                <a:solidFill>
                  <a:schemeClr val="accent5">
                    <a:lumMod val="75000"/>
                  </a:schemeClr>
                </a:solidFill>
                <a:latin typeface="Times New Roman" panose="02020603050405020304" pitchFamily="18" charset="0"/>
                <a:cs typeface="Times New Roman" panose="02020603050405020304" pitchFamily="18" charset="0"/>
              </a:rPr>
              <a:t> – 20200383</a:t>
            </a:r>
            <a:endParaRPr lang="vi-VN" sz="2000" b="1" dirty="0">
              <a:solidFill>
                <a:schemeClr val="accent5">
                  <a:lumMod val="75000"/>
                </a:schemeClr>
              </a:solidFill>
              <a:latin typeface="Times New Roman" panose="02020603050405020304" pitchFamily="18" charset="0"/>
              <a:cs typeface="Times New Roman" panose="02020603050405020304" pitchFamily="18" charset="0"/>
            </a:endParaRPr>
          </a:p>
          <a:p>
            <a:r>
              <a:rPr lang="vi-VN" sz="2000" b="1" dirty="0">
                <a:solidFill>
                  <a:schemeClr val="accent5">
                    <a:lumMod val="75000"/>
                  </a:schemeClr>
                </a:solidFill>
                <a:latin typeface="Times New Roman" panose="02020603050405020304" pitchFamily="18" charset="0"/>
                <a:cs typeface="Times New Roman" panose="02020603050405020304" pitchFamily="18" charset="0"/>
              </a:rPr>
              <a:t>			Nguyễn Thanh Phong -</a:t>
            </a:r>
          </a:p>
          <a:p>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b="1" dirty="0" err="1">
                <a:solidFill>
                  <a:schemeClr val="accent5">
                    <a:lumMod val="75000"/>
                  </a:schemeClr>
                </a:solidFill>
                <a:latin typeface="Times New Roman" panose="02020603050405020304" pitchFamily="18" charset="0"/>
                <a:cs typeface="Times New Roman" panose="02020603050405020304" pitchFamily="18" charset="0"/>
              </a:rPr>
              <a:t>Giảng</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viên</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hướng</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dẫn</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vi-VN"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a:solidFill>
                  <a:schemeClr val="accent5">
                    <a:lumMod val="75000"/>
                  </a:schemeClr>
                </a:solidFill>
                <a:latin typeface="Times New Roman" panose="02020603050405020304" pitchFamily="18" charset="0"/>
                <a:cs typeface="Times New Roman" panose="02020603050405020304" pitchFamily="18" charset="0"/>
              </a:rPr>
              <a:t>TS.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Phạm</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Đăng</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Hải</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b="1" dirty="0" err="1">
                <a:solidFill>
                  <a:schemeClr val="accent5">
                    <a:lumMod val="75000"/>
                  </a:schemeClr>
                </a:solidFill>
                <a:latin typeface="Times New Roman" panose="02020603050405020304" pitchFamily="18" charset="0"/>
                <a:cs typeface="Times New Roman" panose="02020603050405020304" pitchFamily="18" charset="0"/>
              </a:rPr>
              <a:t>Lớp</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vi-VN"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a:solidFill>
                  <a:schemeClr val="accent5">
                    <a:lumMod val="75000"/>
                  </a:schemeClr>
                </a:solidFill>
                <a:latin typeface="Times New Roman" panose="02020603050405020304" pitchFamily="18" charset="0"/>
                <a:cs typeface="Times New Roman" panose="02020603050405020304" pitchFamily="18" charset="0"/>
              </a:rPr>
              <a:t>CTTN-Khoa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học</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máy</a:t>
            </a:r>
            <a:r>
              <a:rPr lang="en-US" sz="2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5">
                    <a:lumMod val="75000"/>
                  </a:schemeClr>
                </a:solidFill>
                <a:latin typeface="Times New Roman" panose="02020603050405020304" pitchFamily="18" charset="0"/>
                <a:cs typeface="Times New Roman" panose="02020603050405020304" pitchFamily="18" charset="0"/>
              </a:rPr>
              <a:t>tính</a:t>
            </a:r>
            <a:r>
              <a:rPr lang="en-US" sz="2000" b="1" dirty="0">
                <a:solidFill>
                  <a:schemeClr val="accent5">
                    <a:lumMod val="75000"/>
                  </a:schemeClr>
                </a:solidFill>
                <a:latin typeface="Times New Roman" panose="02020603050405020304" pitchFamily="18" charset="0"/>
                <a:cs typeface="Times New Roman" panose="02020603050405020304" pitchFamily="18" charset="0"/>
              </a:rPr>
              <a:t> K65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223457" y="1225909"/>
            <a:ext cx="11745085" cy="5283045"/>
          </a:xfrm>
          <a:prstGeom prst="rect">
            <a:avLst/>
          </a:prstGeom>
          <a:noFill/>
          <a:ln>
            <a:noFill/>
          </a:ln>
        </p:spPr>
        <p:txBody>
          <a:bodyPr lIns="90000" tIns="45000" rIns="90000" bIns="45000">
            <a:noAutofit/>
          </a:bodyPr>
          <a:lstStyle/>
          <a:p>
            <a:pPr algn="just"/>
            <a:r>
              <a:rPr lang="vi-VN" sz="2600" dirty="0"/>
              <a:t>Chương trình TinyShell là một shell dành cho Windows được viết bằng ngôn ngữ C++, theo chuẩn C++14, có một số chức năng cơ bản sau:  </a:t>
            </a:r>
          </a:p>
          <a:p>
            <a:pPr algn="just"/>
            <a:endParaRPr lang="vi-VN" sz="2600" dirty="0"/>
          </a:p>
          <a:p>
            <a:pPr algn="just"/>
            <a:endParaRPr lang="vi-VN" sz="2600" dirty="0"/>
          </a:p>
          <a:p>
            <a:pPr marL="800100" lvl="1" indent="-342900" algn="just">
              <a:buFont typeface="Arial" panose="020B0604020202020204" pitchFamily="34" charset="0"/>
              <a:buChar char="•"/>
            </a:pPr>
            <a:r>
              <a:rPr lang="vi-VN" sz="2600" dirty="0"/>
              <a:t>Shell nhận lệnh, phân tích và tạo tiến trình con thực hiện. </a:t>
            </a:r>
          </a:p>
          <a:p>
            <a:pPr marL="800100" lvl="1" indent="-342900" algn="just">
              <a:buFont typeface="Arial" panose="020B0604020202020204" pitchFamily="34" charset="0"/>
              <a:buChar char="•"/>
            </a:pPr>
            <a:r>
              <a:rPr lang="vi-VN" sz="2600" dirty="0"/>
              <a:t>Shell chứa các câu lệnh quản lý tiến trình .</a:t>
            </a:r>
          </a:p>
          <a:p>
            <a:pPr marL="800100" lvl="1" indent="-342900" algn="just">
              <a:buFont typeface="Arial" panose="020B0604020202020204" pitchFamily="34" charset="0"/>
              <a:buChar char="•"/>
            </a:pPr>
            <a:r>
              <a:rPr lang="vi-VN" sz="2600" dirty="0"/>
              <a:t>Shell hiểu một số lệnh đặc biệt (exit, help, date, time, dir, …) .</a:t>
            </a:r>
          </a:p>
          <a:p>
            <a:pPr marL="800100" lvl="1" indent="-342900" algn="just">
              <a:buFont typeface="Arial" panose="020B0604020202020204" pitchFamily="34" charset="0"/>
              <a:buChar char="•"/>
            </a:pPr>
            <a:r>
              <a:rPr lang="vi-VN" sz="2600" dirty="0"/>
              <a:t>Shell có thể nhận tín hiệu ngắt từ bàn phím để hủy bỏ foreground process đang thực hiện .</a:t>
            </a:r>
          </a:p>
          <a:p>
            <a:pPr marL="800100" lvl="1" indent="-342900" algn="just">
              <a:buFont typeface="Arial" panose="020B0604020202020204" pitchFamily="34" charset="0"/>
              <a:buChar char="•"/>
            </a:pPr>
            <a:r>
              <a:rPr lang="vi-VN" sz="2600" dirty="0"/>
              <a:t>Shell có thể thực hiện được file *.bat.</a:t>
            </a:r>
            <a:endParaRPr lang="vi-VN" sz="2600" strike="noStrike" spc="-1" dirty="0">
              <a:solidFill>
                <a:srgbClr val="002060"/>
              </a:solidFill>
              <a:latin typeface="Montserrat SemiBold" panose="000007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0" y="88736"/>
            <a:ext cx="11110452" cy="584775"/>
          </a:xfrm>
          <a:prstGeom prst="rect">
            <a:avLst/>
          </a:prstGeom>
          <a:noFill/>
        </p:spPr>
        <p:txBody>
          <a:bodyPr wrap="square" rtlCol="0">
            <a:spAutoFit/>
          </a:bodyPr>
          <a:lstStyle/>
          <a:p>
            <a:r>
              <a:rPr lang="en-US" sz="3200" b="1">
                <a:solidFill>
                  <a:schemeClr val="bg1"/>
                </a:solidFill>
                <a:latin typeface="Times New Roman" panose="02020603050405020304" pitchFamily="18" charset="0"/>
                <a:cs typeface="Times New Roman" panose="02020603050405020304" pitchFamily="18" charset="0"/>
              </a:rPr>
              <a:t>Các tính năng của Shell</a:t>
            </a:r>
          </a:p>
        </p:txBody>
      </p:sp>
    </p:spTree>
    <p:extLst>
      <p:ext uri="{BB962C8B-B14F-4D97-AF65-F5344CB8AC3E}">
        <p14:creationId xmlns:p14="http://schemas.microsoft.com/office/powerpoint/2010/main" val="249211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223457" y="901444"/>
            <a:ext cx="11745085" cy="5283045"/>
          </a:xfrm>
          <a:prstGeom prst="rect">
            <a:avLst/>
          </a:prstGeom>
          <a:noFill/>
          <a:ln>
            <a:noFill/>
          </a:ln>
        </p:spPr>
        <p:txBody>
          <a:bodyPr lIns="90000" tIns="45000" rIns="90000" bIns="45000">
            <a:noAutofit/>
          </a:bodyPr>
          <a:lstStyle/>
          <a:p>
            <a:pPr marL="457200" indent="-457200" algn="just">
              <a:buFont typeface="Arial" panose="020B0604020202020204" pitchFamily="34" charset="0"/>
              <a:buChar char="•"/>
            </a:pPr>
            <a:endParaRPr lang="vi-VN" sz="2400" strike="noStrike" spc="-1">
              <a:solidFill>
                <a:srgbClr val="002060"/>
              </a:solidFill>
              <a:latin typeface="Montserrat" panose="000005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0" y="38757"/>
            <a:ext cx="11110452" cy="584775"/>
          </a:xfrm>
          <a:prstGeom prst="rect">
            <a:avLst/>
          </a:prstGeom>
          <a:noFill/>
        </p:spPr>
        <p:txBody>
          <a:bodyPr wrap="square" rtlCol="0">
            <a:spAutoFit/>
          </a:bodyPr>
          <a:lstStyle/>
          <a:p>
            <a:r>
              <a:rPr lang="vi-VN" sz="3200" b="1" dirty="0">
                <a:solidFill>
                  <a:schemeClr val="bg1"/>
                </a:solidFill>
                <a:latin typeface="Times New Roman" panose="02020603050405020304" pitchFamily="18" charset="0"/>
                <a:cs typeface="Times New Roman" panose="02020603050405020304" pitchFamily="18" charset="0"/>
              </a:rPr>
              <a:t>Các thư viện sử dụng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498B58-2F5B-82D9-51F3-C47F46F036A9}"/>
              </a:ext>
            </a:extLst>
          </p:cNvPr>
          <p:cNvSpPr txBox="1"/>
          <p:nvPr/>
        </p:nvSpPr>
        <p:spPr>
          <a:xfrm>
            <a:off x="963561" y="2296471"/>
            <a:ext cx="10530348" cy="2492990"/>
          </a:xfrm>
          <a:prstGeom prst="rect">
            <a:avLst/>
          </a:prstGeom>
          <a:noFill/>
        </p:spPr>
        <p:txBody>
          <a:bodyPr wrap="square" rtlCol="0">
            <a:spAutoFit/>
          </a:bodyPr>
          <a:lstStyle/>
          <a:p>
            <a:r>
              <a:rPr lang="en-US" sz="2600" dirty="0"/>
              <a:t>	</a:t>
            </a:r>
            <a:r>
              <a:rPr lang="vi-VN" sz="2600" dirty="0"/>
              <a:t>Trong mã nguồn của chương trình shell sử dụng header windows.h có sẵn của Windows dành cho ngôn ngữ lập trình C và C++ để xây dựng các thao tác xử lý, làm việc với các tiến trình cũng như thao tác với hệ điều hành Windows dựa trên các hàm cụ thể. Ngoài ra, một số thư viện khác cũng được sử dụng nhằm hoàn thành shell như stdio.h, ctime, ... </a:t>
            </a:r>
            <a:endParaRPr lang="en-US" sz="2600" dirty="0"/>
          </a:p>
        </p:txBody>
      </p:sp>
    </p:spTree>
    <p:extLst>
      <p:ext uri="{BB962C8B-B14F-4D97-AF65-F5344CB8AC3E}">
        <p14:creationId xmlns:p14="http://schemas.microsoft.com/office/powerpoint/2010/main" val="77376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223457" y="673511"/>
            <a:ext cx="11745085" cy="5283045"/>
          </a:xfrm>
          <a:prstGeom prst="rect">
            <a:avLst/>
          </a:prstGeom>
          <a:noFill/>
          <a:ln>
            <a:noFill/>
          </a:ln>
        </p:spPr>
        <p:txBody>
          <a:bodyPr lIns="90000" tIns="45000" rIns="90000" bIns="45000">
            <a:noAutofit/>
          </a:bodyPr>
          <a:lstStyle/>
          <a:p>
            <a:pPr algn="just"/>
            <a:endParaRPr lang="vi-VN" sz="2600" dirty="0"/>
          </a:p>
          <a:p>
            <a:pPr algn="just"/>
            <a:r>
              <a:rPr lang="vi-VN" sz="2600" dirty="0"/>
              <a:t>	Chương trình TinyShell có thể thực thi theo hai chế độ: Chế độ hiện (foreground) và chế độ nền (background). </a:t>
            </a:r>
          </a:p>
          <a:p>
            <a:pPr algn="just"/>
            <a:endParaRPr lang="vi-VN" sz="2600" dirty="0"/>
          </a:p>
          <a:p>
            <a:pPr algn="just"/>
            <a:r>
              <a:rPr lang="vi-VN" sz="2600" dirty="0"/>
              <a:t>	Theo mặc định, mọi tiến trình mà bắt đầu chạy đều là Background Process, tiến trình chạy mà không được kết nối với bàn phím, nếu yêu cầu bất cứ đầu vào từ bàn phím, tiến trình sẽ trong trạng thái Waiting. </a:t>
            </a:r>
          </a:p>
          <a:p>
            <a:pPr algn="just"/>
            <a:endParaRPr lang="vi-VN" sz="2600" dirty="0"/>
          </a:p>
          <a:p>
            <a:pPr algn="just"/>
            <a:r>
              <a:rPr lang="vi-VN" sz="2600" dirty="0"/>
              <a:t>	Ở chế độ Foreground, tiến trình nhận lệnh input từ bàn phím và gửi output tới màn hình, Shell phải đợi tiến trình kết thúc, tức là người dùng chỉ có thể giao tiếp với chương trình chứ không thể giao tiếp với TinyShell được nữa. Để chạy chương trình ở chế độ hiện thì thêm foreground ở cuối câu lệnh.</a:t>
            </a:r>
            <a:endParaRPr lang="vi-VN" sz="2600" strike="noStrike" spc="-1" dirty="0">
              <a:solidFill>
                <a:srgbClr val="002060"/>
              </a:solidFill>
              <a:latin typeface="Montserrat" panose="000005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147484" y="88736"/>
            <a:ext cx="11110452" cy="584775"/>
          </a:xfrm>
          <a:prstGeom prst="rect">
            <a:avLst/>
          </a:prstGeom>
          <a:noFill/>
        </p:spPr>
        <p:txBody>
          <a:bodyPr wrap="square" rtlCol="0">
            <a:spAutoFit/>
          </a:bodyPr>
          <a:lstStyle/>
          <a:p>
            <a:r>
              <a:rPr lang="en-US" sz="3200" dirty="0">
                <a:solidFill>
                  <a:schemeClr val="bg1"/>
                </a:solidFill>
              </a:rPr>
              <a:t>Background/Foreground</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33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446915" y="2327122"/>
            <a:ext cx="11745085" cy="5283045"/>
          </a:xfrm>
          <a:prstGeom prst="rect">
            <a:avLst/>
          </a:prstGeom>
          <a:noFill/>
          <a:ln>
            <a:noFill/>
          </a:ln>
        </p:spPr>
        <p:txBody>
          <a:bodyPr lIns="90000" tIns="45000" rIns="90000" bIns="45000">
            <a:noAutofit/>
          </a:bodyPr>
          <a:lstStyle/>
          <a:p>
            <a:pPr marL="457200" indent="-457200" algn="just">
              <a:buFont typeface="Arial" panose="020B0604020202020204" pitchFamily="34" charset="0"/>
              <a:buChar char="•"/>
            </a:pPr>
            <a:r>
              <a:rPr lang="en-US" sz="2400" dirty="0" err="1"/>
              <a:t>Liệt</a:t>
            </a:r>
            <a:r>
              <a:rPr lang="en-US" sz="2400" dirty="0"/>
              <a:t> </a:t>
            </a:r>
            <a:r>
              <a:rPr lang="en-US" sz="2400" dirty="0" err="1"/>
              <a:t>kê</a:t>
            </a:r>
            <a:r>
              <a:rPr lang="en-US" sz="2400" dirty="0"/>
              <a:t> </a:t>
            </a:r>
            <a:r>
              <a:rPr lang="en-US" sz="2400" dirty="0" err="1"/>
              <a:t>các</a:t>
            </a:r>
            <a:r>
              <a:rPr lang="en-US" sz="2400" dirty="0"/>
              <a:t> </a:t>
            </a:r>
            <a:r>
              <a:rPr lang="en-US" sz="2400" dirty="0" err="1"/>
              <a:t>tiến</a:t>
            </a:r>
            <a:r>
              <a:rPr lang="en-US" sz="2400" dirty="0"/>
              <a:t> </a:t>
            </a:r>
            <a:r>
              <a:rPr lang="en-US" sz="2400" dirty="0" err="1"/>
              <a:t>trình</a:t>
            </a:r>
            <a:r>
              <a:rPr lang="en-US" sz="2400" dirty="0"/>
              <a:t> </a:t>
            </a:r>
            <a:r>
              <a:rPr lang="en-US" sz="2400" dirty="0" err="1"/>
              <a:t>nền</a:t>
            </a:r>
            <a:endParaRPr lang="en-US" sz="2400" strike="noStrike" spc="-1" dirty="0">
              <a:solidFill>
                <a:srgbClr val="002060"/>
              </a:solidFill>
              <a:latin typeface="Montserrat SemiBold" panose="00000700000000000000" pitchFamily="2" charset="0"/>
            </a:endParaRPr>
          </a:p>
          <a:p>
            <a:pPr marL="457200" indent="-457200" algn="just">
              <a:buFont typeface="Arial" panose="020B0604020202020204" pitchFamily="34" charset="0"/>
              <a:buChar char="•"/>
            </a:pPr>
            <a:r>
              <a:rPr lang="en-US" sz="2400" dirty="0" err="1"/>
              <a:t>Kết</a:t>
            </a:r>
            <a:r>
              <a:rPr lang="en-US" sz="2400" dirty="0"/>
              <a:t> </a:t>
            </a:r>
            <a:r>
              <a:rPr lang="en-US" sz="2400" dirty="0" err="1"/>
              <a:t>thúc</a:t>
            </a:r>
            <a:r>
              <a:rPr lang="en-US" sz="2400" dirty="0"/>
              <a:t> </a:t>
            </a:r>
            <a:r>
              <a:rPr lang="en-US" sz="2400" dirty="0" err="1"/>
              <a:t>một</a:t>
            </a:r>
            <a:r>
              <a:rPr lang="en-US" sz="2400" dirty="0"/>
              <a:t> </a:t>
            </a:r>
            <a:r>
              <a:rPr lang="en-US" sz="2400" dirty="0" err="1"/>
              <a:t>tiến</a:t>
            </a:r>
            <a:r>
              <a:rPr lang="en-US" sz="2400" dirty="0"/>
              <a:t> </a:t>
            </a:r>
            <a:r>
              <a:rPr lang="en-US" sz="2400" dirty="0" err="1"/>
              <a:t>trình</a:t>
            </a:r>
            <a:endParaRPr lang="en-US" sz="2400" strike="noStrike" spc="-1" dirty="0">
              <a:solidFill>
                <a:srgbClr val="002060"/>
              </a:solidFill>
              <a:latin typeface="Montserrat SemiBold" panose="00000700000000000000" pitchFamily="2" charset="0"/>
            </a:endParaRPr>
          </a:p>
          <a:p>
            <a:pPr marL="457200" indent="-457200" algn="just">
              <a:buFont typeface="Arial" panose="020B0604020202020204" pitchFamily="34" charset="0"/>
              <a:buChar char="•"/>
            </a:pPr>
            <a:r>
              <a:rPr lang="en-US" sz="2400" dirty="0" err="1"/>
              <a:t>Tạm</a:t>
            </a:r>
            <a:r>
              <a:rPr lang="en-US" sz="2400" dirty="0"/>
              <a:t> </a:t>
            </a:r>
            <a:r>
              <a:rPr lang="en-US" sz="2400" dirty="0" err="1"/>
              <a:t>dừng</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endParaRPr lang="vi-VN" sz="2400" dirty="0"/>
          </a:p>
          <a:p>
            <a:pPr marL="457200" indent="-457200" algn="just">
              <a:buFont typeface="Arial" panose="020B0604020202020204" pitchFamily="34" charset="0"/>
              <a:buChar char="•"/>
            </a:pPr>
            <a:r>
              <a:rPr lang="en-US" sz="2400" dirty="0" err="1"/>
              <a:t>Kích</a:t>
            </a:r>
            <a:r>
              <a:rPr lang="en-US" sz="2400" dirty="0"/>
              <a:t> </a:t>
            </a:r>
            <a:r>
              <a:rPr lang="en-US" sz="2400" dirty="0" err="1"/>
              <a:t>hoạt</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đang</a:t>
            </a:r>
            <a:r>
              <a:rPr lang="en-US" sz="2400" dirty="0"/>
              <a:t> </a:t>
            </a:r>
            <a:r>
              <a:rPr lang="en-US" sz="2400" dirty="0" err="1"/>
              <a:t>tạm</a:t>
            </a:r>
            <a:r>
              <a:rPr lang="en-US" sz="2400" dirty="0"/>
              <a:t> </a:t>
            </a:r>
            <a:r>
              <a:rPr lang="en-US" sz="2400" dirty="0" err="1"/>
              <a:t>dừng</a:t>
            </a:r>
            <a:endParaRPr lang="vi-VN" sz="2400" dirty="0"/>
          </a:p>
          <a:p>
            <a:pPr marL="457200" indent="-457200" algn="just">
              <a:buFont typeface="Arial" panose="020B0604020202020204" pitchFamily="34" charset="0"/>
              <a:buChar char="•"/>
            </a:pPr>
            <a:r>
              <a:rPr lang="en-US" sz="2400" dirty="0" err="1"/>
              <a:t>Chuyển</a:t>
            </a:r>
            <a:r>
              <a:rPr lang="en-US" sz="2400" dirty="0"/>
              <a:t> </a:t>
            </a:r>
            <a:r>
              <a:rPr lang="en-US" sz="2400" dirty="0" err="1"/>
              <a:t>từ</a:t>
            </a:r>
            <a:r>
              <a:rPr lang="en-US" sz="2400" dirty="0"/>
              <a:t> background sang foreground</a:t>
            </a:r>
            <a:endParaRPr lang="en-US" sz="2400" spc="-1" dirty="0">
              <a:solidFill>
                <a:srgbClr val="002060"/>
              </a:solidFill>
              <a:latin typeface="Montserrat" panose="00000500000000000000" pitchFamily="2" charset="0"/>
            </a:endParaRPr>
          </a:p>
          <a:p>
            <a:pPr algn="just"/>
            <a:endParaRPr lang="vi-VN" sz="2400" strike="noStrike" spc="-1" dirty="0">
              <a:solidFill>
                <a:srgbClr val="002060"/>
              </a:solidFill>
              <a:latin typeface="Montserrat" panose="000005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0" y="88736"/>
            <a:ext cx="11110452" cy="584775"/>
          </a:xfrm>
          <a:prstGeom prst="rect">
            <a:avLst/>
          </a:prstGeom>
          <a:noFill/>
        </p:spPr>
        <p:txBody>
          <a:bodyPr wrap="square" rtlCol="0">
            <a:spAutoFit/>
          </a:bodyPr>
          <a:lstStyle/>
          <a:p>
            <a:r>
              <a:rPr lang="en-US" sz="3200" dirty="0" err="1">
                <a:solidFill>
                  <a:schemeClr val="bg1"/>
                </a:solidFill>
              </a:rPr>
              <a:t>Các</a:t>
            </a:r>
            <a:r>
              <a:rPr lang="en-US" sz="3200" dirty="0">
                <a:solidFill>
                  <a:schemeClr val="bg1"/>
                </a:solidFill>
              </a:rPr>
              <a:t> </a:t>
            </a:r>
            <a:r>
              <a:rPr lang="en-US" sz="3200" dirty="0" err="1">
                <a:solidFill>
                  <a:schemeClr val="bg1"/>
                </a:solidFill>
              </a:rPr>
              <a:t>câu</a:t>
            </a:r>
            <a:r>
              <a:rPr lang="en-US" sz="3200" dirty="0">
                <a:solidFill>
                  <a:schemeClr val="bg1"/>
                </a:solidFill>
              </a:rPr>
              <a:t> </a:t>
            </a:r>
            <a:r>
              <a:rPr lang="en-US" sz="3200" dirty="0" err="1">
                <a:solidFill>
                  <a:schemeClr val="bg1"/>
                </a:solidFill>
              </a:rPr>
              <a:t>lệnh</a:t>
            </a:r>
            <a:r>
              <a:rPr lang="en-US" sz="3200" dirty="0">
                <a:solidFill>
                  <a:schemeClr val="bg1"/>
                </a:solidFill>
              </a:rPr>
              <a:t> </a:t>
            </a:r>
            <a:r>
              <a:rPr lang="en-US" sz="3200" dirty="0" err="1">
                <a:solidFill>
                  <a:schemeClr val="bg1"/>
                </a:solidFill>
              </a:rPr>
              <a:t>quản</a:t>
            </a:r>
            <a:r>
              <a:rPr lang="en-US" sz="3200" dirty="0">
                <a:solidFill>
                  <a:schemeClr val="bg1"/>
                </a:solidFill>
              </a:rPr>
              <a:t> </a:t>
            </a:r>
            <a:r>
              <a:rPr lang="en-US" sz="3200" dirty="0" err="1">
                <a:solidFill>
                  <a:schemeClr val="bg1"/>
                </a:solidFill>
              </a:rPr>
              <a:t>lý</a:t>
            </a:r>
            <a:r>
              <a:rPr lang="en-US" sz="3200" dirty="0">
                <a:solidFill>
                  <a:schemeClr val="bg1"/>
                </a:solidFill>
              </a:rPr>
              <a:t> </a:t>
            </a:r>
            <a:r>
              <a:rPr lang="en-US" sz="3200" dirty="0" err="1">
                <a:solidFill>
                  <a:schemeClr val="bg1"/>
                </a:solidFill>
              </a:rPr>
              <a:t>tiến</a:t>
            </a:r>
            <a:r>
              <a:rPr lang="en-US" sz="3200" dirty="0">
                <a:solidFill>
                  <a:schemeClr val="bg1"/>
                </a:solidFill>
              </a:rPr>
              <a:t> </a:t>
            </a:r>
            <a:r>
              <a:rPr lang="en-US" sz="3200" dirty="0" err="1">
                <a:solidFill>
                  <a:schemeClr val="bg1"/>
                </a:solidFill>
              </a:rPr>
              <a:t>trình</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42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951045" y="2095854"/>
            <a:ext cx="11745085" cy="5283045"/>
          </a:xfrm>
          <a:prstGeom prst="rect">
            <a:avLst/>
          </a:prstGeom>
          <a:noFill/>
          <a:ln>
            <a:noFill/>
          </a:ln>
        </p:spPr>
        <p:txBody>
          <a:bodyPr lIns="90000" tIns="45000" rIns="90000" bIns="45000">
            <a:noAutofit/>
          </a:bodyPr>
          <a:lstStyle/>
          <a:p>
            <a:pPr marL="457200" indent="-457200" algn="just">
              <a:buFont typeface="Arial" panose="020B0604020202020204" pitchFamily="34" charset="0"/>
              <a:buChar char="•"/>
            </a:pPr>
            <a:r>
              <a:rPr lang="en-US" sz="2400" dirty="0" err="1"/>
              <a:t>Kết</a:t>
            </a:r>
            <a:r>
              <a:rPr lang="en-US" sz="2400" dirty="0"/>
              <a:t> </a:t>
            </a:r>
            <a:r>
              <a:rPr lang="en-US" sz="2400" dirty="0" err="1"/>
              <a:t>thúc</a:t>
            </a:r>
            <a:r>
              <a:rPr lang="en-US" sz="2400" dirty="0"/>
              <a:t> </a:t>
            </a:r>
            <a:r>
              <a:rPr lang="en-US" sz="2400" dirty="0" err="1"/>
              <a:t>TinyShell</a:t>
            </a:r>
            <a:r>
              <a:rPr lang="en-US" sz="2400" dirty="0"/>
              <a:t> – </a:t>
            </a:r>
            <a:r>
              <a:rPr lang="en-US" sz="2400" dirty="0" err="1"/>
              <a:t>câu</a:t>
            </a:r>
            <a:r>
              <a:rPr lang="en-US" sz="2400" dirty="0"/>
              <a:t> </a:t>
            </a:r>
            <a:r>
              <a:rPr lang="en-US" sz="2400" dirty="0" err="1"/>
              <a:t>lệnh</a:t>
            </a:r>
            <a:r>
              <a:rPr lang="en-US" sz="2400" dirty="0"/>
              <a:t> exit</a:t>
            </a:r>
            <a:endParaRPr lang="en-US" sz="2400" spc="-1" dirty="0">
              <a:solidFill>
                <a:srgbClr val="002060"/>
              </a:solidFill>
              <a:latin typeface="Montserrat SemiBold" panose="00000700000000000000" pitchFamily="2" charset="0"/>
            </a:endParaRPr>
          </a:p>
          <a:p>
            <a:pPr marL="457200" indent="-457200" algn="just">
              <a:buFont typeface="Arial" panose="020B0604020202020204" pitchFamily="34" charset="0"/>
              <a:buChar char="•"/>
            </a:pPr>
            <a:r>
              <a:rPr lang="en-US" sz="2400" dirty="0" err="1"/>
              <a:t>Xem</a:t>
            </a:r>
            <a:r>
              <a:rPr lang="en-US" sz="2400" dirty="0"/>
              <a:t> </a:t>
            </a:r>
            <a:r>
              <a:rPr lang="en-US" sz="2400" dirty="0" err="1"/>
              <a:t>thông</a:t>
            </a:r>
            <a:r>
              <a:rPr lang="en-US" sz="2400" dirty="0"/>
              <a:t> tin </a:t>
            </a:r>
            <a:r>
              <a:rPr lang="en-US" sz="2400" dirty="0" err="1"/>
              <a:t>về</a:t>
            </a:r>
            <a:r>
              <a:rPr lang="en-US" sz="2400" dirty="0"/>
              <a:t> </a:t>
            </a:r>
            <a:r>
              <a:rPr lang="en-US" sz="2400" dirty="0" err="1"/>
              <a:t>các</a:t>
            </a:r>
            <a:r>
              <a:rPr lang="en-US" sz="2400" dirty="0"/>
              <a:t> </a:t>
            </a:r>
            <a:r>
              <a:rPr lang="en-US" sz="2400" dirty="0" err="1"/>
              <a:t>lệnh</a:t>
            </a:r>
            <a:r>
              <a:rPr lang="en-US" sz="2400" dirty="0"/>
              <a:t> </a:t>
            </a:r>
            <a:r>
              <a:rPr lang="en-US" sz="2400" dirty="0" err="1"/>
              <a:t>khác</a:t>
            </a:r>
            <a:r>
              <a:rPr lang="en-US" sz="2400" dirty="0"/>
              <a:t> – </a:t>
            </a:r>
            <a:r>
              <a:rPr lang="en-US" sz="2400" dirty="0" err="1"/>
              <a:t>câu</a:t>
            </a:r>
            <a:r>
              <a:rPr lang="en-US" sz="2400" dirty="0"/>
              <a:t> </a:t>
            </a:r>
            <a:r>
              <a:rPr lang="en-US" sz="2400" dirty="0" err="1"/>
              <a:t>lệnh</a:t>
            </a:r>
            <a:r>
              <a:rPr lang="en-US" sz="2400" dirty="0"/>
              <a:t> help</a:t>
            </a:r>
            <a:endParaRPr lang="en-US" sz="2400" spc="-1" dirty="0">
              <a:solidFill>
                <a:srgbClr val="002060"/>
              </a:solidFill>
              <a:latin typeface="Montserrat SemiBold" panose="00000700000000000000" pitchFamily="2" charset="0"/>
            </a:endParaRPr>
          </a:p>
          <a:p>
            <a:pPr marL="457200" indent="-457200" algn="just">
              <a:buFont typeface="Arial" panose="020B0604020202020204" pitchFamily="34" charset="0"/>
              <a:buChar char="•"/>
            </a:pPr>
            <a:r>
              <a:rPr lang="en-US" sz="2400" dirty="0" err="1"/>
              <a:t>Hiển</a:t>
            </a:r>
            <a:r>
              <a:rPr lang="en-US" sz="2400" dirty="0"/>
              <a:t> </a:t>
            </a:r>
            <a:r>
              <a:rPr lang="en-US" sz="2400" dirty="0" err="1"/>
              <a:t>thị</a:t>
            </a:r>
            <a:r>
              <a:rPr lang="en-US" sz="2400" dirty="0"/>
              <a:t> </a:t>
            </a:r>
            <a:r>
              <a:rPr lang="en-US" sz="2400" dirty="0" err="1"/>
              <a:t>thời</a:t>
            </a:r>
            <a:r>
              <a:rPr lang="en-US" sz="2400" dirty="0"/>
              <a:t> </a:t>
            </a:r>
            <a:r>
              <a:rPr lang="en-US" sz="2400" dirty="0" err="1"/>
              <a:t>gian</a:t>
            </a:r>
            <a:r>
              <a:rPr lang="en-US" sz="2400" dirty="0"/>
              <a:t> </a:t>
            </a:r>
            <a:r>
              <a:rPr lang="en-US" sz="2400" dirty="0" err="1"/>
              <a:t>ngày</a:t>
            </a:r>
            <a:r>
              <a:rPr lang="en-US" sz="2400" dirty="0"/>
              <a:t>, </a:t>
            </a:r>
            <a:r>
              <a:rPr lang="en-US" sz="2400" dirty="0" err="1"/>
              <a:t>giờ</a:t>
            </a:r>
            <a:r>
              <a:rPr lang="en-US" sz="2400" dirty="0"/>
              <a:t> – </a:t>
            </a:r>
            <a:r>
              <a:rPr lang="en-US" sz="2400" dirty="0" err="1"/>
              <a:t>câu</a:t>
            </a:r>
            <a:r>
              <a:rPr lang="en-US" sz="2400" dirty="0"/>
              <a:t> </a:t>
            </a:r>
            <a:r>
              <a:rPr lang="en-US" sz="2400" dirty="0" err="1"/>
              <a:t>lệnh</a:t>
            </a:r>
            <a:r>
              <a:rPr lang="en-US" sz="2400" dirty="0"/>
              <a:t> date, time</a:t>
            </a:r>
            <a:endParaRPr lang="vi-VN" sz="2400" dirty="0"/>
          </a:p>
          <a:p>
            <a:pPr marL="457200" indent="-457200" algn="just">
              <a:buFont typeface="Arial" panose="020B0604020202020204" pitchFamily="34" charset="0"/>
              <a:buChar char="•"/>
            </a:pPr>
            <a:r>
              <a:rPr lang="vi-VN" sz="2400" dirty="0"/>
              <a:t>Hiển thị thư mục – câu lệnh dir </a:t>
            </a:r>
          </a:p>
          <a:p>
            <a:pPr marL="457200" indent="-457200" algn="just">
              <a:buFont typeface="Arial" panose="020B0604020202020204" pitchFamily="34" charset="0"/>
              <a:buChar char="•"/>
            </a:pPr>
            <a:r>
              <a:rPr lang="vi-VN" sz="2400" dirty="0"/>
              <a:t>Xem và đặt lại biến môi trường – câu lệnh path/addpath</a:t>
            </a:r>
            <a:endParaRPr lang="en-US" sz="2400" spc="-1" dirty="0">
              <a:solidFill>
                <a:srgbClr val="002060"/>
              </a:solidFill>
              <a:latin typeface="Montserrat SemiBold" panose="00000700000000000000" pitchFamily="2" charset="0"/>
            </a:endParaRPr>
          </a:p>
          <a:p>
            <a:pPr marL="457200" indent="-457200" algn="just">
              <a:buFont typeface="Arial" panose="020B0604020202020204" pitchFamily="34" charset="0"/>
              <a:buChar char="•"/>
            </a:pPr>
            <a:endParaRPr lang="en-US" sz="2400" spc="-1" dirty="0">
              <a:solidFill>
                <a:srgbClr val="002060"/>
              </a:solidFill>
              <a:latin typeface="Montserrat" panose="00000500000000000000" pitchFamily="2" charset="0"/>
            </a:endParaRPr>
          </a:p>
          <a:p>
            <a:pPr algn="just"/>
            <a:endParaRPr lang="vi-VN" sz="2400" strike="noStrike" spc="-1" dirty="0">
              <a:solidFill>
                <a:srgbClr val="002060"/>
              </a:solidFill>
              <a:latin typeface="Montserrat" panose="000005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0" y="88736"/>
            <a:ext cx="11110452" cy="584775"/>
          </a:xfrm>
          <a:prstGeom prst="rect">
            <a:avLst/>
          </a:prstGeom>
          <a:noFill/>
        </p:spPr>
        <p:txBody>
          <a:bodyPr wrap="square" rtlCol="0">
            <a:spAutoFit/>
          </a:bodyPr>
          <a:lstStyle/>
          <a:p>
            <a:r>
              <a:rPr lang="en-US" sz="3200" b="1" dirty="0" err="1">
                <a:solidFill>
                  <a:schemeClr val="bg1"/>
                </a:solidFill>
              </a:rPr>
              <a:t>Một</a:t>
            </a:r>
            <a:r>
              <a:rPr lang="en-US" sz="3200" b="1" dirty="0">
                <a:solidFill>
                  <a:schemeClr val="bg1"/>
                </a:solidFill>
              </a:rPr>
              <a:t> </a:t>
            </a:r>
            <a:r>
              <a:rPr lang="en-US" sz="3200" b="1" dirty="0" err="1">
                <a:solidFill>
                  <a:schemeClr val="bg1"/>
                </a:solidFill>
              </a:rPr>
              <a:t>số</a:t>
            </a:r>
            <a:r>
              <a:rPr lang="en-US" sz="3200" b="1" dirty="0">
                <a:solidFill>
                  <a:schemeClr val="bg1"/>
                </a:solidFill>
              </a:rPr>
              <a:t> </a:t>
            </a:r>
            <a:r>
              <a:rPr lang="en-US" sz="3200" b="1" dirty="0" err="1">
                <a:solidFill>
                  <a:schemeClr val="bg1"/>
                </a:solidFill>
              </a:rPr>
              <a:t>lệnh</a:t>
            </a:r>
            <a:r>
              <a:rPr lang="en-US" sz="3200" b="1" dirty="0">
                <a:solidFill>
                  <a:schemeClr val="bg1"/>
                </a:solidFill>
              </a:rPr>
              <a:t> </a:t>
            </a:r>
            <a:r>
              <a:rPr lang="en-US" sz="3200" b="1" dirty="0" err="1">
                <a:solidFill>
                  <a:schemeClr val="bg1"/>
                </a:solidFill>
              </a:rPr>
              <a:t>có</a:t>
            </a:r>
            <a:r>
              <a:rPr lang="en-US" sz="3200" b="1" dirty="0">
                <a:solidFill>
                  <a:schemeClr val="bg1"/>
                </a:solidFill>
              </a:rPr>
              <a:t> </a:t>
            </a:r>
            <a:r>
              <a:rPr lang="en-US" sz="3200" b="1" dirty="0" err="1">
                <a:solidFill>
                  <a:schemeClr val="bg1"/>
                </a:solidFill>
              </a:rPr>
              <a:t>sẵn</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62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302115" y="2543431"/>
            <a:ext cx="11745085" cy="5283045"/>
          </a:xfrm>
          <a:prstGeom prst="rect">
            <a:avLst/>
          </a:prstGeom>
          <a:noFill/>
          <a:ln>
            <a:noFill/>
          </a:ln>
        </p:spPr>
        <p:txBody>
          <a:bodyPr lIns="90000" tIns="45000" rIns="90000" bIns="45000">
            <a:noAutofit/>
          </a:bodyPr>
          <a:lstStyle/>
          <a:p>
            <a:pPr algn="just"/>
            <a:r>
              <a:rPr lang="en-US" sz="2400" dirty="0"/>
              <a:t>	</a:t>
            </a:r>
            <a:r>
              <a:rPr lang="en-US" sz="2400" dirty="0" err="1"/>
              <a:t>Để</a:t>
            </a:r>
            <a:r>
              <a:rPr lang="en-US" sz="2400" dirty="0"/>
              <a:t> </a:t>
            </a:r>
            <a:r>
              <a:rPr lang="en-US" sz="2400" dirty="0" err="1"/>
              <a:t>hủy</a:t>
            </a:r>
            <a:r>
              <a:rPr lang="en-US" sz="2400" dirty="0"/>
              <a:t> </a:t>
            </a:r>
            <a:r>
              <a:rPr lang="en-US" sz="2400" dirty="0" err="1"/>
              <a:t>bỏ</a:t>
            </a:r>
            <a:r>
              <a:rPr lang="en-US" sz="2400" dirty="0"/>
              <a:t> </a:t>
            </a:r>
            <a:r>
              <a:rPr lang="en-US" sz="2400" dirty="0" err="1"/>
              <a:t>tiến</a:t>
            </a:r>
            <a:r>
              <a:rPr lang="en-US" sz="2400" dirty="0"/>
              <a:t> </a:t>
            </a:r>
            <a:r>
              <a:rPr lang="en-US" sz="2400" dirty="0" err="1"/>
              <a:t>trình</a:t>
            </a:r>
            <a:r>
              <a:rPr lang="en-US" sz="2400" dirty="0"/>
              <a:t> </a:t>
            </a:r>
            <a:r>
              <a:rPr lang="en-US" sz="2400" dirty="0" err="1"/>
              <a:t>đang</a:t>
            </a:r>
            <a:r>
              <a:rPr lang="en-US" sz="2400" dirty="0"/>
              <a:t> </a:t>
            </a:r>
            <a:r>
              <a:rPr lang="en-US" sz="2400" dirty="0" err="1"/>
              <a:t>trong</a:t>
            </a:r>
            <a:r>
              <a:rPr lang="en-US" sz="2400" dirty="0"/>
              <a:t> </a:t>
            </a:r>
            <a:r>
              <a:rPr lang="en-US" sz="2400" dirty="0" err="1"/>
              <a:t>chế</a:t>
            </a:r>
            <a:r>
              <a:rPr lang="en-US" sz="2400" dirty="0"/>
              <a:t> </a:t>
            </a:r>
            <a:r>
              <a:rPr lang="en-US" sz="2400" dirty="0" err="1"/>
              <a:t>độ</a:t>
            </a:r>
            <a:r>
              <a:rPr lang="en-US" sz="2400" dirty="0"/>
              <a:t> Foreground, Shell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tín</a:t>
            </a:r>
            <a:r>
              <a:rPr lang="en-US" sz="2400" dirty="0"/>
              <a:t> </a:t>
            </a:r>
            <a:r>
              <a:rPr lang="en-US" sz="2400" dirty="0" err="1"/>
              <a:t>hiệu</a:t>
            </a:r>
            <a:r>
              <a:rPr lang="en-US" sz="2400" dirty="0"/>
              <a:t> </a:t>
            </a:r>
            <a:r>
              <a:rPr lang="en-US" sz="2400" dirty="0" err="1"/>
              <a:t>ngắt</a:t>
            </a:r>
            <a:r>
              <a:rPr lang="en-US" sz="2400" dirty="0"/>
              <a:t> </a:t>
            </a:r>
            <a:r>
              <a:rPr lang="en-US" sz="2400" dirty="0" err="1"/>
              <a:t>từ</a:t>
            </a:r>
            <a:r>
              <a:rPr lang="en-US" sz="2400" dirty="0"/>
              <a:t> </a:t>
            </a:r>
            <a:r>
              <a:rPr lang="en-US" sz="2400" dirty="0" err="1"/>
              <a:t>bàn</a:t>
            </a:r>
            <a:r>
              <a:rPr lang="en-US" sz="2400" dirty="0"/>
              <a:t> </a:t>
            </a:r>
            <a:r>
              <a:rPr lang="en-US" sz="2400" dirty="0" err="1"/>
              <a:t>phím</a:t>
            </a:r>
            <a:r>
              <a:rPr lang="en-US" sz="2400" dirty="0"/>
              <a:t> </a:t>
            </a:r>
            <a:r>
              <a:rPr lang="en-US" sz="2400" dirty="0" err="1"/>
              <a:t>bằng</a:t>
            </a:r>
            <a:r>
              <a:rPr lang="en-US" sz="2400" dirty="0"/>
              <a:t> </a:t>
            </a:r>
            <a:r>
              <a:rPr lang="en-US" sz="2400" dirty="0" err="1"/>
              <a:t>cách</a:t>
            </a:r>
            <a:r>
              <a:rPr lang="en-US" sz="2400" dirty="0"/>
              <a:t> </a:t>
            </a:r>
            <a:r>
              <a:rPr lang="en-US" sz="2400" dirty="0" err="1"/>
              <a:t>gõ</a:t>
            </a:r>
            <a:r>
              <a:rPr lang="en-US" sz="2400" dirty="0"/>
              <a:t> </a:t>
            </a:r>
            <a:r>
              <a:rPr lang="en-US" sz="2400" dirty="0" err="1"/>
              <a:t>phím</a:t>
            </a:r>
            <a:r>
              <a:rPr lang="en-US" sz="2400" dirty="0"/>
              <a:t> CTRL + C. </a:t>
            </a:r>
            <a:endParaRPr lang="en-US" sz="2400" spc="-1" dirty="0">
              <a:solidFill>
                <a:srgbClr val="002060"/>
              </a:solidFill>
              <a:latin typeface="Montserrat" panose="00000500000000000000" pitchFamily="2" charset="0"/>
            </a:endParaRPr>
          </a:p>
          <a:p>
            <a:pPr algn="just"/>
            <a:endParaRPr lang="vi-VN" sz="2400" strike="noStrike" spc="-1" dirty="0">
              <a:solidFill>
                <a:srgbClr val="002060"/>
              </a:solidFill>
              <a:latin typeface="Montserrat" panose="000005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0" y="88736"/>
            <a:ext cx="11110452" cy="584775"/>
          </a:xfrm>
          <a:prstGeom prst="rect">
            <a:avLst/>
          </a:prstGeom>
          <a:noFill/>
        </p:spPr>
        <p:txBody>
          <a:bodyPr wrap="square" rtlCol="0">
            <a:spAutoFit/>
          </a:bodyPr>
          <a:lstStyle/>
          <a:p>
            <a:r>
              <a:rPr lang="en-US" sz="3200" b="1" dirty="0" err="1">
                <a:solidFill>
                  <a:schemeClr val="bg1"/>
                </a:solidFill>
              </a:rPr>
              <a:t>Tín</a:t>
            </a:r>
            <a:r>
              <a:rPr lang="en-US" sz="3200" b="1" dirty="0">
                <a:solidFill>
                  <a:schemeClr val="bg1"/>
                </a:solidFill>
              </a:rPr>
              <a:t> </a:t>
            </a:r>
            <a:r>
              <a:rPr lang="en-US" sz="3200" b="1" dirty="0" err="1">
                <a:solidFill>
                  <a:schemeClr val="bg1"/>
                </a:solidFill>
              </a:rPr>
              <a:t>hiệu</a:t>
            </a:r>
            <a:r>
              <a:rPr lang="en-US" sz="3200" b="1" dirty="0">
                <a:solidFill>
                  <a:schemeClr val="bg1"/>
                </a:solidFill>
              </a:rPr>
              <a:t> </a:t>
            </a:r>
            <a:r>
              <a:rPr lang="en-US" sz="3200" b="1" dirty="0" err="1">
                <a:solidFill>
                  <a:schemeClr val="bg1"/>
                </a:solidFill>
              </a:rPr>
              <a:t>ngắt</a:t>
            </a:r>
            <a:r>
              <a:rPr lang="en-US" sz="3200" b="1" dirty="0">
                <a:solidFill>
                  <a:schemeClr val="bg1"/>
                </a:solidFill>
              </a:rPr>
              <a:t> </a:t>
            </a:r>
            <a:r>
              <a:rPr lang="en-US" sz="3200" b="1" dirty="0" err="1">
                <a:solidFill>
                  <a:schemeClr val="bg1"/>
                </a:solidFill>
              </a:rPr>
              <a:t>từ</a:t>
            </a:r>
            <a:r>
              <a:rPr lang="en-US" sz="3200" b="1" dirty="0">
                <a:solidFill>
                  <a:schemeClr val="bg1"/>
                </a:solidFill>
              </a:rPr>
              <a:t> </a:t>
            </a:r>
            <a:r>
              <a:rPr lang="en-US" sz="3200" b="1" dirty="0" err="1">
                <a:solidFill>
                  <a:schemeClr val="bg1"/>
                </a:solidFill>
              </a:rPr>
              <a:t>bàn</a:t>
            </a:r>
            <a:r>
              <a:rPr lang="en-US" sz="3200" b="1" dirty="0">
                <a:solidFill>
                  <a:schemeClr val="bg1"/>
                </a:solidFill>
              </a:rPr>
              <a:t> </a:t>
            </a:r>
            <a:r>
              <a:rPr lang="en-US" sz="3200" b="1" dirty="0" err="1">
                <a:solidFill>
                  <a:schemeClr val="bg1"/>
                </a:solidFill>
              </a:rPr>
              <a:t>phím</a:t>
            </a:r>
            <a:r>
              <a:rPr lang="en-US" sz="3200" b="1" dirty="0">
                <a:solidFill>
                  <a:schemeClr val="bg1"/>
                </a:solidFill>
              </a:rPr>
              <a:t> (CRTL + C)</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73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sp>
      <p:sp>
        <p:nvSpPr>
          <p:cNvPr id="311" name="TextShape 2"/>
          <p:cNvSpPr txBox="1"/>
          <p:nvPr/>
        </p:nvSpPr>
        <p:spPr>
          <a:xfrm>
            <a:off x="603521" y="2164680"/>
            <a:ext cx="10984957" cy="5283045"/>
          </a:xfrm>
          <a:prstGeom prst="rect">
            <a:avLst/>
          </a:prstGeom>
          <a:noFill/>
          <a:ln>
            <a:noFill/>
          </a:ln>
        </p:spPr>
        <p:txBody>
          <a:bodyPr lIns="90000" tIns="45000" rIns="90000" bIns="45000">
            <a:noAutofit/>
          </a:bodyPr>
          <a:lstStyle/>
          <a:p>
            <a:pPr algn="just"/>
            <a:r>
              <a:rPr lang="en-US" sz="2400" dirty="0"/>
              <a:t>	</a:t>
            </a:r>
            <a:r>
              <a:rPr lang="vi-VN" sz="2400" dirty="0"/>
              <a:t>Thay vì gõ từng dòng lệnh, người dùng có thể thực thi chương trình thực hiện lần lượt nhiều lệnh khác nhau, những lệnh này được lưu vào trong một file *.bat. Khi một tác vụ chấm dứt thì hệ thống sẽ tự động thực hiện tác vụ tiếp theo mà không cần sự can thiệp từ bên ngoài, do đó hệ thống đạt tốc độ thực hiện cao.</a:t>
            </a:r>
            <a:endParaRPr lang="vi-VN" sz="2400" strike="noStrike" spc="-1" dirty="0">
              <a:solidFill>
                <a:srgbClr val="002060"/>
              </a:solidFill>
              <a:latin typeface="Montserrat" panose="00000500000000000000" pitchFamily="2" charset="0"/>
            </a:endParaRPr>
          </a:p>
        </p:txBody>
      </p:sp>
      <p:sp>
        <p:nvSpPr>
          <p:cNvPr id="2" name="TextBox 1">
            <a:extLst>
              <a:ext uri="{FF2B5EF4-FFF2-40B4-BE49-F238E27FC236}">
                <a16:creationId xmlns:a16="http://schemas.microsoft.com/office/drawing/2014/main" id="{6A77FC36-7B87-040F-1BFB-F6FE81D5011D}"/>
              </a:ext>
            </a:extLst>
          </p:cNvPr>
          <p:cNvSpPr txBox="1"/>
          <p:nvPr/>
        </p:nvSpPr>
        <p:spPr>
          <a:xfrm>
            <a:off x="0" y="88736"/>
            <a:ext cx="11110452" cy="584775"/>
          </a:xfrm>
          <a:prstGeom prst="rect">
            <a:avLst/>
          </a:prstGeom>
          <a:noFill/>
        </p:spPr>
        <p:txBody>
          <a:bodyPr wrap="square" rtlCol="0">
            <a:spAutoFit/>
          </a:bodyPr>
          <a:lstStyle/>
          <a:p>
            <a:r>
              <a:rPr lang="en-US" sz="3200" b="1" dirty="0" err="1">
                <a:solidFill>
                  <a:schemeClr val="bg1"/>
                </a:solidFill>
              </a:rPr>
              <a:t>Xử</a:t>
            </a:r>
            <a:r>
              <a:rPr lang="en-US" sz="3200" b="1" dirty="0">
                <a:solidFill>
                  <a:schemeClr val="bg1"/>
                </a:solidFill>
              </a:rPr>
              <a:t> </a:t>
            </a:r>
            <a:r>
              <a:rPr lang="en-US" sz="3200" b="1" dirty="0" err="1">
                <a:solidFill>
                  <a:schemeClr val="bg1"/>
                </a:solidFill>
              </a:rPr>
              <a:t>lý</a:t>
            </a:r>
            <a:r>
              <a:rPr lang="en-US" sz="3200" b="1" dirty="0">
                <a:solidFill>
                  <a:schemeClr val="bg1"/>
                </a:solidFill>
              </a:rPr>
              <a:t> </a:t>
            </a:r>
            <a:r>
              <a:rPr lang="en-US" sz="3200" b="1" dirty="0" err="1">
                <a:solidFill>
                  <a:schemeClr val="bg1"/>
                </a:solidFill>
              </a:rPr>
              <a:t>theo</a:t>
            </a:r>
            <a:r>
              <a:rPr lang="en-US" sz="3200" b="1" dirty="0">
                <a:solidFill>
                  <a:schemeClr val="bg1"/>
                </a:solidFill>
              </a:rPr>
              <a:t> </a:t>
            </a:r>
            <a:r>
              <a:rPr lang="en-US" sz="3200" b="1" dirty="0" err="1">
                <a:solidFill>
                  <a:schemeClr val="bg1"/>
                </a:solidFill>
              </a:rPr>
              <a:t>lô</a:t>
            </a:r>
            <a:r>
              <a:rPr lang="en-US" sz="3200" b="1" dirty="0">
                <a:solidFill>
                  <a:schemeClr val="bg1"/>
                </a:solidFill>
              </a:rPr>
              <a:t> </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601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618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10</vt:i4>
      </vt:variant>
    </vt:vector>
  </HeadingPairs>
  <TitlesOfParts>
    <vt:vector size="22" baseType="lpstr">
      <vt:lpstr>Arial</vt:lpstr>
      <vt:lpstr>Calibri</vt:lpstr>
      <vt:lpstr>Lato</vt:lpstr>
      <vt:lpstr>Montserrat</vt:lpstr>
      <vt:lpstr>Montserrat SemiBold</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Le Anh Vu 20200673</cp:lastModifiedBy>
  <cp:revision>11</cp:revision>
  <dcterms:created xsi:type="dcterms:W3CDTF">2020-12-31T09:57:48Z</dcterms:created>
  <dcterms:modified xsi:type="dcterms:W3CDTF">2022-07-27T11:55:54Z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