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43"/>
  </p:notesMasterIdLst>
  <p:handoutMasterIdLst>
    <p:handoutMasterId r:id="rId44"/>
  </p:handoutMasterIdLst>
  <p:sldIdLst>
    <p:sldId id="257" r:id="rId2"/>
    <p:sldId id="296" r:id="rId3"/>
    <p:sldId id="297" r:id="rId4"/>
    <p:sldId id="286" r:id="rId5"/>
    <p:sldId id="287" r:id="rId6"/>
    <p:sldId id="288" r:id="rId7"/>
    <p:sldId id="303" r:id="rId8"/>
    <p:sldId id="289" r:id="rId9"/>
    <p:sldId id="304" r:id="rId10"/>
    <p:sldId id="299" r:id="rId11"/>
    <p:sldId id="305" r:id="rId12"/>
    <p:sldId id="300" r:id="rId13"/>
    <p:sldId id="260" r:id="rId14"/>
    <p:sldId id="301" r:id="rId15"/>
    <p:sldId id="302" r:id="rId16"/>
    <p:sldId id="261" r:id="rId17"/>
    <p:sldId id="290" r:id="rId18"/>
    <p:sldId id="291" r:id="rId19"/>
    <p:sldId id="292" r:id="rId20"/>
    <p:sldId id="293" r:id="rId21"/>
    <p:sldId id="294" r:id="rId22"/>
    <p:sldId id="295" r:id="rId23"/>
    <p:sldId id="263" r:id="rId24"/>
    <p:sldId id="270" r:id="rId25"/>
    <p:sldId id="271" r:id="rId26"/>
    <p:sldId id="272" r:id="rId27"/>
    <p:sldId id="274" r:id="rId28"/>
    <p:sldId id="285" r:id="rId29"/>
    <p:sldId id="275" r:id="rId30"/>
    <p:sldId id="273" r:id="rId31"/>
    <p:sldId id="276" r:id="rId32"/>
    <p:sldId id="268" r:id="rId33"/>
    <p:sldId id="279" r:id="rId34"/>
    <p:sldId id="280" r:id="rId35"/>
    <p:sldId id="281" r:id="rId36"/>
    <p:sldId id="269" r:id="rId37"/>
    <p:sldId id="282" r:id="rId38"/>
    <p:sldId id="283" r:id="rId39"/>
    <p:sldId id="284" r:id="rId40"/>
    <p:sldId id="259" r:id="rId41"/>
    <p:sldId id="298"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2A24"/>
    <a:srgbClr val="474F53"/>
    <a:srgbClr val="808080"/>
    <a:srgbClr val="0079BF"/>
    <a:srgbClr val="EDEFF0"/>
    <a:srgbClr val="40382F"/>
    <a:srgbClr val="026BAC"/>
    <a:srgbClr val="CD5A91"/>
    <a:srgbClr val="B04632"/>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9" autoAdjust="0"/>
    <p:restoredTop sz="72595" autoAdjust="0"/>
  </p:normalViewPr>
  <p:slideViewPr>
    <p:cSldViewPr snapToGrid="0" showGuides="1">
      <p:cViewPr>
        <p:scale>
          <a:sx n="110" d="100"/>
          <a:sy n="110" d="100"/>
        </p:scale>
        <p:origin x="-72"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1" d="100"/>
          <a:sy n="51" d="100"/>
        </p:scale>
        <p:origin x="2886"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E6DDE5-00DC-4011-AAAC-1E3AEC5EBBB7}" type="datetimeFigureOut">
              <a:rPr lang="zh-CN" altLang="en-US" smtClean="0">
                <a:ea typeface="微软雅黑" panose="020B0503020204020204" pitchFamily="34" charset="-122"/>
              </a:rPr>
              <a:t>2017/8/10</a:t>
            </a:fld>
            <a:endParaRPr lang="zh-CN" altLang="en-US" dirty="0">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7AA973-BCB2-4916-B2EE-DE41DE6FDDFC}" type="slidenum">
              <a:rPr lang="zh-CN" altLang="en-US" smtClean="0">
                <a:ea typeface="微软雅黑" panose="020B0503020204020204" pitchFamily="34" charset="-122"/>
              </a:rPr>
              <a:t>‹#›</a:t>
            </a:fld>
            <a:endParaRPr lang="zh-CN" altLang="en-US" dirty="0">
              <a:ea typeface="微软雅黑" panose="020B0503020204020204" pitchFamily="34" charset="-122"/>
            </a:endParaRPr>
          </a:p>
        </p:txBody>
      </p:sp>
    </p:spTree>
    <p:extLst>
      <p:ext uri="{BB962C8B-B14F-4D97-AF65-F5344CB8AC3E}">
        <p14:creationId xmlns:p14="http://schemas.microsoft.com/office/powerpoint/2010/main" val="31386885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pitchFamily="34" charset="-122"/>
              </a:defRPr>
            </a:lvl1pPr>
          </a:lstStyle>
          <a:p>
            <a:fld id="{05C67124-AD51-4EAA-B479-FB695B5F6809}" type="datetimeFigureOut">
              <a:rPr lang="zh-CN" altLang="en-US" smtClean="0"/>
              <a:pPr/>
              <a:t>2017/8/10</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624A9BF4-B422-4A26-A5B5-57536F7ECFCE}" type="slidenum">
              <a:rPr lang="zh-CN" altLang="en-US" smtClean="0"/>
              <a:pPr/>
              <a:t>‹#›</a:t>
            </a:fld>
            <a:endParaRPr lang="zh-CN" altLang="en-US" dirty="0"/>
          </a:p>
        </p:txBody>
      </p:sp>
    </p:spTree>
    <p:extLst>
      <p:ext uri="{BB962C8B-B14F-4D97-AF65-F5344CB8AC3E}">
        <p14:creationId xmlns:p14="http://schemas.microsoft.com/office/powerpoint/2010/main" val="2160039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cnblogs.com/lhb25/category/146076.html"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angularjs.org/"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nuxtjs.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cn.vuejs.org/v2/guide/components.html#Props"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海康威视公安事业部版权所有。</a:t>
            </a:r>
          </a:p>
        </p:txBody>
      </p:sp>
      <p:sp>
        <p:nvSpPr>
          <p:cNvPr id="4" name="灯片编号占位符 3"/>
          <p:cNvSpPr>
            <a:spLocks noGrp="1"/>
          </p:cNvSpPr>
          <p:nvPr>
            <p:ph type="sldNum" sz="quarter" idx="10"/>
          </p:nvPr>
        </p:nvSpPr>
        <p:spPr/>
        <p:txBody>
          <a:bodyPr/>
          <a:lstStyle/>
          <a:p>
            <a:fld id="{B3CBAA3D-119E-44E0-A4BF-9DDB305CF47E}" type="slidenum">
              <a:rPr lang="zh-CN" altLang="en-US" smtClean="0"/>
              <a:t>1</a:t>
            </a:fld>
            <a:endParaRPr lang="zh-CN" altLang="en-US"/>
          </a:p>
        </p:txBody>
      </p:sp>
    </p:spTree>
    <p:extLst>
      <p:ext uri="{BB962C8B-B14F-4D97-AF65-F5344CB8AC3E}">
        <p14:creationId xmlns:p14="http://schemas.microsoft.com/office/powerpoint/2010/main" val="3676362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微软雅黑" panose="020B0503020204020204" pitchFamily="34" charset="-122"/>
                <a:cs typeface="+mn-cs"/>
              </a:rPr>
              <a:t>Github</a:t>
            </a:r>
            <a:r>
              <a:rPr lang="zh-CN" altLang="en-US" sz="1200" b="0" i="0" kern="1200" dirty="0" smtClean="0">
                <a:solidFill>
                  <a:schemeClr val="tx1"/>
                </a:solidFill>
                <a:effectLst/>
                <a:latin typeface="+mn-lt"/>
                <a:ea typeface="微软雅黑" panose="020B0503020204020204" pitchFamily="34" charset="-122"/>
                <a:cs typeface="+mn-cs"/>
              </a:rPr>
              <a:t>、百度、微博等这些大站，已经不再使用普通的</a:t>
            </a:r>
            <a:r>
              <a:rPr lang="en-US" altLang="zh-CN" sz="1200" b="0" i="0" kern="1200" dirty="0" smtClean="0">
                <a:solidFill>
                  <a:schemeClr val="tx1"/>
                </a:solidFill>
                <a:effectLst/>
                <a:latin typeface="+mn-lt"/>
                <a:ea typeface="微软雅黑" panose="020B0503020204020204" pitchFamily="34" charset="-122"/>
                <a:cs typeface="+mn-cs"/>
              </a:rPr>
              <a:t>a</a:t>
            </a:r>
            <a:r>
              <a:rPr lang="zh-CN" altLang="en-US" sz="1200" b="0" i="0" kern="1200" dirty="0" smtClean="0">
                <a:solidFill>
                  <a:schemeClr val="tx1"/>
                </a:solidFill>
                <a:effectLst/>
                <a:latin typeface="+mn-lt"/>
                <a:ea typeface="微软雅黑" panose="020B0503020204020204" pitchFamily="34" charset="-122"/>
                <a:cs typeface="+mn-cs"/>
              </a:rPr>
              <a:t>标签做跳转了。他们大多使用</a:t>
            </a:r>
            <a:r>
              <a:rPr lang="en-US" altLang="zh-CN" sz="1200" b="0" i="0" kern="1200" dirty="0" smtClean="0">
                <a:solidFill>
                  <a:schemeClr val="tx1"/>
                </a:solidFill>
                <a:effectLst/>
                <a:latin typeface="+mn-lt"/>
                <a:ea typeface="微软雅黑" panose="020B0503020204020204" pitchFamily="34" charset="-122"/>
                <a:cs typeface="+mn-cs"/>
              </a:rPr>
              <a:t>Ajax</a:t>
            </a:r>
            <a:r>
              <a:rPr lang="zh-CN" altLang="en-US" sz="1200" b="0" i="0" kern="1200" dirty="0" smtClean="0">
                <a:solidFill>
                  <a:schemeClr val="tx1"/>
                </a:solidFill>
                <a:effectLst/>
                <a:latin typeface="+mn-lt"/>
                <a:ea typeface="微软雅黑" panose="020B0503020204020204" pitchFamily="34" charset="-122"/>
                <a:cs typeface="+mn-cs"/>
              </a:rPr>
              <a:t>请求替代了</a:t>
            </a:r>
            <a:r>
              <a:rPr lang="en-US" altLang="zh-CN" sz="1200" b="0" i="0" kern="1200" dirty="0" smtClean="0">
                <a:solidFill>
                  <a:schemeClr val="tx1"/>
                </a:solidFill>
                <a:effectLst/>
                <a:latin typeface="+mn-lt"/>
                <a:ea typeface="微软雅黑" panose="020B0503020204020204" pitchFamily="34" charset="-122"/>
                <a:cs typeface="+mn-cs"/>
              </a:rPr>
              <a:t>a</a:t>
            </a:r>
            <a:r>
              <a:rPr lang="zh-CN" altLang="en-US" sz="1200" b="0" i="0" kern="1200" dirty="0" smtClean="0">
                <a:solidFill>
                  <a:schemeClr val="tx1"/>
                </a:solidFill>
                <a:effectLst/>
                <a:latin typeface="+mn-lt"/>
                <a:ea typeface="微软雅黑" panose="020B0503020204020204" pitchFamily="34" charset="-122"/>
                <a:cs typeface="+mn-cs"/>
              </a:rPr>
              <a:t>标签的默认跳转，然后使用</a:t>
            </a:r>
            <a:r>
              <a:rPr lang="en-US" altLang="zh-CN" sz="1200" b="0" i="0" kern="1200" dirty="0" smtClean="0">
                <a:solidFill>
                  <a:schemeClr val="tx1"/>
                </a:solidFill>
                <a:effectLst/>
                <a:latin typeface="+mn-lt"/>
                <a:ea typeface="微软雅黑" panose="020B0503020204020204" pitchFamily="34" charset="-122"/>
                <a:cs typeface="+mn-cs"/>
              </a:rPr>
              <a:t>HTML5</a:t>
            </a:r>
            <a:r>
              <a:rPr lang="zh-CN" altLang="en-US" sz="1200" b="0" i="0" kern="1200" dirty="0" smtClean="0">
                <a:solidFill>
                  <a:schemeClr val="tx1"/>
                </a:solidFill>
                <a:effectLst/>
                <a:latin typeface="+mn-lt"/>
                <a:ea typeface="微软雅黑" panose="020B0503020204020204" pitchFamily="34" charset="-122"/>
                <a:cs typeface="+mn-cs"/>
              </a:rPr>
              <a:t>的新</a:t>
            </a:r>
            <a:r>
              <a:rPr lang="en-US" altLang="zh-CN" sz="1200" b="0" i="0" kern="1200" dirty="0" smtClean="0">
                <a:solidFill>
                  <a:schemeClr val="tx1"/>
                </a:solidFill>
                <a:effectLst/>
                <a:latin typeface="+mn-lt"/>
                <a:ea typeface="微软雅黑" panose="020B0503020204020204" pitchFamily="34" charset="-122"/>
                <a:cs typeface="+mn-cs"/>
              </a:rPr>
              <a:t>API</a:t>
            </a:r>
            <a:r>
              <a:rPr lang="zh-CN" altLang="en-US" sz="1200" b="0" i="0" kern="1200" dirty="0" smtClean="0">
                <a:solidFill>
                  <a:schemeClr val="tx1"/>
                </a:solidFill>
                <a:effectLst/>
                <a:latin typeface="+mn-lt"/>
                <a:ea typeface="微软雅黑" panose="020B0503020204020204" pitchFamily="34" charset="-122"/>
                <a:cs typeface="+mn-cs"/>
              </a:rPr>
              <a:t>修改了</a:t>
            </a:r>
            <a:r>
              <a:rPr lang="en-US" altLang="zh-CN" sz="1200" b="0" i="0" kern="1200" dirty="0" err="1" smtClean="0">
                <a:solidFill>
                  <a:schemeClr val="tx1"/>
                </a:solidFill>
                <a:effectLst/>
                <a:latin typeface="+mn-lt"/>
                <a:ea typeface="微软雅黑" panose="020B0503020204020204" pitchFamily="34" charset="-122"/>
                <a:cs typeface="+mn-cs"/>
              </a:rPr>
              <a:t>Url</a:t>
            </a:r>
            <a:r>
              <a:rPr lang="zh-CN" altLang="en-US" sz="1200" b="0" i="0" kern="1200" dirty="0" smtClean="0">
                <a:solidFill>
                  <a:schemeClr val="tx1"/>
                </a:solidFill>
                <a:effectLst/>
                <a:latin typeface="+mn-lt"/>
                <a:ea typeface="微软雅黑" panose="020B0503020204020204" pitchFamily="34" charset="-122"/>
                <a:cs typeface="+mn-cs"/>
              </a:rPr>
              <a:t>，你可以在</a:t>
            </a:r>
            <a:r>
              <a:rPr lang="en-US" altLang="zh-CN" sz="1200" b="0" i="0" kern="1200" dirty="0" smtClean="0">
                <a:solidFill>
                  <a:schemeClr val="tx1"/>
                </a:solidFill>
                <a:effectLst/>
                <a:latin typeface="+mn-lt"/>
                <a:ea typeface="微软雅黑" panose="020B0503020204020204" pitchFamily="34" charset="-122"/>
                <a:cs typeface="+mn-cs"/>
              </a:rPr>
              <a:t>F12</a:t>
            </a:r>
            <a:r>
              <a:rPr lang="zh-CN" altLang="en-US" sz="1200" b="0" i="0" kern="1200" dirty="0" smtClean="0">
                <a:solidFill>
                  <a:schemeClr val="tx1"/>
                </a:solidFill>
                <a:effectLst/>
                <a:latin typeface="+mn-lt"/>
                <a:ea typeface="微软雅黑" panose="020B0503020204020204" pitchFamily="34" charset="-122"/>
                <a:cs typeface="+mn-cs"/>
              </a:rPr>
              <a:t>的</a:t>
            </a:r>
            <a:r>
              <a:rPr lang="en-US" altLang="zh-CN" sz="1200" b="0" i="0" kern="1200" dirty="0" smtClean="0">
                <a:solidFill>
                  <a:schemeClr val="tx1"/>
                </a:solidFill>
                <a:effectLst/>
                <a:latin typeface="+mn-lt"/>
                <a:ea typeface="微软雅黑" panose="020B0503020204020204" pitchFamily="34" charset="-122"/>
                <a:cs typeface="+mn-cs"/>
              </a:rPr>
              <a:t>Network</a:t>
            </a:r>
            <a:r>
              <a:rPr lang="zh-CN" altLang="en-US" sz="1200" b="0" i="0" kern="1200" dirty="0" smtClean="0">
                <a:solidFill>
                  <a:schemeClr val="tx1"/>
                </a:solidFill>
                <a:effectLst/>
                <a:latin typeface="+mn-lt"/>
                <a:ea typeface="微软雅黑" panose="020B0503020204020204" pitchFamily="34" charset="-122"/>
                <a:cs typeface="+mn-cs"/>
              </a:rPr>
              <a:t>面板里发现这个秘密。</a:t>
            </a:r>
            <a:r>
              <a:rPr lang="zh-CN" altLang="en-US" dirty="0" smtClean="0"/>
              <a:t/>
            </a:r>
            <a:br>
              <a:rPr lang="zh-CN" altLang="en-US" dirty="0" smtClean="0"/>
            </a:br>
            <a:r>
              <a:rPr lang="zh-CN" altLang="en-US" sz="1200" b="0" i="0" kern="1200" dirty="0" smtClean="0">
                <a:solidFill>
                  <a:schemeClr val="tx1"/>
                </a:solidFill>
                <a:effectLst/>
                <a:latin typeface="+mn-lt"/>
                <a:ea typeface="微软雅黑" panose="020B0503020204020204" pitchFamily="34" charset="-122"/>
                <a:cs typeface="+mn-cs"/>
              </a:rPr>
              <a:t>这项技术并没有特别标准的学名，大家都称呼为</a:t>
            </a:r>
            <a:r>
              <a:rPr lang="en-US" altLang="zh-CN" sz="1200" b="0" i="0" kern="1200" dirty="0" err="1" smtClean="0">
                <a:solidFill>
                  <a:schemeClr val="tx1"/>
                </a:solidFill>
                <a:effectLst/>
                <a:latin typeface="+mn-lt"/>
                <a:ea typeface="微软雅黑" panose="020B0503020204020204" pitchFamily="34" charset="-122"/>
                <a:cs typeface="+mn-cs"/>
              </a:rPr>
              <a:t>Pjax</a:t>
            </a:r>
            <a:r>
              <a:rPr lang="zh-CN" altLang="en-US" sz="1200" b="0" i="0" kern="1200" dirty="0" smtClean="0">
                <a:solidFill>
                  <a:schemeClr val="tx1"/>
                </a:solidFill>
                <a:effectLst/>
                <a:latin typeface="+mn-lt"/>
                <a:ea typeface="微软雅黑" panose="020B0503020204020204" pitchFamily="34" charset="-122"/>
                <a:cs typeface="+mn-cs"/>
              </a:rPr>
              <a:t>，意为</a:t>
            </a:r>
            <a:r>
              <a:rPr lang="en-US" altLang="zh-CN" sz="1200" b="0" i="0" kern="1200" dirty="0" err="1" smtClean="0">
                <a:solidFill>
                  <a:schemeClr val="tx1"/>
                </a:solidFill>
                <a:effectLst/>
                <a:latin typeface="+mn-lt"/>
                <a:ea typeface="微软雅黑" panose="020B0503020204020204" pitchFamily="34" charset="-122"/>
                <a:cs typeface="+mn-cs"/>
              </a:rPr>
              <a:t>PushState</a:t>
            </a:r>
            <a:r>
              <a:rPr lang="en-US" altLang="zh-CN" sz="1200" b="0" i="0" kern="1200" dirty="0" smtClean="0">
                <a:solidFill>
                  <a:schemeClr val="tx1"/>
                </a:solidFill>
                <a:effectLst/>
                <a:latin typeface="+mn-lt"/>
                <a:ea typeface="微软雅黑" panose="020B0503020204020204" pitchFamily="34" charset="-122"/>
                <a:cs typeface="+mn-cs"/>
              </a:rPr>
              <a:t> + Ajax</a:t>
            </a:r>
            <a:r>
              <a:rPr lang="zh-CN" altLang="en-US" sz="1200" b="0" i="0" kern="1200" dirty="0" smtClean="0">
                <a:solidFill>
                  <a:schemeClr val="tx1"/>
                </a:solidFill>
                <a:effectLst/>
                <a:latin typeface="+mn-lt"/>
                <a:ea typeface="微软雅黑" panose="020B0503020204020204" pitchFamily="34" charset="-122"/>
                <a:cs typeface="+mn-cs"/>
              </a:rPr>
              <a:t>。这并不完全准确，因为还有</a:t>
            </a:r>
            <a:r>
              <a:rPr lang="en-US" altLang="zh-CN" sz="1200" b="0" i="0" kern="1200" dirty="0" smtClean="0">
                <a:solidFill>
                  <a:schemeClr val="tx1"/>
                </a:solidFill>
                <a:effectLst/>
                <a:latin typeface="+mn-lt"/>
                <a:ea typeface="微软雅黑" panose="020B0503020204020204" pitchFamily="34" charset="-122"/>
                <a:cs typeface="+mn-cs"/>
              </a:rPr>
              <a:t>Hash + Ajax</a:t>
            </a:r>
            <a:r>
              <a:rPr lang="zh-CN" altLang="en-US" sz="1200" b="0" i="0" kern="1200" dirty="0" smtClean="0">
                <a:solidFill>
                  <a:schemeClr val="tx1"/>
                </a:solidFill>
                <a:effectLst/>
                <a:latin typeface="+mn-lt"/>
                <a:ea typeface="微软雅黑" panose="020B0503020204020204" pitchFamily="34" charset="-122"/>
                <a:cs typeface="+mn-cs"/>
              </a:rPr>
              <a:t>等方法，但为了方便，我们下文还是统称为</a:t>
            </a:r>
            <a:r>
              <a:rPr lang="en-US" altLang="zh-CN" sz="1200" b="0" i="0" kern="1200" dirty="0" err="1" smtClean="0">
                <a:solidFill>
                  <a:schemeClr val="tx1"/>
                </a:solidFill>
                <a:effectLst/>
                <a:latin typeface="+mn-lt"/>
                <a:ea typeface="微软雅黑" panose="020B0503020204020204" pitchFamily="34" charset="-122"/>
                <a:cs typeface="+mn-cs"/>
              </a:rPr>
              <a:t>Pjax</a:t>
            </a:r>
            <a:r>
              <a:rPr lang="zh-CN" altLang="en-US" sz="1200" b="0" i="0" kern="1200" dirty="0" smtClean="0">
                <a:solidFill>
                  <a:schemeClr val="tx1"/>
                </a:solidFill>
                <a:effectLst/>
                <a:latin typeface="+mn-lt"/>
                <a:ea typeface="微软雅黑" panose="020B0503020204020204" pitchFamily="34" charset="-122"/>
                <a:cs typeface="+mn-cs"/>
              </a:rPr>
              <a:t>。</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可以在页面切换间平滑过渡，增加</a:t>
            </a:r>
            <a:r>
              <a:rPr lang="en-US" altLang="zh-CN" sz="1200" b="0" i="0" kern="1200" dirty="0" smtClean="0">
                <a:solidFill>
                  <a:schemeClr val="tx1"/>
                </a:solidFill>
                <a:effectLst/>
                <a:latin typeface="+mn-lt"/>
                <a:ea typeface="微软雅黑" panose="020B0503020204020204" pitchFamily="34" charset="-122"/>
                <a:cs typeface="+mn-cs"/>
              </a:rPr>
              <a:t>Loading</a:t>
            </a:r>
            <a:r>
              <a:rPr lang="zh-CN" altLang="en-US" sz="1200" b="0" i="0" kern="1200" dirty="0" smtClean="0">
                <a:solidFill>
                  <a:schemeClr val="tx1"/>
                </a:solidFill>
                <a:effectLst/>
                <a:latin typeface="+mn-lt"/>
                <a:ea typeface="微软雅黑" panose="020B0503020204020204" pitchFamily="34" charset="-122"/>
                <a:cs typeface="+mn-cs"/>
              </a:rPr>
              <a:t>动画。可以在各个页面间传递数据，不依赖</a:t>
            </a:r>
            <a:r>
              <a:rPr lang="en-US" altLang="zh-CN" sz="1200" b="0" i="0" kern="1200" dirty="0" smtClean="0">
                <a:solidFill>
                  <a:schemeClr val="tx1"/>
                </a:solidFill>
                <a:effectLst/>
                <a:latin typeface="+mn-lt"/>
                <a:ea typeface="微软雅黑" panose="020B0503020204020204" pitchFamily="34" charset="-122"/>
                <a:cs typeface="+mn-cs"/>
              </a:rPr>
              <a:t>URL</a:t>
            </a:r>
            <a:r>
              <a:rPr lang="zh-CN" altLang="en-US" sz="1200" b="0" i="0" kern="1200" dirty="0" smtClean="0">
                <a:solidFill>
                  <a:schemeClr val="tx1"/>
                </a:solidFill>
                <a:effectLst/>
                <a:latin typeface="+mn-lt"/>
                <a:ea typeface="微软雅黑" panose="020B0503020204020204" pitchFamily="34" charset="-122"/>
                <a:cs typeface="+mn-cs"/>
              </a:rPr>
              <a:t>。可以选择性的保留状态，如音乐网站，切换页面时不会停止播放歌曲。</a:t>
            </a:r>
          </a:p>
          <a:p>
            <a:r>
              <a:rPr lang="zh-CN" altLang="en-US" sz="1200" b="0" i="0" kern="1200" dirty="0" smtClean="0">
                <a:solidFill>
                  <a:schemeClr val="tx1"/>
                </a:solidFill>
                <a:effectLst/>
                <a:latin typeface="+mn-lt"/>
                <a:ea typeface="微软雅黑" panose="020B0503020204020204" pitchFamily="34" charset="-122"/>
                <a:cs typeface="+mn-cs"/>
              </a:rPr>
              <a:t>所有的标签都可以用来跳转，不仅仅是</a:t>
            </a:r>
            <a:r>
              <a:rPr lang="en-US" altLang="zh-CN" sz="1200" b="0" i="0" kern="1200" dirty="0" smtClean="0">
                <a:solidFill>
                  <a:schemeClr val="tx1"/>
                </a:solidFill>
                <a:effectLst/>
                <a:latin typeface="+mn-lt"/>
                <a:ea typeface="微软雅黑" panose="020B0503020204020204" pitchFamily="34" charset="-122"/>
                <a:cs typeface="+mn-cs"/>
              </a:rPr>
              <a:t>a</a:t>
            </a:r>
            <a:r>
              <a:rPr lang="zh-CN" altLang="en-US" sz="1200" b="0" i="0" kern="1200" dirty="0" smtClean="0">
                <a:solidFill>
                  <a:schemeClr val="tx1"/>
                </a:solidFill>
                <a:effectLst/>
                <a:latin typeface="+mn-lt"/>
                <a:ea typeface="微软雅黑" panose="020B0503020204020204" pitchFamily="34" charset="-122"/>
                <a:cs typeface="+mn-cs"/>
              </a:rPr>
              <a:t>标签。</a:t>
            </a:r>
          </a:p>
          <a:p>
            <a:r>
              <a:rPr lang="zh-CN" altLang="en-US" sz="1200" b="0" i="0" kern="1200" dirty="0" smtClean="0">
                <a:solidFill>
                  <a:schemeClr val="tx1"/>
                </a:solidFill>
                <a:effectLst/>
                <a:latin typeface="+mn-lt"/>
                <a:ea typeface="微软雅黑" panose="020B0503020204020204" pitchFamily="34" charset="-122"/>
                <a:cs typeface="+mn-cs"/>
              </a:rPr>
              <a:t>避免了公共</a:t>
            </a:r>
            <a:r>
              <a:rPr lang="en-US" altLang="zh-CN" sz="1200" b="0" i="0" kern="1200" dirty="0" smtClean="0">
                <a:solidFill>
                  <a:schemeClr val="tx1"/>
                </a:solidFill>
                <a:effectLst/>
                <a:latin typeface="+mn-lt"/>
                <a:ea typeface="微软雅黑" panose="020B0503020204020204" pitchFamily="34" charset="-122"/>
                <a:cs typeface="+mn-cs"/>
              </a:rPr>
              <a:t>JS</a:t>
            </a:r>
            <a:r>
              <a:rPr lang="zh-CN" altLang="en-US" sz="1200" b="0" i="0" kern="1200" dirty="0" smtClean="0">
                <a:solidFill>
                  <a:schemeClr val="tx1"/>
                </a:solidFill>
                <a:effectLst/>
                <a:latin typeface="+mn-lt"/>
                <a:ea typeface="微软雅黑" panose="020B0503020204020204" pitchFamily="34" charset="-122"/>
                <a:cs typeface="+mn-cs"/>
              </a:rPr>
              <a:t>的反复执行，如无需在各个页面打开时都判断是否登录过等等。</a:t>
            </a:r>
          </a:p>
          <a:p>
            <a:r>
              <a:rPr lang="zh-CN" altLang="en-US" sz="1200" b="0" i="0" kern="1200" dirty="0" smtClean="0">
                <a:solidFill>
                  <a:schemeClr val="tx1"/>
                </a:solidFill>
                <a:effectLst/>
                <a:latin typeface="+mn-lt"/>
                <a:ea typeface="微软雅黑" panose="020B0503020204020204" pitchFamily="34" charset="-122"/>
                <a:cs typeface="+mn-cs"/>
              </a:rPr>
              <a:t>减少了请求体积，节省流量，加快页面响应速度。</a:t>
            </a:r>
          </a:p>
          <a:p>
            <a:r>
              <a:rPr lang="zh-CN" altLang="en-US" sz="1200" b="0" i="0" kern="1200" dirty="0" smtClean="0">
                <a:solidFill>
                  <a:schemeClr val="tx1"/>
                </a:solidFill>
                <a:effectLst/>
                <a:latin typeface="+mn-lt"/>
                <a:ea typeface="微软雅黑" panose="020B0503020204020204" pitchFamily="34" charset="-122"/>
                <a:cs typeface="+mn-cs"/>
              </a:rPr>
              <a:t>平滑降级到低版本浏览器上，对</a:t>
            </a:r>
            <a:r>
              <a:rPr lang="en-US" altLang="zh-CN" sz="1200" b="0" i="0" kern="1200" dirty="0" smtClean="0">
                <a:solidFill>
                  <a:schemeClr val="tx1"/>
                </a:solidFill>
                <a:effectLst/>
                <a:latin typeface="+mn-lt"/>
                <a:ea typeface="微软雅黑" panose="020B0503020204020204" pitchFamily="34" charset="-122"/>
                <a:cs typeface="+mn-cs"/>
              </a:rPr>
              <a:t>SEO</a:t>
            </a:r>
            <a:r>
              <a:rPr lang="zh-CN" altLang="en-US" sz="1200" b="0" i="0" kern="1200" dirty="0" smtClean="0">
                <a:solidFill>
                  <a:schemeClr val="tx1"/>
                </a:solidFill>
                <a:effectLst/>
                <a:latin typeface="+mn-lt"/>
                <a:ea typeface="微软雅黑" panose="020B0503020204020204" pitchFamily="34" charset="-122"/>
                <a:cs typeface="+mn-cs"/>
              </a:rPr>
              <a:t>也不会有影响。</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原理</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1. </a:t>
            </a:r>
            <a:r>
              <a:rPr lang="zh-CN" altLang="en-US" sz="1200" b="0" i="0" kern="1200" dirty="0" smtClean="0">
                <a:solidFill>
                  <a:schemeClr val="tx1"/>
                </a:solidFill>
                <a:effectLst/>
                <a:latin typeface="+mn-lt"/>
                <a:ea typeface="微软雅黑" panose="020B0503020204020204" pitchFamily="34" charset="-122"/>
                <a:cs typeface="+mn-cs"/>
              </a:rPr>
              <a:t>拦截</a:t>
            </a:r>
            <a:r>
              <a:rPr lang="en-US" altLang="zh-CN" sz="1200" b="0" i="0" kern="1200" dirty="0" smtClean="0">
                <a:solidFill>
                  <a:schemeClr val="tx1"/>
                </a:solidFill>
                <a:effectLst/>
                <a:latin typeface="+mn-lt"/>
                <a:ea typeface="微软雅黑" panose="020B0503020204020204" pitchFamily="34" charset="-122"/>
                <a:cs typeface="+mn-cs"/>
              </a:rPr>
              <a:t>a</a:t>
            </a:r>
            <a:r>
              <a:rPr lang="zh-CN" altLang="en-US" sz="1200" b="0" i="0" kern="1200" dirty="0" smtClean="0">
                <a:solidFill>
                  <a:schemeClr val="tx1"/>
                </a:solidFill>
                <a:effectLst/>
                <a:latin typeface="+mn-lt"/>
                <a:ea typeface="微软雅黑" panose="020B0503020204020204" pitchFamily="34" charset="-122"/>
                <a:cs typeface="+mn-cs"/>
              </a:rPr>
              <a:t>标签的默认跳转动作。</a:t>
            </a:r>
            <a:r>
              <a:rPr lang="en-US" altLang="zh-CN" sz="1200" b="0" i="0" kern="1200" dirty="0" smtClean="0">
                <a:solidFill>
                  <a:schemeClr val="tx1"/>
                </a:solidFill>
                <a:effectLst/>
                <a:latin typeface="+mn-lt"/>
                <a:ea typeface="微软雅黑" panose="020B0503020204020204" pitchFamily="34" charset="-122"/>
                <a:cs typeface="+mn-cs"/>
              </a:rPr>
              <a:t>2. </a:t>
            </a:r>
            <a:r>
              <a:rPr lang="zh-CN" altLang="en-US" sz="1200" b="0" i="0" kern="1200" dirty="0" smtClean="0">
                <a:solidFill>
                  <a:schemeClr val="tx1"/>
                </a:solidFill>
                <a:effectLst/>
                <a:latin typeface="+mn-lt"/>
                <a:ea typeface="微软雅黑" panose="020B0503020204020204" pitchFamily="34" charset="-122"/>
                <a:cs typeface="+mn-cs"/>
              </a:rPr>
              <a:t>使用</a:t>
            </a:r>
            <a:r>
              <a:rPr lang="en-US" altLang="zh-CN" sz="1200" b="0" i="0" kern="1200" dirty="0" smtClean="0">
                <a:solidFill>
                  <a:schemeClr val="tx1"/>
                </a:solidFill>
                <a:effectLst/>
                <a:latin typeface="+mn-lt"/>
                <a:ea typeface="微软雅黑" panose="020B0503020204020204" pitchFamily="34" charset="-122"/>
                <a:cs typeface="+mn-cs"/>
              </a:rPr>
              <a:t>Ajax</a:t>
            </a:r>
            <a:r>
              <a:rPr lang="zh-CN" altLang="en-US" sz="1200" b="0" i="0" kern="1200" dirty="0" smtClean="0">
                <a:solidFill>
                  <a:schemeClr val="tx1"/>
                </a:solidFill>
                <a:effectLst/>
                <a:latin typeface="+mn-lt"/>
                <a:ea typeface="微软雅黑" panose="020B0503020204020204" pitchFamily="34" charset="-122"/>
                <a:cs typeface="+mn-cs"/>
              </a:rPr>
              <a:t>请求新页面。</a:t>
            </a:r>
            <a:r>
              <a:rPr lang="en-US" altLang="zh-CN" sz="1200" b="0" i="0" kern="1200" dirty="0" smtClean="0">
                <a:solidFill>
                  <a:schemeClr val="tx1"/>
                </a:solidFill>
                <a:effectLst/>
                <a:latin typeface="+mn-lt"/>
                <a:ea typeface="微软雅黑" panose="020B0503020204020204" pitchFamily="34" charset="-122"/>
                <a:cs typeface="+mn-cs"/>
              </a:rPr>
              <a:t>3. </a:t>
            </a:r>
            <a:r>
              <a:rPr lang="zh-CN" altLang="en-US" sz="1200" b="0" i="0" kern="1200" dirty="0" smtClean="0">
                <a:solidFill>
                  <a:schemeClr val="tx1"/>
                </a:solidFill>
                <a:effectLst/>
                <a:latin typeface="+mn-lt"/>
                <a:ea typeface="微软雅黑" panose="020B0503020204020204" pitchFamily="34" charset="-122"/>
                <a:cs typeface="+mn-cs"/>
              </a:rPr>
              <a:t>将返回的</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替换到页面中。</a:t>
            </a:r>
            <a:r>
              <a:rPr lang="en-US" altLang="zh-CN" sz="1200" b="0" i="0" kern="1200" dirty="0" smtClean="0">
                <a:solidFill>
                  <a:schemeClr val="tx1"/>
                </a:solidFill>
                <a:effectLst/>
                <a:latin typeface="+mn-lt"/>
                <a:ea typeface="微软雅黑" panose="020B0503020204020204" pitchFamily="34" charset="-122"/>
                <a:cs typeface="+mn-cs"/>
              </a:rPr>
              <a:t>4. </a:t>
            </a:r>
            <a:r>
              <a:rPr lang="zh-CN" altLang="en-US" sz="1200" b="0" i="0" kern="1200" dirty="0" smtClean="0">
                <a:solidFill>
                  <a:schemeClr val="tx1"/>
                </a:solidFill>
                <a:effectLst/>
                <a:latin typeface="+mn-lt"/>
                <a:ea typeface="微软雅黑" panose="020B0503020204020204" pitchFamily="34" charset="-122"/>
                <a:cs typeface="+mn-cs"/>
              </a:rPr>
              <a:t>使用</a:t>
            </a:r>
            <a:r>
              <a:rPr lang="en-US" altLang="zh-CN" sz="1200" b="0" i="0" kern="1200" dirty="0" smtClean="0">
                <a:solidFill>
                  <a:schemeClr val="tx1"/>
                </a:solidFill>
                <a:effectLst/>
                <a:latin typeface="+mn-lt"/>
                <a:ea typeface="微软雅黑" panose="020B0503020204020204" pitchFamily="34" charset="-122"/>
                <a:cs typeface="+mn-cs"/>
              </a:rPr>
              <a:t>HTML5</a:t>
            </a:r>
            <a:r>
              <a:rPr lang="zh-CN" altLang="en-US" sz="1200" b="0" i="0" kern="1200" dirty="0" smtClean="0">
                <a:solidFill>
                  <a:schemeClr val="tx1"/>
                </a:solidFill>
                <a:effectLst/>
                <a:latin typeface="+mn-lt"/>
                <a:ea typeface="微软雅黑" panose="020B0503020204020204" pitchFamily="34" charset="-122"/>
                <a:cs typeface="+mn-cs"/>
              </a:rPr>
              <a:t>的</a:t>
            </a:r>
            <a:r>
              <a:rPr lang="en-US" altLang="zh-CN" sz="1200" b="0" i="0" kern="1200" dirty="0" smtClean="0">
                <a:solidFill>
                  <a:schemeClr val="tx1"/>
                </a:solidFill>
                <a:effectLst/>
                <a:latin typeface="+mn-lt"/>
                <a:ea typeface="微软雅黑" panose="020B0503020204020204" pitchFamily="34" charset="-122"/>
                <a:cs typeface="+mn-cs"/>
              </a:rPr>
              <a:t>History API</a:t>
            </a:r>
            <a:r>
              <a:rPr lang="zh-CN" altLang="en-US" sz="1200" b="0" i="0" kern="1200" dirty="0" smtClean="0">
                <a:solidFill>
                  <a:schemeClr val="tx1"/>
                </a:solidFill>
                <a:effectLst/>
                <a:latin typeface="+mn-lt"/>
                <a:ea typeface="微软雅黑" panose="020B0503020204020204" pitchFamily="34" charset="-122"/>
                <a:cs typeface="+mn-cs"/>
              </a:rPr>
              <a:t>或者</a:t>
            </a:r>
            <a:r>
              <a:rPr lang="en-US" altLang="zh-CN" sz="1200" b="0" i="0" kern="1200" dirty="0" err="1" smtClean="0">
                <a:solidFill>
                  <a:schemeClr val="tx1"/>
                </a:solidFill>
                <a:effectLst/>
                <a:latin typeface="+mn-lt"/>
                <a:ea typeface="微软雅黑" panose="020B0503020204020204" pitchFamily="34" charset="-122"/>
                <a:cs typeface="+mn-cs"/>
              </a:rPr>
              <a:t>Url</a:t>
            </a:r>
            <a:r>
              <a:rPr lang="zh-CN" altLang="en-US" sz="1200" b="0" i="0" kern="1200" dirty="0" smtClean="0">
                <a:solidFill>
                  <a:schemeClr val="tx1"/>
                </a:solidFill>
                <a:effectLst/>
                <a:latin typeface="+mn-lt"/>
                <a:ea typeface="微软雅黑" panose="020B0503020204020204" pitchFamily="34" charset="-122"/>
                <a:cs typeface="+mn-cs"/>
              </a:rPr>
              <a:t>的</a:t>
            </a:r>
            <a:r>
              <a:rPr lang="en-US" altLang="zh-CN" sz="1200" b="0" i="0" kern="1200" dirty="0" smtClean="0">
                <a:solidFill>
                  <a:schemeClr val="tx1"/>
                </a:solidFill>
                <a:effectLst/>
                <a:latin typeface="+mn-lt"/>
                <a:ea typeface="微软雅黑" panose="020B0503020204020204" pitchFamily="34" charset="-122"/>
                <a:cs typeface="+mn-cs"/>
              </a:rPr>
              <a:t>Hash</a:t>
            </a:r>
            <a:r>
              <a:rPr lang="zh-CN" altLang="en-US" sz="1200" b="0" i="0" kern="1200" dirty="0" smtClean="0">
                <a:solidFill>
                  <a:schemeClr val="tx1"/>
                </a:solidFill>
                <a:effectLst/>
                <a:latin typeface="+mn-lt"/>
                <a:ea typeface="微软雅黑" panose="020B0503020204020204" pitchFamily="34" charset="-122"/>
                <a:cs typeface="+mn-cs"/>
              </a:rPr>
              <a:t>修改</a:t>
            </a:r>
            <a:r>
              <a:rPr lang="en-US" altLang="zh-CN" sz="1200" b="0" i="0" kern="1200" dirty="0" err="1" smtClean="0">
                <a:solidFill>
                  <a:schemeClr val="tx1"/>
                </a:solidFill>
                <a:effectLst/>
                <a:latin typeface="+mn-lt"/>
                <a:ea typeface="微软雅黑" panose="020B0503020204020204" pitchFamily="34" charset="-122"/>
                <a:cs typeface="+mn-cs"/>
              </a:rPr>
              <a:t>Url</a:t>
            </a:r>
            <a:r>
              <a:rPr lang="zh-CN" altLang="en-US" sz="1200" b="0" i="0" kern="1200" dirty="0" smtClean="0">
                <a:solidFill>
                  <a:schemeClr val="tx1"/>
                </a:solidFill>
                <a:effectLst/>
                <a:latin typeface="+mn-lt"/>
                <a:ea typeface="微软雅黑" panose="020B0503020204020204" pitchFamily="34" charset="-122"/>
                <a:cs typeface="+mn-cs"/>
              </a:rPr>
              <a:t>。</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13</a:t>
            </a:fld>
            <a:endParaRPr lang="zh-CN" altLang="en-US" dirty="0"/>
          </a:p>
        </p:txBody>
      </p:sp>
    </p:spTree>
    <p:extLst>
      <p:ext uri="{BB962C8B-B14F-4D97-AF65-F5344CB8AC3E}">
        <p14:creationId xmlns:p14="http://schemas.microsoft.com/office/powerpoint/2010/main" val="1033665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我们来看两份代码片段，一份是手机版本，一份是桌面版本，这样做就只是重新写了</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层，对于桌面版和移动版是不同的模板，不同的</a:t>
            </a:r>
            <a:r>
              <a:rPr lang="en-US" altLang="zh-CN" sz="1200" b="0" i="0" kern="1200" dirty="0" err="1" smtClean="0">
                <a:solidFill>
                  <a:schemeClr val="tx1"/>
                </a:solidFill>
                <a:effectLst/>
                <a:latin typeface="+mn-lt"/>
                <a:ea typeface="微软雅黑" panose="020B0503020204020204" pitchFamily="34" charset="-122"/>
                <a:cs typeface="+mn-cs"/>
              </a:rPr>
              <a:t>js</a:t>
            </a:r>
            <a:r>
              <a:rPr lang="zh-CN" altLang="en-US" sz="1200" b="0" i="0" kern="1200" dirty="0" smtClean="0">
                <a:solidFill>
                  <a:schemeClr val="tx1"/>
                </a:solidFill>
                <a:effectLst/>
                <a:latin typeface="+mn-lt"/>
                <a:ea typeface="微软雅黑" panose="020B0503020204020204" pitchFamily="34" charset="-122"/>
                <a:cs typeface="+mn-cs"/>
              </a:rPr>
              <a:t>和</a:t>
            </a:r>
            <a:r>
              <a:rPr lang="en-US" altLang="zh-CN" sz="1200" b="0" i="0" kern="1200" dirty="0" err="1" smtClean="0">
                <a:solidFill>
                  <a:schemeClr val="tx1"/>
                </a:solidFill>
                <a:effectLst/>
                <a:latin typeface="+mn-lt"/>
                <a:ea typeface="微软雅黑" panose="020B0503020204020204" pitchFamily="34" charset="-122"/>
                <a:cs typeface="+mn-cs"/>
              </a:rPr>
              <a:t>css</a:t>
            </a:r>
            <a:r>
              <a:rPr lang="zh-CN" altLang="en-US" sz="1200" b="0" i="0" kern="1200" dirty="0" smtClean="0">
                <a:solidFill>
                  <a:schemeClr val="tx1"/>
                </a:solidFill>
                <a:effectLst/>
                <a:latin typeface="+mn-lt"/>
                <a:ea typeface="微软雅黑" panose="020B0503020204020204" pitchFamily="34" charset="-122"/>
                <a:cs typeface="+mn-cs"/>
              </a:rPr>
              <a:t>，他们会在同一个代码库里，因为他们使用的是同一个代码，调用的相同的逻辑，只是</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层不同而已。但是对于维护来说，每次都要改两份代码。再之后，有了</a:t>
            </a:r>
            <a:r>
              <a:rPr lang="en-US" altLang="zh-CN" sz="1200" b="0" i="0" kern="1200" dirty="0" smtClean="0">
                <a:solidFill>
                  <a:schemeClr val="tx1"/>
                </a:solidFill>
                <a:effectLst/>
                <a:latin typeface="+mn-lt"/>
                <a:ea typeface="微软雅黑" panose="020B0503020204020204" pitchFamily="34" charset="-122"/>
                <a:cs typeface="+mn-cs"/>
              </a:rPr>
              <a:t>app</a:t>
            </a:r>
            <a:r>
              <a:rPr lang="zh-CN" altLang="en-US" sz="1200" b="0" i="0" kern="1200" dirty="0" smtClean="0">
                <a:solidFill>
                  <a:schemeClr val="tx1"/>
                </a:solidFill>
                <a:effectLst/>
                <a:latin typeface="+mn-lt"/>
                <a:ea typeface="微软雅黑" panose="020B0503020204020204" pitchFamily="34" charset="-122"/>
                <a:cs typeface="+mn-cs"/>
              </a:rPr>
              <a:t>这个应用。</a:t>
            </a:r>
            <a:endParaRPr lang="zh-CN" altLang="en-US" sz="1200" b="0" i="0" kern="1200" dirty="0" smtClean="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14</a:t>
            </a:fld>
            <a:endParaRPr lang="zh-CN" altLang="en-US" dirty="0"/>
          </a:p>
        </p:txBody>
      </p:sp>
    </p:spTree>
    <p:extLst>
      <p:ext uri="{BB962C8B-B14F-4D97-AF65-F5344CB8AC3E}">
        <p14:creationId xmlns:p14="http://schemas.microsoft.com/office/powerpoint/2010/main" val="1317946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最开始，大家都很喜欢用</a:t>
            </a:r>
            <a:r>
              <a:rPr lang="en-US" altLang="zh-CN" sz="1200" b="0" i="0" kern="1200" dirty="0" smtClean="0">
                <a:solidFill>
                  <a:schemeClr val="tx1"/>
                </a:solidFill>
                <a:effectLst/>
                <a:latin typeface="+mn-lt"/>
                <a:ea typeface="微软雅黑" panose="020B0503020204020204" pitchFamily="34" charset="-122"/>
                <a:cs typeface="+mn-cs"/>
              </a:rPr>
              <a:t>app</a:t>
            </a:r>
            <a:r>
              <a:rPr lang="zh-CN" altLang="en-US" sz="1200" b="0" i="0" kern="1200" dirty="0" smtClean="0">
                <a:solidFill>
                  <a:schemeClr val="tx1"/>
                </a:solidFill>
                <a:effectLst/>
                <a:latin typeface="+mn-lt"/>
                <a:ea typeface="微软雅黑" panose="020B0503020204020204" pitchFamily="34" charset="-122"/>
                <a:cs typeface="+mn-cs"/>
              </a:rPr>
              <a:t>，因为与移动版的网页相比，它的响应速度更快，而且更流畅，对于服务器来说也是好事，因为请求变少了，但是并不是所有人都会下载</a:t>
            </a:r>
            <a:r>
              <a:rPr lang="en-US" altLang="zh-CN" sz="1200" b="0" i="0" kern="1200" dirty="0" smtClean="0">
                <a:solidFill>
                  <a:schemeClr val="tx1"/>
                </a:solidFill>
                <a:effectLst/>
                <a:latin typeface="+mn-lt"/>
                <a:ea typeface="微软雅黑" panose="020B0503020204020204" pitchFamily="34" charset="-122"/>
                <a:cs typeface="+mn-cs"/>
              </a:rPr>
              <a:t>app</a:t>
            </a:r>
            <a:r>
              <a:rPr lang="zh-CN" altLang="en-US" sz="1200" b="0" i="0" kern="1200" dirty="0" smtClean="0">
                <a:solidFill>
                  <a:schemeClr val="tx1"/>
                </a:solidFill>
                <a:effectLst/>
                <a:latin typeface="+mn-lt"/>
                <a:ea typeface="微软雅黑" panose="020B0503020204020204" pitchFamily="34" charset="-122"/>
                <a:cs typeface="+mn-cs"/>
              </a:rPr>
              <a:t>，有的可能只想看一下有没有需要的东西，对于不是刚需的这部分受众，他们并不会下载，只会访问网站，但是现在已经有了</a:t>
            </a:r>
            <a:r>
              <a:rPr lang="en-US" altLang="zh-CN" sz="1200" b="0" i="0" kern="1200" dirty="0" smtClean="0">
                <a:solidFill>
                  <a:schemeClr val="tx1"/>
                </a:solidFill>
                <a:effectLst/>
                <a:latin typeface="+mn-lt"/>
                <a:ea typeface="微软雅黑" panose="020B0503020204020204" pitchFamily="34" charset="-122"/>
                <a:cs typeface="+mn-cs"/>
              </a:rPr>
              <a:t>app</a:t>
            </a:r>
            <a:r>
              <a:rPr lang="zh-CN" altLang="en-US" sz="1200" b="0" i="0" kern="1200" baseline="0" dirty="0" smtClean="0">
                <a:solidFill>
                  <a:schemeClr val="tx1"/>
                </a:solidFill>
                <a:effectLst/>
                <a:latin typeface="+mn-lt"/>
                <a:ea typeface="微软雅黑" panose="020B0503020204020204" pitchFamily="34" charset="-122"/>
                <a:cs typeface="+mn-cs"/>
              </a:rPr>
              <a:t> </a:t>
            </a:r>
            <a:r>
              <a:rPr lang="en-US" altLang="zh-CN" sz="1200" b="0" i="0" kern="1200" baseline="0" dirty="0" err="1" smtClean="0">
                <a:solidFill>
                  <a:schemeClr val="tx1"/>
                </a:solidFill>
                <a:effectLst/>
                <a:latin typeface="+mn-lt"/>
                <a:ea typeface="微软雅黑" panose="020B0503020204020204" pitchFamily="34" charset="-122"/>
                <a:cs typeface="+mn-cs"/>
              </a:rPr>
              <a:t>api</a:t>
            </a:r>
            <a:r>
              <a:rPr lang="zh-CN" altLang="en-US" sz="1200" b="0" i="0" kern="1200" baseline="0" dirty="0" smtClean="0">
                <a:solidFill>
                  <a:schemeClr val="tx1"/>
                </a:solidFill>
                <a:effectLst/>
                <a:latin typeface="+mn-lt"/>
                <a:ea typeface="微软雅黑" panose="020B0503020204020204" pitchFamily="34" charset="-122"/>
                <a:cs typeface="+mn-cs"/>
              </a:rPr>
              <a:t>，我们可以向网页提供</a:t>
            </a:r>
            <a:r>
              <a:rPr lang="en-US" altLang="zh-CN" sz="1200" b="0" i="0" kern="1200" baseline="0" dirty="0" err="1" smtClean="0">
                <a:solidFill>
                  <a:schemeClr val="tx1"/>
                </a:solidFill>
                <a:effectLst/>
                <a:latin typeface="+mn-lt"/>
                <a:ea typeface="微软雅黑" panose="020B0503020204020204" pitchFamily="34" charset="-122"/>
                <a:cs typeface="+mn-cs"/>
              </a:rPr>
              <a:t>api</a:t>
            </a:r>
            <a:r>
              <a:rPr lang="zh-CN" altLang="en-US" sz="1200" b="0" i="0" kern="1200" baseline="0" dirty="0" smtClean="0">
                <a:solidFill>
                  <a:schemeClr val="tx1"/>
                </a:solidFill>
                <a:effectLst/>
                <a:latin typeface="+mn-lt"/>
                <a:ea typeface="微软雅黑" panose="020B0503020204020204" pitchFamily="34" charset="-122"/>
                <a:cs typeface="+mn-cs"/>
              </a:rPr>
              <a:t>，这样网站上也可以看到和</a:t>
            </a:r>
            <a:r>
              <a:rPr lang="en-US" altLang="zh-CN" sz="1200" b="0" i="0" kern="1200" baseline="0" dirty="0" smtClean="0">
                <a:solidFill>
                  <a:schemeClr val="tx1"/>
                </a:solidFill>
                <a:effectLst/>
                <a:latin typeface="+mn-lt"/>
                <a:ea typeface="微软雅黑" panose="020B0503020204020204" pitchFamily="34" charset="-122"/>
                <a:cs typeface="+mn-cs"/>
              </a:rPr>
              <a:t>app</a:t>
            </a:r>
            <a:r>
              <a:rPr lang="zh-CN" altLang="en-US" sz="1200" b="0" i="0" kern="1200" baseline="0" dirty="0" smtClean="0">
                <a:solidFill>
                  <a:schemeClr val="tx1"/>
                </a:solidFill>
                <a:effectLst/>
                <a:latin typeface="+mn-lt"/>
                <a:ea typeface="微软雅黑" panose="020B0503020204020204" pitchFamily="34" charset="-122"/>
                <a:cs typeface="+mn-cs"/>
              </a:rPr>
              <a:t>上一样的。后来，调用</a:t>
            </a:r>
            <a:r>
              <a:rPr lang="en-US" altLang="zh-CN" sz="1200" b="0" i="0" kern="1200" baseline="0" dirty="0" smtClean="0">
                <a:solidFill>
                  <a:schemeClr val="tx1"/>
                </a:solidFill>
                <a:effectLst/>
                <a:latin typeface="+mn-lt"/>
                <a:ea typeface="微软雅黑" panose="020B0503020204020204" pitchFamily="34" charset="-122"/>
                <a:cs typeface="+mn-cs"/>
              </a:rPr>
              <a:t>service</a:t>
            </a:r>
            <a:r>
              <a:rPr lang="zh-CN" altLang="en-US" sz="1200" b="0" i="0" kern="1200" baseline="0" dirty="0" smtClean="0">
                <a:solidFill>
                  <a:schemeClr val="tx1"/>
                </a:solidFill>
                <a:effectLst/>
                <a:latin typeface="+mn-lt"/>
                <a:ea typeface="微软雅黑" panose="020B0503020204020204" pitchFamily="34" charset="-122"/>
                <a:cs typeface="+mn-cs"/>
              </a:rPr>
              <a:t>层也和原来不一样了，有些团队会把</a:t>
            </a:r>
            <a:r>
              <a:rPr lang="en-US" altLang="zh-CN" sz="1200" b="0" i="0" kern="1200" baseline="0" dirty="0" smtClean="0">
                <a:solidFill>
                  <a:schemeClr val="tx1"/>
                </a:solidFill>
                <a:effectLst/>
                <a:latin typeface="+mn-lt"/>
                <a:ea typeface="微软雅黑" panose="020B0503020204020204" pitchFamily="34" charset="-122"/>
                <a:cs typeface="+mn-cs"/>
              </a:rPr>
              <a:t>service</a:t>
            </a:r>
            <a:r>
              <a:rPr lang="zh-CN" altLang="en-US" sz="1200" b="0" i="0" kern="1200" baseline="0" dirty="0" smtClean="0">
                <a:solidFill>
                  <a:schemeClr val="tx1"/>
                </a:solidFill>
                <a:effectLst/>
                <a:latin typeface="+mn-lt"/>
                <a:ea typeface="微软雅黑" panose="020B0503020204020204" pitchFamily="34" charset="-122"/>
                <a:cs typeface="+mn-cs"/>
              </a:rPr>
              <a:t>分成多个</a:t>
            </a:r>
            <a:r>
              <a:rPr lang="en-US" altLang="zh-CN" sz="1200" b="0" i="0" kern="1200" baseline="0" dirty="0" smtClean="0">
                <a:solidFill>
                  <a:schemeClr val="tx1"/>
                </a:solidFill>
                <a:effectLst/>
                <a:latin typeface="+mn-lt"/>
                <a:ea typeface="微软雅黑" panose="020B0503020204020204" pitchFamily="34" charset="-122"/>
                <a:cs typeface="+mn-cs"/>
              </a:rPr>
              <a:t>service</a:t>
            </a:r>
            <a:r>
              <a:rPr lang="zh-CN" altLang="en-US" sz="1200" b="0" i="0" kern="1200" baseline="0" dirty="0" smtClean="0">
                <a:solidFill>
                  <a:schemeClr val="tx1"/>
                </a:solidFill>
                <a:effectLst/>
                <a:latin typeface="+mn-lt"/>
                <a:ea typeface="微软雅黑" panose="020B0503020204020204" pitchFamily="34" charset="-122"/>
                <a:cs typeface="+mn-cs"/>
              </a:rPr>
              <a:t>，后来变成了直接调用微服务，再后来又出现了</a:t>
            </a:r>
            <a:r>
              <a:rPr lang="en-US" altLang="zh-CN" sz="1200" b="0" i="0" kern="1200" baseline="0" dirty="0" smtClean="0">
                <a:solidFill>
                  <a:schemeClr val="tx1"/>
                </a:solidFill>
                <a:effectLst/>
                <a:latin typeface="+mn-lt"/>
                <a:ea typeface="微软雅黑" panose="020B0503020204020204" pitchFamily="34" charset="-122"/>
                <a:cs typeface="+mn-cs"/>
              </a:rPr>
              <a:t>react native</a:t>
            </a:r>
            <a:r>
              <a:rPr lang="zh-CN" altLang="en-US" sz="1200" b="0" i="0" kern="1200" baseline="0" dirty="0" smtClean="0">
                <a:solidFill>
                  <a:schemeClr val="tx1"/>
                </a:solidFill>
                <a:effectLst/>
                <a:latin typeface="+mn-lt"/>
                <a:ea typeface="微软雅黑" panose="020B0503020204020204" pitchFamily="34" charset="-122"/>
                <a:cs typeface="+mn-cs"/>
              </a:rPr>
              <a:t>，</a:t>
            </a:r>
            <a:r>
              <a:rPr lang="en-US" altLang="zh-CN" sz="1200" b="0" i="0" kern="1200" baseline="0" dirty="0" smtClean="0">
                <a:solidFill>
                  <a:schemeClr val="tx1"/>
                </a:solidFill>
                <a:effectLst/>
                <a:latin typeface="+mn-lt"/>
                <a:ea typeface="微软雅黑" panose="020B0503020204020204" pitchFamily="34" charset="-122"/>
                <a:cs typeface="+mn-cs"/>
              </a:rPr>
              <a:t>crosswalk(</a:t>
            </a:r>
            <a:r>
              <a:rPr lang="zh-CN" altLang="en-US" sz="1200" b="0" i="0" kern="1200" baseline="0" dirty="0" smtClean="0">
                <a:solidFill>
                  <a:schemeClr val="tx1"/>
                </a:solidFill>
                <a:effectLst/>
                <a:latin typeface="+mn-lt"/>
                <a:ea typeface="微软雅黑" panose="020B0503020204020204" pitchFamily="34" charset="-122"/>
                <a:cs typeface="+mn-cs"/>
              </a:rPr>
              <a:t>新的</a:t>
            </a:r>
            <a:r>
              <a:rPr lang="en-US" altLang="zh-CN" sz="1200" b="0" i="0" kern="1200" baseline="0" dirty="0" err="1" smtClean="0">
                <a:solidFill>
                  <a:schemeClr val="tx1"/>
                </a:solidFill>
                <a:effectLst/>
                <a:latin typeface="+mn-lt"/>
                <a:ea typeface="微软雅黑" panose="020B0503020204020204" pitchFamily="34" charset="-122"/>
                <a:cs typeface="+mn-cs"/>
              </a:rPr>
              <a:t>webview</a:t>
            </a:r>
            <a:r>
              <a:rPr lang="en-US" altLang="zh-CN" sz="1200" b="0" i="0" kern="1200" baseline="0" dirty="0" smtClean="0">
                <a:solidFill>
                  <a:schemeClr val="tx1"/>
                </a:solidFill>
                <a:effectLst/>
                <a:latin typeface="+mn-lt"/>
                <a:ea typeface="微软雅黑" panose="020B0503020204020204" pitchFamily="34" charset="-122"/>
                <a:cs typeface="+mn-cs"/>
              </a:rPr>
              <a:t>)</a:t>
            </a:r>
            <a:endParaRPr lang="zh-CN" altLang="en-US" sz="1200" b="0" i="0" kern="1200" dirty="0" smtClean="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15</a:t>
            </a:fld>
            <a:endParaRPr lang="zh-CN" altLang="en-US" dirty="0"/>
          </a:p>
        </p:txBody>
      </p:sp>
    </p:spTree>
    <p:extLst>
      <p:ext uri="{BB962C8B-B14F-4D97-AF65-F5344CB8AC3E}">
        <p14:creationId xmlns:p14="http://schemas.microsoft.com/office/powerpoint/2010/main" val="1317946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微软雅黑" panose="020B0503020204020204" pitchFamily="34" charset="-122"/>
                <a:cs typeface="+mn-cs"/>
              </a:rPr>
              <a:t>Css</a:t>
            </a:r>
            <a:r>
              <a:rPr lang="zh-CN" altLang="en-US" sz="1200" b="0" i="0" kern="1200" dirty="0" smtClean="0">
                <a:solidFill>
                  <a:schemeClr val="tx1"/>
                </a:solidFill>
                <a:effectLst/>
                <a:latin typeface="+mn-lt"/>
                <a:ea typeface="微软雅黑" panose="020B0503020204020204" pitchFamily="34" charset="-122"/>
                <a:cs typeface="+mn-cs"/>
              </a:rPr>
              <a:t>框架，就是一些事先写好的</a:t>
            </a:r>
            <a:r>
              <a:rPr lang="en-US" altLang="zh-CN" sz="1200" b="0" i="0" kern="1200" dirty="0" err="1" smtClean="0">
                <a:solidFill>
                  <a:schemeClr val="tx1"/>
                </a:solidFill>
                <a:effectLst/>
                <a:latin typeface="+mn-lt"/>
                <a:ea typeface="微软雅黑" panose="020B0503020204020204" pitchFamily="34" charset="-122"/>
                <a:cs typeface="+mn-cs"/>
              </a:rPr>
              <a:t>css</a:t>
            </a:r>
            <a:r>
              <a:rPr lang="zh-CN" altLang="en-US" sz="1200" b="0" i="0" kern="1200" dirty="0" smtClean="0">
                <a:solidFill>
                  <a:schemeClr val="tx1"/>
                </a:solidFill>
                <a:effectLst/>
                <a:latin typeface="+mn-lt"/>
                <a:ea typeface="微软雅黑" panose="020B0503020204020204" pitchFamily="34" charset="-122"/>
                <a:cs typeface="+mn-cs"/>
              </a:rPr>
              <a:t>，你只需要给你的</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元素加上一些特定的类，就可以快速的得到一些想要的效果。</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animate.css </a:t>
            </a:r>
            <a:r>
              <a:rPr lang="zh-CN" altLang="en-US" sz="1200" b="0" i="0" kern="1200" dirty="0" smtClean="0">
                <a:solidFill>
                  <a:schemeClr val="tx1"/>
                </a:solidFill>
                <a:effectLst/>
                <a:latin typeface="+mn-lt"/>
                <a:ea typeface="微软雅黑" panose="020B0503020204020204" pitchFamily="34" charset="-122"/>
                <a:cs typeface="+mn-cs"/>
              </a:rPr>
              <a:t>是一个来自国外的 </a:t>
            </a:r>
            <a:r>
              <a:rPr lang="en-US" altLang="zh-CN" sz="1200" b="0" i="0" kern="1200" dirty="0" smtClean="0">
                <a:solidFill>
                  <a:schemeClr val="tx1"/>
                </a:solidFill>
                <a:effectLst/>
                <a:latin typeface="+mn-lt"/>
                <a:ea typeface="微软雅黑" panose="020B0503020204020204" pitchFamily="34" charset="-122"/>
                <a:cs typeface="+mn-cs"/>
              </a:rPr>
              <a:t>CSS3 </a:t>
            </a:r>
            <a:r>
              <a:rPr lang="zh-CN" altLang="en-US" sz="1200" b="0" i="0" kern="1200" dirty="0" smtClean="0">
                <a:solidFill>
                  <a:schemeClr val="tx1"/>
                </a:solidFill>
                <a:effectLst/>
                <a:latin typeface="+mn-lt"/>
                <a:ea typeface="微软雅黑" panose="020B0503020204020204" pitchFamily="34" charset="-122"/>
                <a:cs typeface="+mn-cs"/>
              </a:rPr>
              <a:t>动画库，它预设了抖动（</a:t>
            </a:r>
            <a:r>
              <a:rPr lang="en-US" altLang="zh-CN" sz="1200" b="0" i="0" kern="1200" dirty="0" smtClean="0">
                <a:solidFill>
                  <a:schemeClr val="tx1"/>
                </a:solidFill>
                <a:effectLst/>
                <a:latin typeface="+mn-lt"/>
                <a:ea typeface="微软雅黑" panose="020B0503020204020204" pitchFamily="34" charset="-122"/>
                <a:cs typeface="+mn-cs"/>
              </a:rPr>
              <a:t>shake</a:t>
            </a:r>
            <a:r>
              <a:rPr lang="zh-CN" altLang="en-US" sz="1200" b="0" i="0" kern="1200" dirty="0" smtClean="0">
                <a:solidFill>
                  <a:schemeClr val="tx1"/>
                </a:solidFill>
                <a:effectLst/>
                <a:latin typeface="+mn-lt"/>
                <a:ea typeface="微软雅黑" panose="020B0503020204020204" pitchFamily="34" charset="-122"/>
                <a:cs typeface="+mn-cs"/>
              </a:rPr>
              <a:t>）、闪烁（</a:t>
            </a:r>
            <a:r>
              <a:rPr lang="en-US" altLang="zh-CN" sz="1200" b="0" i="0" kern="1200" dirty="0" smtClean="0">
                <a:solidFill>
                  <a:schemeClr val="tx1"/>
                </a:solidFill>
                <a:effectLst/>
                <a:latin typeface="+mn-lt"/>
                <a:ea typeface="微软雅黑" panose="020B0503020204020204" pitchFamily="34" charset="-122"/>
                <a:cs typeface="+mn-cs"/>
              </a:rPr>
              <a:t>flash</a:t>
            </a:r>
            <a:r>
              <a:rPr lang="zh-CN" altLang="en-US" sz="1200" b="0" i="0" kern="1200" dirty="0" smtClean="0">
                <a:solidFill>
                  <a:schemeClr val="tx1"/>
                </a:solidFill>
                <a:effectLst/>
                <a:latin typeface="+mn-lt"/>
                <a:ea typeface="微软雅黑" panose="020B0503020204020204" pitchFamily="34" charset="-122"/>
                <a:cs typeface="+mn-cs"/>
              </a:rPr>
              <a:t>）、弹跳（</a:t>
            </a:r>
            <a:r>
              <a:rPr lang="en-US" altLang="zh-CN" sz="1200" b="0" i="0" kern="1200" dirty="0" smtClean="0">
                <a:solidFill>
                  <a:schemeClr val="tx1"/>
                </a:solidFill>
                <a:effectLst/>
                <a:latin typeface="+mn-lt"/>
                <a:ea typeface="微软雅黑" panose="020B0503020204020204" pitchFamily="34" charset="-122"/>
                <a:cs typeface="+mn-cs"/>
              </a:rPr>
              <a:t>bounce</a:t>
            </a:r>
            <a:r>
              <a:rPr lang="zh-CN" altLang="en-US" sz="1200" b="0" i="0" kern="1200" dirty="0" smtClean="0">
                <a:solidFill>
                  <a:schemeClr val="tx1"/>
                </a:solidFill>
                <a:effectLst/>
                <a:latin typeface="+mn-lt"/>
                <a:ea typeface="微软雅黑" panose="020B0503020204020204" pitchFamily="34" charset="-122"/>
                <a:cs typeface="+mn-cs"/>
              </a:rPr>
              <a:t>）、翻转（</a:t>
            </a:r>
            <a:r>
              <a:rPr lang="en-US" altLang="zh-CN" sz="1200" b="0" i="0" kern="1200" dirty="0" smtClean="0">
                <a:solidFill>
                  <a:schemeClr val="tx1"/>
                </a:solidFill>
                <a:effectLst/>
                <a:latin typeface="+mn-lt"/>
                <a:ea typeface="微软雅黑" panose="020B0503020204020204" pitchFamily="34" charset="-122"/>
                <a:cs typeface="+mn-cs"/>
              </a:rPr>
              <a:t>flip</a:t>
            </a:r>
            <a:r>
              <a:rPr lang="zh-CN" altLang="en-US" sz="1200" b="0" i="0" kern="1200" dirty="0" smtClean="0">
                <a:solidFill>
                  <a:schemeClr val="tx1"/>
                </a:solidFill>
                <a:effectLst/>
                <a:latin typeface="+mn-lt"/>
                <a:ea typeface="微软雅黑" panose="020B0503020204020204" pitchFamily="34" charset="-122"/>
                <a:cs typeface="+mn-cs"/>
              </a:rPr>
              <a:t>）、旋转（</a:t>
            </a:r>
            <a:r>
              <a:rPr lang="en-US" altLang="zh-CN" sz="1200" b="0" i="0" kern="1200" dirty="0" err="1" smtClean="0">
                <a:solidFill>
                  <a:schemeClr val="tx1"/>
                </a:solidFill>
                <a:effectLst/>
                <a:latin typeface="+mn-lt"/>
                <a:ea typeface="微软雅黑" panose="020B0503020204020204" pitchFamily="34" charset="-122"/>
                <a:cs typeface="+mn-cs"/>
              </a:rPr>
              <a:t>rotateIn</a:t>
            </a:r>
            <a:r>
              <a:rPr lang="en-US" altLang="zh-CN" sz="1200" b="0" i="0" kern="1200" dirty="0" smtClean="0">
                <a:solidFill>
                  <a:schemeClr val="tx1"/>
                </a:solidFill>
                <a:effectLst/>
                <a:latin typeface="+mn-lt"/>
                <a:ea typeface="微软雅黑" panose="020B0503020204020204" pitchFamily="34" charset="-122"/>
                <a:cs typeface="+mn-cs"/>
              </a:rPr>
              <a:t>/</a:t>
            </a:r>
            <a:r>
              <a:rPr lang="en-US" altLang="zh-CN" sz="1200" b="0" i="0" kern="1200" dirty="0" err="1" smtClean="0">
                <a:solidFill>
                  <a:schemeClr val="tx1"/>
                </a:solidFill>
                <a:effectLst/>
                <a:latin typeface="+mn-lt"/>
                <a:ea typeface="微软雅黑" panose="020B0503020204020204" pitchFamily="34" charset="-122"/>
                <a:cs typeface="+mn-cs"/>
              </a:rPr>
              <a:t>rotateOut</a:t>
            </a:r>
            <a:r>
              <a:rPr lang="zh-CN" altLang="en-US" sz="1200" b="0" i="0" kern="1200" dirty="0" smtClean="0">
                <a:solidFill>
                  <a:schemeClr val="tx1"/>
                </a:solidFill>
                <a:effectLst/>
                <a:latin typeface="+mn-lt"/>
                <a:ea typeface="微软雅黑" panose="020B0503020204020204" pitchFamily="34" charset="-122"/>
                <a:cs typeface="+mn-cs"/>
              </a:rPr>
              <a:t>）、淡入淡出（</a:t>
            </a:r>
            <a:r>
              <a:rPr lang="en-US" altLang="zh-CN" sz="1200" b="0" i="0" kern="1200" dirty="0" err="1" smtClean="0">
                <a:solidFill>
                  <a:schemeClr val="tx1"/>
                </a:solidFill>
                <a:effectLst/>
                <a:latin typeface="+mn-lt"/>
                <a:ea typeface="微软雅黑" panose="020B0503020204020204" pitchFamily="34" charset="-122"/>
                <a:cs typeface="+mn-cs"/>
              </a:rPr>
              <a:t>fadeIn</a:t>
            </a:r>
            <a:r>
              <a:rPr lang="en-US" altLang="zh-CN" sz="1200" b="0" i="0" kern="1200" dirty="0" smtClean="0">
                <a:solidFill>
                  <a:schemeClr val="tx1"/>
                </a:solidFill>
                <a:effectLst/>
                <a:latin typeface="+mn-lt"/>
                <a:ea typeface="微软雅黑" panose="020B0503020204020204" pitchFamily="34" charset="-122"/>
                <a:cs typeface="+mn-cs"/>
              </a:rPr>
              <a:t>/</a:t>
            </a:r>
            <a:r>
              <a:rPr lang="en-US" altLang="zh-CN" sz="1200" b="0" i="0" kern="1200" dirty="0" err="1" smtClean="0">
                <a:solidFill>
                  <a:schemeClr val="tx1"/>
                </a:solidFill>
                <a:effectLst/>
                <a:latin typeface="+mn-lt"/>
                <a:ea typeface="微软雅黑" panose="020B0503020204020204" pitchFamily="34" charset="-122"/>
                <a:cs typeface="+mn-cs"/>
              </a:rPr>
              <a:t>fadeOut</a:t>
            </a:r>
            <a:r>
              <a:rPr lang="zh-CN" altLang="en-US" sz="1200" b="0" i="0" kern="1200" dirty="0" smtClean="0">
                <a:solidFill>
                  <a:schemeClr val="tx1"/>
                </a:solidFill>
                <a:effectLst/>
                <a:latin typeface="+mn-lt"/>
                <a:ea typeface="微软雅黑" panose="020B0503020204020204" pitchFamily="34" charset="-122"/>
                <a:cs typeface="+mn-cs"/>
              </a:rPr>
              <a:t>）等多达 </a:t>
            </a:r>
            <a:r>
              <a:rPr lang="en-US" altLang="zh-CN" sz="1200" b="0" i="0" kern="1200" dirty="0" smtClean="0">
                <a:solidFill>
                  <a:schemeClr val="tx1"/>
                </a:solidFill>
                <a:effectLst/>
                <a:latin typeface="+mn-lt"/>
                <a:ea typeface="微软雅黑" panose="020B0503020204020204" pitchFamily="34" charset="-122"/>
                <a:cs typeface="+mn-cs"/>
              </a:rPr>
              <a:t>60 </a:t>
            </a:r>
            <a:r>
              <a:rPr lang="zh-CN" altLang="en-US" sz="1200" b="0" i="0" kern="1200" dirty="0" smtClean="0">
                <a:solidFill>
                  <a:schemeClr val="tx1"/>
                </a:solidFill>
                <a:effectLst/>
                <a:latin typeface="+mn-lt"/>
                <a:ea typeface="微软雅黑" panose="020B0503020204020204" pitchFamily="34" charset="-122"/>
                <a:cs typeface="+mn-cs"/>
              </a:rPr>
              <a:t>多种动画效果，几乎包含了所有常见的动画效果。</a:t>
            </a:r>
            <a:r>
              <a:rPr lang="en-US" altLang="zh-CN" sz="1200" b="0" i="0" kern="1200" dirty="0" smtClean="0">
                <a:solidFill>
                  <a:schemeClr val="tx1"/>
                </a:solidFill>
                <a:effectLst/>
                <a:latin typeface="+mn-lt"/>
                <a:ea typeface="微软雅黑" panose="020B0503020204020204" pitchFamily="34" charset="-122"/>
                <a:cs typeface="+mn-cs"/>
              </a:rPr>
              <a:t>Underscore.js</a:t>
            </a:r>
            <a:r>
              <a:rPr lang="zh-CN" altLang="en-US" sz="1200" b="0" i="0" kern="1200" dirty="0" smtClean="0">
                <a:solidFill>
                  <a:schemeClr val="tx1"/>
                </a:solidFill>
                <a:effectLst/>
                <a:latin typeface="+mn-lt"/>
                <a:ea typeface="微软雅黑" panose="020B0503020204020204" pitchFamily="34" charset="-122"/>
                <a:cs typeface="+mn-cs"/>
              </a:rPr>
              <a:t>是一个 </a:t>
            </a:r>
            <a:r>
              <a:rPr lang="en-US" altLang="zh-CN" sz="1200" b="0" i="0" kern="1200" dirty="0" smtClean="0">
                <a:solidFill>
                  <a:schemeClr val="tx1"/>
                </a:solidFill>
                <a:effectLst/>
                <a:latin typeface="+mn-lt"/>
                <a:ea typeface="微软雅黑" panose="020B0503020204020204" pitchFamily="34" charset="-122"/>
                <a:cs typeface="+mn-cs"/>
              </a:rPr>
              <a:t>JavaScript </a:t>
            </a:r>
            <a:r>
              <a:rPr lang="zh-CN" altLang="en-US" sz="1200" b="0" i="0" kern="1200" dirty="0" smtClean="0">
                <a:solidFill>
                  <a:schemeClr val="tx1"/>
                </a:solidFill>
                <a:effectLst/>
                <a:latin typeface="+mn-lt"/>
                <a:ea typeface="微软雅黑" panose="020B0503020204020204" pitchFamily="34" charset="-122"/>
                <a:cs typeface="+mn-cs"/>
              </a:rPr>
              <a:t>工具库，它提供了一整套函数式编程的实用功能，弥补了 </a:t>
            </a:r>
            <a:r>
              <a:rPr lang="en-US" altLang="zh-CN" sz="1200" b="0" i="0" kern="1200" dirty="0" smtClean="0">
                <a:solidFill>
                  <a:schemeClr val="tx1"/>
                </a:solidFill>
                <a:effectLst/>
                <a:latin typeface="+mn-lt"/>
                <a:ea typeface="微软雅黑" panose="020B0503020204020204" pitchFamily="34" charset="-122"/>
                <a:cs typeface="+mn-cs"/>
              </a:rPr>
              <a:t>jQuery </a:t>
            </a:r>
            <a:r>
              <a:rPr lang="zh-CN" altLang="en-US" sz="1200" b="0" i="0" kern="1200" dirty="0" smtClean="0">
                <a:solidFill>
                  <a:schemeClr val="tx1"/>
                </a:solidFill>
                <a:effectLst/>
                <a:latin typeface="+mn-lt"/>
                <a:ea typeface="微软雅黑" panose="020B0503020204020204" pitchFamily="34" charset="-122"/>
                <a:cs typeface="+mn-cs"/>
              </a:rPr>
              <a:t>没有实现的功能，从</a:t>
            </a:r>
            <a:r>
              <a:rPr lang="en-US" altLang="zh-CN" sz="1200" b="0" i="0" kern="1200" dirty="0" smtClean="0">
                <a:solidFill>
                  <a:schemeClr val="tx1"/>
                </a:solidFill>
                <a:effectLst/>
                <a:latin typeface="+mn-lt"/>
                <a:ea typeface="微软雅黑" panose="020B0503020204020204" pitchFamily="34" charset="-122"/>
                <a:cs typeface="+mn-cs"/>
              </a:rPr>
              <a:t>API</a:t>
            </a:r>
            <a:r>
              <a:rPr lang="zh-CN" altLang="en-US" sz="1200" b="0" i="0" kern="1200" dirty="0" smtClean="0">
                <a:solidFill>
                  <a:schemeClr val="tx1"/>
                </a:solidFill>
                <a:effectLst/>
                <a:latin typeface="+mn-lt"/>
                <a:ea typeface="微软雅黑" panose="020B0503020204020204" pitchFamily="34" charset="-122"/>
                <a:cs typeface="+mn-cs"/>
              </a:rPr>
              <a:t>中，你已经可以看出，</a:t>
            </a:r>
            <a:r>
              <a:rPr lang="en-US" altLang="zh-CN" sz="1200" b="0" i="0" kern="1200" dirty="0" smtClean="0">
                <a:solidFill>
                  <a:schemeClr val="tx1"/>
                </a:solidFill>
                <a:effectLst/>
                <a:latin typeface="+mn-lt"/>
                <a:ea typeface="微软雅黑" panose="020B0503020204020204" pitchFamily="34" charset="-122"/>
                <a:cs typeface="+mn-cs"/>
              </a:rPr>
              <a:t>Underscore</a:t>
            </a:r>
            <a:r>
              <a:rPr lang="zh-CN" altLang="en-US" sz="1200" b="0" i="0" kern="1200" dirty="0" smtClean="0">
                <a:solidFill>
                  <a:schemeClr val="tx1"/>
                </a:solidFill>
                <a:effectLst/>
                <a:latin typeface="+mn-lt"/>
                <a:ea typeface="微软雅黑" panose="020B0503020204020204" pitchFamily="34" charset="-122"/>
                <a:cs typeface="+mn-cs"/>
              </a:rPr>
              <a:t>没有任何复杂的结构和流程，它仅仅提供了一系列常用的函数。</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微软雅黑" panose="020B0503020204020204" pitchFamily="34" charset="-122"/>
                <a:cs typeface="+mn-cs"/>
              </a:rPr>
              <a:t>Bootstrap</a:t>
            </a:r>
            <a:r>
              <a:rPr lang="zh-CN" altLang="en-US" sz="1200" b="0" i="0" kern="1200" dirty="0" smtClean="0">
                <a:solidFill>
                  <a:schemeClr val="tx1"/>
                </a:solidFill>
                <a:effectLst/>
                <a:latin typeface="+mn-lt"/>
                <a:ea typeface="微软雅黑" panose="020B0503020204020204" pitchFamily="34" charset="-122"/>
                <a:cs typeface="+mn-cs"/>
              </a:rPr>
              <a:t>：简洁、直观、强悍的前端开发框架，让</a:t>
            </a:r>
            <a:r>
              <a:rPr lang="en-US" altLang="zh-CN" sz="1200" b="0" i="0" kern="1200" dirty="0" smtClean="0">
                <a:solidFill>
                  <a:schemeClr val="tx1"/>
                </a:solidFill>
                <a:effectLst/>
                <a:latin typeface="+mn-lt"/>
                <a:ea typeface="微软雅黑" panose="020B0503020204020204" pitchFamily="34" charset="-122"/>
                <a:cs typeface="+mn-cs"/>
              </a:rPr>
              <a:t>web</a:t>
            </a:r>
            <a:r>
              <a:rPr lang="zh-CN" altLang="en-US" sz="1200" b="0" i="0" kern="1200" dirty="0" smtClean="0">
                <a:solidFill>
                  <a:schemeClr val="tx1"/>
                </a:solidFill>
                <a:effectLst/>
                <a:latin typeface="+mn-lt"/>
                <a:ea typeface="微软雅黑" panose="020B0503020204020204" pitchFamily="34" charset="-122"/>
                <a:cs typeface="+mn-cs"/>
              </a:rPr>
              <a:t>开发更迅速、简单。</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微软雅黑" panose="020B0503020204020204" pitchFamily="34" charset="-122"/>
                <a:cs typeface="+mn-cs"/>
              </a:rPr>
              <a:t>Backbone.js</a:t>
            </a:r>
            <a:r>
              <a:rPr lang="zh-CN" altLang="en-US" sz="1200" b="0" i="0" kern="1200" dirty="0" smtClean="0">
                <a:solidFill>
                  <a:schemeClr val="tx1"/>
                </a:solidFill>
                <a:effectLst/>
                <a:latin typeface="+mn-lt"/>
                <a:ea typeface="微软雅黑" panose="020B0503020204020204" pitchFamily="34" charset="-122"/>
                <a:cs typeface="+mn-cs"/>
              </a:rPr>
              <a:t>为复杂</a:t>
            </a:r>
            <a:r>
              <a:rPr lang="en-US" altLang="zh-CN" sz="1200" b="0" i="0" kern="1200" dirty="0" smtClean="0">
                <a:solidFill>
                  <a:schemeClr val="tx1"/>
                </a:solidFill>
                <a:effectLst/>
                <a:latin typeface="+mn-lt"/>
                <a:ea typeface="微软雅黑" panose="020B0503020204020204" pitchFamily="34" charset="-122"/>
                <a:cs typeface="+mn-cs"/>
              </a:rPr>
              <a:t>WEB</a:t>
            </a:r>
            <a:r>
              <a:rPr lang="zh-CN" altLang="en-US" sz="1200" b="0" i="0" kern="1200" dirty="0" smtClean="0">
                <a:solidFill>
                  <a:schemeClr val="tx1"/>
                </a:solidFill>
                <a:effectLst/>
                <a:latin typeface="+mn-lt"/>
                <a:ea typeface="微软雅黑" panose="020B0503020204020204" pitchFamily="34" charset="-122"/>
                <a:cs typeface="+mn-cs"/>
              </a:rPr>
              <a:t>应用程序提供模型</a:t>
            </a:r>
            <a:r>
              <a:rPr lang="en-US" altLang="zh-CN" sz="1200" b="0" i="0" kern="1200" dirty="0" smtClean="0">
                <a:solidFill>
                  <a:schemeClr val="tx1"/>
                </a:solidFill>
                <a:effectLst/>
                <a:latin typeface="+mn-lt"/>
                <a:ea typeface="微软雅黑" panose="020B0503020204020204" pitchFamily="34" charset="-122"/>
                <a:cs typeface="+mn-cs"/>
              </a:rPr>
              <a:t>(</a:t>
            </a:r>
            <a:r>
              <a:rPr lang="en-US" altLang="zh-CN" sz="1200" b="1" i="0" kern="1200" dirty="0" smtClean="0">
                <a:solidFill>
                  <a:schemeClr val="tx1"/>
                </a:solidFill>
                <a:effectLst/>
                <a:latin typeface="+mn-lt"/>
                <a:ea typeface="微软雅黑" panose="020B0503020204020204" pitchFamily="34" charset="-122"/>
                <a:cs typeface="+mn-cs"/>
              </a:rPr>
              <a:t>models</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、集合</a:t>
            </a:r>
            <a:r>
              <a:rPr lang="en-US" altLang="zh-CN" sz="1200" b="0" i="0" kern="1200" dirty="0" smtClean="0">
                <a:solidFill>
                  <a:schemeClr val="tx1"/>
                </a:solidFill>
                <a:effectLst/>
                <a:latin typeface="+mn-lt"/>
                <a:ea typeface="微软雅黑" panose="020B0503020204020204" pitchFamily="34" charset="-122"/>
                <a:cs typeface="+mn-cs"/>
              </a:rPr>
              <a:t>(</a:t>
            </a:r>
            <a:r>
              <a:rPr lang="en-US" altLang="zh-CN" sz="1200" b="1" i="0" kern="1200" dirty="0" smtClean="0">
                <a:solidFill>
                  <a:schemeClr val="tx1"/>
                </a:solidFill>
                <a:effectLst/>
                <a:latin typeface="+mn-lt"/>
                <a:ea typeface="微软雅黑" panose="020B0503020204020204" pitchFamily="34" charset="-122"/>
                <a:cs typeface="+mn-cs"/>
              </a:rPr>
              <a:t>collections</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、视图</a:t>
            </a:r>
            <a:r>
              <a:rPr lang="en-US" altLang="zh-CN" sz="1200" b="0" i="0" kern="1200" dirty="0" smtClean="0">
                <a:solidFill>
                  <a:schemeClr val="tx1"/>
                </a:solidFill>
                <a:effectLst/>
                <a:latin typeface="+mn-lt"/>
                <a:ea typeface="微软雅黑" panose="020B0503020204020204" pitchFamily="34" charset="-122"/>
                <a:cs typeface="+mn-cs"/>
              </a:rPr>
              <a:t>(</a:t>
            </a:r>
            <a:r>
              <a:rPr lang="en-US" altLang="zh-CN" sz="1200" b="1" i="0" kern="1200" dirty="0" smtClean="0">
                <a:solidFill>
                  <a:schemeClr val="tx1"/>
                </a:solidFill>
                <a:effectLst/>
                <a:latin typeface="+mn-lt"/>
                <a:ea typeface="微软雅黑" panose="020B0503020204020204" pitchFamily="34" charset="-122"/>
                <a:cs typeface="+mn-cs"/>
              </a:rPr>
              <a:t>views</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的结构。其中模型用于绑定键值数据和自定义事件；集合附有可枚举函数的丰富</a:t>
            </a:r>
            <a:r>
              <a:rPr lang="en-US" altLang="zh-CN" sz="1200" b="0" i="0" kern="1200" dirty="0" smtClean="0">
                <a:solidFill>
                  <a:schemeClr val="tx1"/>
                </a:solidFill>
                <a:effectLst/>
                <a:latin typeface="+mn-lt"/>
                <a:ea typeface="微软雅黑" panose="020B0503020204020204" pitchFamily="34" charset="-122"/>
                <a:cs typeface="+mn-cs"/>
              </a:rPr>
              <a:t>API</a:t>
            </a:r>
            <a:r>
              <a:rPr lang="zh-CN" altLang="en-US" sz="1200" b="0" i="0" kern="1200" dirty="0" smtClean="0">
                <a:solidFill>
                  <a:schemeClr val="tx1"/>
                </a:solidFill>
                <a:effectLst/>
                <a:latin typeface="+mn-lt"/>
                <a:ea typeface="微软雅黑" panose="020B0503020204020204" pitchFamily="34" charset="-122"/>
                <a:cs typeface="+mn-cs"/>
              </a:rPr>
              <a:t>； 视图可以声明事件处理函数，并通过</a:t>
            </a:r>
            <a:r>
              <a:rPr lang="en-US" altLang="zh-CN" sz="1200" b="0" i="0" kern="1200" dirty="0" err="1" smtClean="0">
                <a:solidFill>
                  <a:schemeClr val="tx1"/>
                </a:solidFill>
                <a:effectLst/>
                <a:latin typeface="+mn-lt"/>
                <a:ea typeface="微软雅黑" panose="020B0503020204020204" pitchFamily="34" charset="-122"/>
                <a:cs typeface="+mn-cs"/>
              </a:rPr>
              <a:t>RESRful</a:t>
            </a:r>
            <a:r>
              <a:rPr lang="en-US" altLang="zh-CN" sz="1200" b="0" i="0" kern="1200" dirty="0" smtClean="0">
                <a:solidFill>
                  <a:schemeClr val="tx1"/>
                </a:solidFill>
                <a:effectLst/>
                <a:latin typeface="+mn-lt"/>
                <a:ea typeface="微软雅黑" panose="020B0503020204020204" pitchFamily="34" charset="-122"/>
                <a:cs typeface="+mn-cs"/>
              </a:rPr>
              <a:t> JSON</a:t>
            </a:r>
            <a:r>
              <a:rPr lang="zh-CN" altLang="en-US" sz="1200" b="0" i="0" kern="1200" dirty="0" smtClean="0">
                <a:solidFill>
                  <a:schemeClr val="tx1"/>
                </a:solidFill>
                <a:effectLst/>
                <a:latin typeface="+mn-lt"/>
                <a:ea typeface="微软雅黑" panose="020B0503020204020204" pitchFamily="34" charset="-122"/>
                <a:cs typeface="+mn-cs"/>
              </a:rPr>
              <a:t>接口连接到应用程序。</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微软雅黑" panose="020B0503020204020204" pitchFamily="34" charset="-122"/>
                <a:cs typeface="+mn-cs"/>
              </a:rPr>
              <a:t>Font</a:t>
            </a:r>
            <a:r>
              <a:rPr lang="zh-CN" altLang="en-US" sz="1200" b="0" i="0" kern="1200" dirty="0" smtClean="0">
                <a:solidFill>
                  <a:schemeClr val="tx1"/>
                </a:solidFill>
                <a:effectLst/>
                <a:latin typeface="+mn-lt"/>
                <a:ea typeface="微软雅黑" panose="020B0503020204020204" pitchFamily="34" charset="-122"/>
                <a:cs typeface="+mn-cs"/>
              </a:rPr>
              <a:t> </a:t>
            </a:r>
            <a:r>
              <a:rPr lang="en-US" altLang="zh-CN" sz="1200" b="0" i="0" kern="1200" dirty="0" smtClean="0">
                <a:solidFill>
                  <a:schemeClr val="tx1"/>
                </a:solidFill>
                <a:effectLst/>
                <a:latin typeface="+mn-lt"/>
                <a:ea typeface="微软雅黑" panose="020B0503020204020204" pitchFamily="34" charset="-122"/>
                <a:cs typeface="+mn-cs"/>
              </a:rPr>
              <a:t>Awesome, </a:t>
            </a:r>
            <a:r>
              <a:rPr lang="zh-CN" altLang="en-US" sz="1200" b="0" i="0" kern="1200" dirty="0" smtClean="0">
                <a:solidFill>
                  <a:schemeClr val="tx1"/>
                </a:solidFill>
                <a:effectLst/>
                <a:latin typeface="+mn-lt"/>
                <a:ea typeface="微软雅黑" panose="020B0503020204020204" pitchFamily="34" charset="-122"/>
                <a:cs typeface="+mn-cs"/>
              </a:rPr>
              <a:t>一款风靡全球的图标字体库和</a:t>
            </a:r>
            <a:r>
              <a:rPr lang="en-US" altLang="zh-CN" sz="1200" b="0" i="0" kern="1200" dirty="0" smtClean="0">
                <a:solidFill>
                  <a:schemeClr val="tx1"/>
                </a:solidFill>
                <a:effectLst/>
                <a:latin typeface="+mn-lt"/>
                <a:ea typeface="微软雅黑" panose="020B0503020204020204" pitchFamily="34" charset="-122"/>
                <a:cs typeface="+mn-cs"/>
              </a:rPr>
              <a:t>CSS</a:t>
            </a:r>
            <a:r>
              <a:rPr lang="zh-CN" altLang="en-US" sz="1200" b="0" i="0" kern="1200" dirty="0" smtClean="0">
                <a:solidFill>
                  <a:schemeClr val="tx1"/>
                </a:solidFill>
                <a:effectLst/>
                <a:latin typeface="+mn-lt"/>
                <a:ea typeface="微软雅黑" panose="020B0503020204020204" pitchFamily="34" charset="-122"/>
                <a:cs typeface="+mn-cs"/>
              </a:rPr>
              <a:t>框架</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结合</a:t>
            </a:r>
            <a:r>
              <a:rPr lang="en-US" altLang="zh-CN" sz="1200" b="0" i="0" kern="1200" dirty="0" smtClean="0">
                <a:solidFill>
                  <a:schemeClr val="tx1"/>
                </a:solidFill>
                <a:effectLst/>
                <a:latin typeface="+mn-lt"/>
                <a:ea typeface="微软雅黑" panose="020B0503020204020204" pitchFamily="34" charset="-122"/>
                <a:cs typeface="+mn-cs"/>
              </a:rPr>
              <a:t>Bootstrap</a:t>
            </a:r>
            <a:r>
              <a:rPr lang="zh-CN" altLang="en-US" sz="1200" b="0" i="0" kern="1200" dirty="0" smtClean="0">
                <a:solidFill>
                  <a:schemeClr val="tx1"/>
                </a:solidFill>
                <a:effectLst/>
                <a:latin typeface="+mn-lt"/>
                <a:ea typeface="微软雅黑" panose="020B0503020204020204" pitchFamily="34" charset="-122"/>
                <a:cs typeface="+mn-cs"/>
              </a:rPr>
              <a:t>使用</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可制作出炫酷屌炸天的响应式网站。一套字库</a:t>
            </a:r>
            <a:r>
              <a:rPr lang="en-US" altLang="zh-CN" sz="1200" b="0" i="0" kern="1200" dirty="0" smtClean="0">
                <a:solidFill>
                  <a:schemeClr val="tx1"/>
                </a:solidFill>
                <a:effectLst/>
                <a:latin typeface="+mn-lt"/>
                <a:ea typeface="微软雅黑" panose="020B0503020204020204" pitchFamily="34" charset="-122"/>
                <a:cs typeface="+mn-cs"/>
              </a:rPr>
              <a:t>, 675</a:t>
            </a:r>
            <a:r>
              <a:rPr lang="zh-CN" altLang="en-US" sz="1200" b="0" i="0" kern="1200" dirty="0" smtClean="0">
                <a:solidFill>
                  <a:schemeClr val="tx1"/>
                </a:solidFill>
                <a:effectLst/>
                <a:latin typeface="+mn-lt"/>
                <a:ea typeface="微软雅黑" panose="020B0503020204020204" pitchFamily="34" charset="-122"/>
                <a:cs typeface="+mn-cs"/>
              </a:rPr>
              <a:t>个图标，不需要 </a:t>
            </a:r>
            <a:r>
              <a:rPr lang="en-US" altLang="zh-CN" sz="1200" b="0" i="0" kern="1200" dirty="0" smtClean="0">
                <a:solidFill>
                  <a:schemeClr val="tx1"/>
                </a:solidFill>
                <a:effectLst/>
                <a:latin typeface="+mn-lt"/>
                <a:ea typeface="微软雅黑" panose="020B0503020204020204" pitchFamily="34" charset="-122"/>
                <a:cs typeface="+mn-cs"/>
              </a:rPr>
              <a:t>JavaScript </a:t>
            </a:r>
            <a:r>
              <a:rPr lang="zh-CN" altLang="en-US" sz="1200" b="0" i="0" kern="1200" dirty="0" smtClean="0">
                <a:solidFill>
                  <a:schemeClr val="tx1"/>
                </a:solidFill>
                <a:effectLst/>
                <a:latin typeface="+mn-lt"/>
                <a:ea typeface="微软雅黑" panose="020B0503020204020204" pitchFamily="34" charset="-122"/>
                <a:cs typeface="+mn-cs"/>
              </a:rPr>
              <a:t>支持，无限的扩展性（放大缩小），完全开源免费，</a:t>
            </a:r>
            <a:r>
              <a:rPr lang="en-US" altLang="zh-CN" sz="1200" b="0" i="0" kern="1200" dirty="0" smtClean="0">
                <a:solidFill>
                  <a:schemeClr val="tx1"/>
                </a:solidFill>
                <a:effectLst/>
                <a:latin typeface="+mn-lt"/>
                <a:ea typeface="微软雅黑" panose="020B0503020204020204" pitchFamily="34" charset="-122"/>
                <a:cs typeface="+mn-cs"/>
              </a:rPr>
              <a:t> CSS </a:t>
            </a:r>
            <a:r>
              <a:rPr lang="zh-CN" altLang="en-US" sz="1200" b="0" i="0" kern="1200" dirty="0" smtClean="0">
                <a:solidFill>
                  <a:schemeClr val="tx1"/>
                </a:solidFill>
                <a:effectLst/>
                <a:latin typeface="+mn-lt"/>
                <a:ea typeface="微软雅黑" panose="020B0503020204020204" pitchFamily="34" charset="-122"/>
                <a:cs typeface="+mn-cs"/>
              </a:rPr>
              <a:t>控制（字体颜色等），适用所有框架，兼容桌面级应用。</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smtClean="0">
                <a:solidFill>
                  <a:schemeClr val="tx1"/>
                </a:solidFill>
                <a:effectLst/>
                <a:latin typeface="+mn-lt"/>
                <a:ea typeface="微软雅黑" panose="020B0503020204020204" pitchFamily="34" charset="-122"/>
                <a:cs typeface="+mn-cs"/>
              </a:rPr>
              <a:t>Zepto</a:t>
            </a:r>
            <a:r>
              <a:rPr lang="zh-CN" altLang="en-US" sz="1200" b="0" i="0" kern="1200" dirty="0" smtClean="0">
                <a:solidFill>
                  <a:schemeClr val="tx1"/>
                </a:solidFill>
                <a:effectLst/>
                <a:latin typeface="+mn-lt"/>
                <a:ea typeface="微软雅黑" panose="020B0503020204020204" pitchFamily="34" charset="-122"/>
                <a:cs typeface="+mn-cs"/>
              </a:rPr>
              <a:t>的设计目的是提供 </a:t>
            </a:r>
            <a:r>
              <a:rPr lang="en-US" altLang="zh-CN" sz="1200" b="0" i="0" kern="1200" dirty="0" smtClean="0">
                <a:solidFill>
                  <a:schemeClr val="tx1"/>
                </a:solidFill>
                <a:effectLst/>
                <a:latin typeface="+mn-lt"/>
                <a:ea typeface="微软雅黑" panose="020B0503020204020204" pitchFamily="34" charset="-122"/>
                <a:cs typeface="+mn-cs"/>
              </a:rPr>
              <a:t>jQuery </a:t>
            </a:r>
            <a:r>
              <a:rPr lang="zh-CN" altLang="en-US" sz="1200" b="0" i="0" kern="1200" dirty="0" smtClean="0">
                <a:solidFill>
                  <a:schemeClr val="tx1"/>
                </a:solidFill>
                <a:effectLst/>
                <a:latin typeface="+mn-lt"/>
                <a:ea typeface="微软雅黑" panose="020B0503020204020204" pitchFamily="34" charset="-122"/>
                <a:cs typeface="+mn-cs"/>
              </a:rPr>
              <a:t>的类似的</a:t>
            </a:r>
            <a:r>
              <a:rPr lang="en-US" altLang="zh-CN" sz="1200" b="0" i="0" kern="1200" dirty="0" smtClean="0">
                <a:solidFill>
                  <a:schemeClr val="tx1"/>
                </a:solidFill>
                <a:effectLst/>
                <a:latin typeface="+mn-lt"/>
                <a:ea typeface="微软雅黑" panose="020B0503020204020204" pitchFamily="34" charset="-122"/>
                <a:cs typeface="+mn-cs"/>
              </a:rPr>
              <a:t>API</a:t>
            </a:r>
            <a:r>
              <a:rPr lang="zh-CN" altLang="en-US" sz="1200" b="0" i="0" kern="1200" dirty="0" smtClean="0">
                <a:solidFill>
                  <a:schemeClr val="tx1"/>
                </a:solidFill>
                <a:effectLst/>
                <a:latin typeface="+mn-lt"/>
                <a:ea typeface="微软雅黑" panose="020B0503020204020204" pitchFamily="34" charset="-122"/>
                <a:cs typeface="+mn-cs"/>
              </a:rPr>
              <a:t>，但并不是</a:t>
            </a:r>
            <a:r>
              <a:rPr lang="en-US" altLang="zh-CN" sz="1200" b="0" i="0" kern="1200" dirty="0" smtClean="0">
                <a:solidFill>
                  <a:schemeClr val="tx1"/>
                </a:solidFill>
                <a:effectLst/>
                <a:latin typeface="+mn-lt"/>
                <a:ea typeface="微软雅黑" panose="020B0503020204020204" pitchFamily="34" charset="-122"/>
                <a:cs typeface="+mn-cs"/>
              </a:rPr>
              <a:t>100%</a:t>
            </a:r>
            <a:r>
              <a:rPr lang="zh-CN" altLang="en-US" sz="1200" b="0" i="0" kern="1200" dirty="0" smtClean="0">
                <a:solidFill>
                  <a:schemeClr val="tx1"/>
                </a:solidFill>
                <a:effectLst/>
                <a:latin typeface="+mn-lt"/>
                <a:ea typeface="微软雅黑" panose="020B0503020204020204" pitchFamily="34" charset="-122"/>
                <a:cs typeface="+mn-cs"/>
              </a:rPr>
              <a:t>覆盖 </a:t>
            </a:r>
            <a:r>
              <a:rPr lang="en-US" altLang="zh-CN" sz="1200" b="0" i="0" kern="1200" dirty="0" smtClean="0">
                <a:solidFill>
                  <a:schemeClr val="tx1"/>
                </a:solidFill>
                <a:effectLst/>
                <a:latin typeface="+mn-lt"/>
                <a:ea typeface="微软雅黑" panose="020B0503020204020204" pitchFamily="34" charset="-122"/>
                <a:cs typeface="+mn-cs"/>
              </a:rPr>
              <a:t>jQuery </a:t>
            </a:r>
            <a:r>
              <a:rPr lang="zh-CN" altLang="en-US" sz="1200" b="0" i="0" kern="1200" dirty="0" smtClean="0">
                <a:solidFill>
                  <a:schemeClr val="tx1"/>
                </a:solidFill>
                <a:effectLst/>
                <a:latin typeface="+mn-lt"/>
                <a:ea typeface="微软雅黑" panose="020B0503020204020204" pitchFamily="34" charset="-122"/>
                <a:cs typeface="+mn-cs"/>
              </a:rPr>
              <a:t>。</a:t>
            </a:r>
            <a:r>
              <a:rPr lang="en-US" altLang="zh-CN" sz="1200" b="0" i="0" kern="1200" dirty="0" err="1" smtClean="0">
                <a:solidFill>
                  <a:schemeClr val="tx1"/>
                </a:solidFill>
                <a:effectLst/>
                <a:latin typeface="+mn-lt"/>
                <a:ea typeface="微软雅黑" panose="020B0503020204020204" pitchFamily="34" charset="-122"/>
                <a:cs typeface="+mn-cs"/>
              </a:rPr>
              <a:t>Zepto</a:t>
            </a:r>
            <a:r>
              <a:rPr lang="zh-CN" altLang="en-US" sz="1200" b="0" i="0" kern="1200" dirty="0" smtClean="0">
                <a:solidFill>
                  <a:schemeClr val="tx1"/>
                </a:solidFill>
                <a:effectLst/>
                <a:latin typeface="+mn-lt"/>
                <a:ea typeface="微软雅黑" panose="020B0503020204020204" pitchFamily="34" charset="-122"/>
                <a:cs typeface="+mn-cs"/>
              </a:rPr>
              <a:t>设计的目的是有一个</a:t>
            </a:r>
            <a:r>
              <a:rPr lang="en-US" altLang="zh-CN" sz="1200" b="0" i="0" kern="1200" dirty="0" smtClean="0">
                <a:solidFill>
                  <a:schemeClr val="tx1"/>
                </a:solidFill>
                <a:effectLst/>
                <a:latin typeface="+mn-lt"/>
                <a:ea typeface="微软雅黑" panose="020B0503020204020204" pitchFamily="34" charset="-122"/>
                <a:cs typeface="+mn-cs"/>
              </a:rPr>
              <a:t>5-10k</a:t>
            </a:r>
            <a:r>
              <a:rPr lang="zh-CN" altLang="en-US" sz="1200" b="0" i="0" kern="1200" dirty="0" smtClean="0">
                <a:solidFill>
                  <a:schemeClr val="tx1"/>
                </a:solidFill>
                <a:effectLst/>
                <a:latin typeface="+mn-lt"/>
                <a:ea typeface="微软雅黑" panose="020B0503020204020204" pitchFamily="34" charset="-122"/>
                <a:cs typeface="+mn-cs"/>
              </a:rPr>
              <a:t>的通用库、下载并快速执行、有一个熟悉通用的</a:t>
            </a:r>
            <a:r>
              <a:rPr lang="en-US" altLang="zh-CN" sz="1200" b="0" i="0" kern="1200" dirty="0" smtClean="0">
                <a:solidFill>
                  <a:schemeClr val="tx1"/>
                </a:solidFill>
                <a:effectLst/>
                <a:latin typeface="+mn-lt"/>
                <a:ea typeface="微软雅黑" panose="020B0503020204020204" pitchFamily="34" charset="-122"/>
                <a:cs typeface="+mn-cs"/>
              </a:rPr>
              <a:t>API</a:t>
            </a:r>
            <a:r>
              <a:rPr lang="zh-CN" altLang="en-US" sz="1200" b="0" i="0" kern="1200" dirty="0" smtClean="0">
                <a:solidFill>
                  <a:schemeClr val="tx1"/>
                </a:solidFill>
                <a:effectLst/>
                <a:latin typeface="+mn-lt"/>
                <a:ea typeface="微软雅黑" panose="020B0503020204020204" pitchFamily="34" charset="-122"/>
                <a:cs typeface="+mn-cs"/>
              </a:rPr>
              <a:t>，所以你能把你主要的精力放到应用开发上。</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微软雅黑" panose="020B0503020204020204" pitchFamily="34" charset="-122"/>
                <a:cs typeface="+mn-cs"/>
              </a:rPr>
              <a:t>Knockout</a:t>
            </a:r>
            <a:r>
              <a:rPr lang="zh-CN" altLang="en-US" sz="1200" b="0" i="0" kern="1200" dirty="0" smtClean="0">
                <a:solidFill>
                  <a:schemeClr val="tx1"/>
                </a:solidFill>
                <a:effectLst/>
                <a:latin typeface="+mn-lt"/>
                <a:ea typeface="微软雅黑" panose="020B0503020204020204" pitchFamily="34" charset="-122"/>
                <a:cs typeface="+mn-cs"/>
              </a:rPr>
              <a:t>是一款很优秀的</a:t>
            </a:r>
            <a:r>
              <a:rPr lang="en-US" altLang="zh-CN" sz="1200" b="0" i="0" kern="1200" dirty="0" smtClean="0">
                <a:solidFill>
                  <a:schemeClr val="tx1"/>
                </a:solidFill>
                <a:effectLst/>
                <a:latin typeface="+mn-lt"/>
                <a:ea typeface="微软雅黑" panose="020B0503020204020204" pitchFamily="34" charset="-122"/>
                <a:cs typeface="+mn-cs"/>
              </a:rPr>
              <a:t>JavaScript</a:t>
            </a:r>
            <a:r>
              <a:rPr lang="zh-CN" altLang="en-US" sz="1200" b="0" i="0" kern="1200" dirty="0" smtClean="0">
                <a:solidFill>
                  <a:schemeClr val="tx1"/>
                </a:solidFill>
                <a:effectLst/>
                <a:latin typeface="+mn-lt"/>
                <a:ea typeface="微软雅黑" panose="020B0503020204020204" pitchFamily="34" charset="-122"/>
                <a:cs typeface="+mn-cs"/>
              </a:rPr>
              <a:t>库，它可以帮助你仅使用一个清晰整洁的底层数据模型（</a:t>
            </a:r>
            <a:r>
              <a:rPr lang="en-US" altLang="zh-CN" sz="1200" b="0" i="0" kern="1200" dirty="0" smtClean="0">
                <a:solidFill>
                  <a:schemeClr val="tx1"/>
                </a:solidFill>
                <a:effectLst/>
                <a:latin typeface="+mn-lt"/>
                <a:ea typeface="微软雅黑" panose="020B0503020204020204" pitchFamily="34" charset="-122"/>
                <a:cs typeface="+mn-cs"/>
              </a:rPr>
              <a:t>data model</a:t>
            </a:r>
            <a:r>
              <a:rPr lang="zh-CN" altLang="en-US" sz="1200" b="0" i="0" kern="1200" dirty="0" smtClean="0">
                <a:solidFill>
                  <a:schemeClr val="tx1"/>
                </a:solidFill>
                <a:effectLst/>
                <a:latin typeface="+mn-lt"/>
                <a:ea typeface="微软雅黑" panose="020B0503020204020204" pitchFamily="34" charset="-122"/>
                <a:cs typeface="+mn-cs"/>
              </a:rPr>
              <a:t>）即可创建一个富文本且具有良好的显示和编辑功能的用户界面。任何时候你的局部</a:t>
            </a:r>
            <a:r>
              <a:rPr lang="en-US" altLang="zh-CN" sz="1200" b="0" i="0" kern="1200" dirty="0" smtClean="0">
                <a:solidFill>
                  <a:schemeClr val="tx1"/>
                </a:solidFill>
                <a:effectLst/>
                <a:latin typeface="+mn-lt"/>
                <a:ea typeface="微软雅黑" panose="020B0503020204020204" pitchFamily="34" charset="-122"/>
                <a:cs typeface="+mn-cs"/>
              </a:rPr>
              <a:t>UI</a:t>
            </a:r>
            <a:r>
              <a:rPr lang="zh-CN" altLang="en-US" sz="1200" b="0" i="0" kern="1200" dirty="0" smtClean="0">
                <a:solidFill>
                  <a:schemeClr val="tx1"/>
                </a:solidFill>
                <a:effectLst/>
                <a:latin typeface="+mn-lt"/>
                <a:ea typeface="微软雅黑" panose="020B0503020204020204" pitchFamily="34" charset="-122"/>
                <a:cs typeface="+mn-cs"/>
              </a:rPr>
              <a:t>内容需要自动更新（比如：依赖于用户行为的改变或者外部的数据源发生变化），</a:t>
            </a:r>
            <a:r>
              <a:rPr lang="en-US" altLang="zh-CN" sz="1200" b="0" i="0" kern="1200" dirty="0" smtClean="0">
                <a:solidFill>
                  <a:schemeClr val="tx1"/>
                </a:solidFill>
                <a:effectLst/>
                <a:latin typeface="+mn-lt"/>
                <a:ea typeface="微软雅黑" panose="020B0503020204020204" pitchFamily="34" charset="-122"/>
                <a:cs typeface="+mn-cs"/>
              </a:rPr>
              <a:t>KO</a:t>
            </a:r>
            <a:r>
              <a:rPr lang="zh-CN" altLang="en-US" sz="1200" b="0" i="0" kern="1200" dirty="0" smtClean="0">
                <a:solidFill>
                  <a:schemeClr val="tx1"/>
                </a:solidFill>
                <a:effectLst/>
                <a:latin typeface="+mn-lt"/>
                <a:ea typeface="微软雅黑" panose="020B0503020204020204" pitchFamily="34" charset="-122"/>
                <a:cs typeface="+mn-cs"/>
              </a:rPr>
              <a:t>都可以很简单的帮你实现，并且非常易于维护</a:t>
            </a:r>
            <a:r>
              <a:rPr lang="zh-CN" altLang="en-US" sz="1200" b="0" i="0" kern="1200" dirty="0" smtClean="0">
                <a:solidFill>
                  <a:schemeClr val="tx1"/>
                </a:solidFill>
                <a:effectLst/>
                <a:latin typeface="+mn-lt"/>
                <a:ea typeface="微软雅黑" panose="020B0503020204020204" pitchFamily="34" charset="-122"/>
                <a:cs typeface="+mn-cs"/>
              </a:rPr>
              <a:t>。最低能支持</a:t>
            </a:r>
            <a:r>
              <a:rPr lang="en-US" altLang="zh-CN" sz="1200" b="0" i="0" kern="1200" dirty="0" smtClean="0">
                <a:solidFill>
                  <a:schemeClr val="tx1"/>
                </a:solidFill>
                <a:effectLst/>
                <a:latin typeface="+mn-lt"/>
                <a:ea typeface="微软雅黑" panose="020B0503020204020204" pitchFamily="34" charset="-122"/>
                <a:cs typeface="+mn-cs"/>
              </a:rPr>
              <a:t>ie6</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Nomalize.css</a:t>
            </a:r>
            <a:r>
              <a:rPr lang="zh-CN" altLang="en-US" sz="1200" b="0" i="0" kern="1200" dirty="0" smtClean="0">
                <a:solidFill>
                  <a:schemeClr val="tx1"/>
                </a:solidFill>
                <a:effectLst/>
                <a:latin typeface="+mn-lt"/>
                <a:ea typeface="微软雅黑" panose="020B0503020204020204" pitchFamily="34" charset="-122"/>
                <a:cs typeface="+mn-cs"/>
              </a:rPr>
              <a:t>在默认的</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元素样式上提供了跨浏览器的高度一致性。代替了</a:t>
            </a:r>
            <a:r>
              <a:rPr lang="en-US" altLang="zh-CN" sz="1200" b="0" i="0" kern="1200" dirty="0" err="1" smtClean="0">
                <a:solidFill>
                  <a:schemeClr val="tx1"/>
                </a:solidFill>
                <a:effectLst/>
                <a:latin typeface="+mn-lt"/>
                <a:ea typeface="微软雅黑" panose="020B0503020204020204" pitchFamily="34" charset="-122"/>
                <a:cs typeface="+mn-cs"/>
              </a:rPr>
              <a:t>css</a:t>
            </a:r>
            <a:r>
              <a:rPr lang="en-US" altLang="zh-CN" sz="1200" b="0" i="0" kern="1200" baseline="0" dirty="0" smtClean="0">
                <a:solidFill>
                  <a:schemeClr val="tx1"/>
                </a:solidFill>
                <a:effectLst/>
                <a:latin typeface="+mn-lt"/>
                <a:ea typeface="微软雅黑" panose="020B0503020204020204" pitchFamily="34" charset="-122"/>
                <a:cs typeface="+mn-cs"/>
              </a:rPr>
              <a:t> reset,</a:t>
            </a:r>
            <a:r>
              <a:rPr lang="zh-CN" altLang="en-US" sz="1200" b="0" i="0" kern="1200" baseline="0" dirty="0" smtClean="0">
                <a:solidFill>
                  <a:schemeClr val="tx1"/>
                </a:solidFill>
                <a:effectLst/>
                <a:latin typeface="+mn-lt"/>
                <a:ea typeface="微软雅黑" panose="020B0503020204020204" pitchFamily="34" charset="-122"/>
                <a:cs typeface="+mn-cs"/>
              </a:rPr>
              <a:t>保护有用的浏览器默认样式而不是完全去掉他们，修复浏览器自身的</a:t>
            </a:r>
            <a:r>
              <a:rPr lang="en-US" altLang="zh-CN" sz="1200" b="0" i="0" kern="1200" baseline="0" dirty="0" smtClean="0">
                <a:solidFill>
                  <a:schemeClr val="tx1"/>
                </a:solidFill>
                <a:effectLst/>
                <a:latin typeface="+mn-lt"/>
                <a:ea typeface="微软雅黑" panose="020B0503020204020204" pitchFamily="34" charset="-122"/>
                <a:cs typeface="+mn-cs"/>
              </a:rPr>
              <a:t>bug</a:t>
            </a:r>
            <a:r>
              <a:rPr lang="zh-CN" altLang="en-US" sz="1200" b="0" i="0" kern="1200" baseline="0" dirty="0" smtClean="0">
                <a:solidFill>
                  <a:schemeClr val="tx1"/>
                </a:solidFill>
                <a:effectLst/>
                <a:latin typeface="+mn-lt"/>
                <a:ea typeface="微软雅黑" panose="020B0503020204020204" pitchFamily="34" charset="-122"/>
                <a:cs typeface="+mn-cs"/>
              </a:rPr>
              <a:t>，保证浏览器的一致性。（</a:t>
            </a:r>
            <a:r>
              <a:rPr lang="zh-CN" altLang="en-US" sz="1200" b="0" i="0" kern="1200" dirty="0" smtClean="0">
                <a:solidFill>
                  <a:schemeClr val="tx1"/>
                </a:solidFill>
                <a:effectLst/>
                <a:latin typeface="+mn-lt"/>
                <a:ea typeface="微软雅黑" panose="020B0503020204020204" pitchFamily="34" charset="-122"/>
                <a:cs typeface="+mn-cs"/>
              </a:rPr>
              <a:t>包含了</a:t>
            </a:r>
            <a:r>
              <a:rPr lang="en-US" altLang="zh-CN" sz="1200" b="0" i="0" kern="1200" dirty="0" smtClean="0">
                <a:solidFill>
                  <a:schemeClr val="tx1"/>
                </a:solidFill>
                <a:effectLst/>
                <a:latin typeface="+mn-lt"/>
                <a:ea typeface="微软雅黑" panose="020B0503020204020204" pitchFamily="34" charset="-122"/>
                <a:cs typeface="+mn-cs"/>
              </a:rPr>
              <a:t>HTML5</a:t>
            </a:r>
            <a:r>
              <a:rPr lang="zh-CN" altLang="en-US" sz="1200" b="0" i="0" kern="1200" dirty="0" smtClean="0">
                <a:solidFill>
                  <a:schemeClr val="tx1"/>
                </a:solidFill>
                <a:effectLst/>
                <a:latin typeface="+mn-lt"/>
                <a:ea typeface="微软雅黑" panose="020B0503020204020204" pitchFamily="34" charset="-122"/>
                <a:cs typeface="+mn-cs"/>
              </a:rPr>
              <a:t>元素的显示设置、预格式化文字的</a:t>
            </a:r>
            <a:r>
              <a:rPr lang="en-US" altLang="zh-CN" sz="1200" b="0" i="0" kern="1200" dirty="0" smtClean="0">
                <a:solidFill>
                  <a:schemeClr val="tx1"/>
                </a:solidFill>
                <a:effectLst/>
                <a:latin typeface="+mn-lt"/>
                <a:ea typeface="微软雅黑" panose="020B0503020204020204" pitchFamily="34" charset="-122"/>
                <a:cs typeface="+mn-cs"/>
              </a:rPr>
              <a:t>font-size</a:t>
            </a:r>
            <a:r>
              <a:rPr lang="zh-CN" altLang="en-US" sz="1200" b="0" i="0" kern="1200" dirty="0" smtClean="0">
                <a:solidFill>
                  <a:schemeClr val="tx1"/>
                </a:solidFill>
                <a:effectLst/>
                <a:latin typeface="+mn-lt"/>
                <a:ea typeface="微软雅黑" panose="020B0503020204020204" pitchFamily="34" charset="-122"/>
                <a:cs typeface="+mn-cs"/>
              </a:rPr>
              <a:t>问题、在</a:t>
            </a:r>
            <a:r>
              <a:rPr lang="en-US" altLang="zh-CN" sz="1200" b="0" i="0" kern="1200" dirty="0" smtClean="0">
                <a:solidFill>
                  <a:schemeClr val="tx1"/>
                </a:solidFill>
                <a:effectLst/>
                <a:latin typeface="+mn-lt"/>
                <a:ea typeface="微软雅黑" panose="020B0503020204020204" pitchFamily="34" charset="-122"/>
                <a:cs typeface="+mn-cs"/>
              </a:rPr>
              <a:t>IE9</a:t>
            </a:r>
            <a:r>
              <a:rPr lang="zh-CN" altLang="en-US" sz="1200" b="0" i="0" kern="1200" dirty="0" smtClean="0">
                <a:solidFill>
                  <a:schemeClr val="tx1"/>
                </a:solidFill>
                <a:effectLst/>
                <a:latin typeface="+mn-lt"/>
                <a:ea typeface="微软雅黑" panose="020B0503020204020204" pitchFamily="34" charset="-122"/>
                <a:cs typeface="+mn-cs"/>
              </a:rPr>
              <a:t>中</a:t>
            </a:r>
            <a:r>
              <a:rPr lang="en-US" altLang="zh-CN" sz="1200" b="0" i="0" kern="1200" dirty="0" smtClean="0">
                <a:solidFill>
                  <a:schemeClr val="tx1"/>
                </a:solidFill>
                <a:effectLst/>
                <a:latin typeface="+mn-lt"/>
                <a:ea typeface="微软雅黑" panose="020B0503020204020204" pitchFamily="34" charset="-122"/>
                <a:cs typeface="+mn-cs"/>
              </a:rPr>
              <a:t>SVG</a:t>
            </a:r>
            <a:r>
              <a:rPr lang="zh-CN" altLang="en-US" sz="1200" b="0" i="0" kern="1200" dirty="0" smtClean="0">
                <a:solidFill>
                  <a:schemeClr val="tx1"/>
                </a:solidFill>
                <a:effectLst/>
                <a:latin typeface="+mn-lt"/>
                <a:ea typeface="微软雅黑" panose="020B0503020204020204" pitchFamily="34" charset="-122"/>
                <a:cs typeface="+mn-cs"/>
              </a:rPr>
              <a:t>的溢出、许多出现在各浏览器和操作系统中的与表单相关的</a:t>
            </a:r>
            <a:r>
              <a:rPr lang="en-US" altLang="zh-CN" sz="1200" b="0" i="0" kern="1200" dirty="0" smtClean="0">
                <a:solidFill>
                  <a:schemeClr val="tx1"/>
                </a:solidFill>
                <a:effectLst/>
                <a:latin typeface="+mn-lt"/>
                <a:ea typeface="微软雅黑" panose="020B0503020204020204" pitchFamily="34" charset="-122"/>
                <a:cs typeface="+mn-cs"/>
              </a:rPr>
              <a:t>bug</a:t>
            </a:r>
            <a:r>
              <a:rPr lang="zh-CN" altLang="en-US" sz="1200" b="0" i="0" kern="1200" dirty="0" smtClean="0">
                <a:solidFill>
                  <a:schemeClr val="tx1"/>
                </a:solidFill>
                <a:effectLst/>
                <a:latin typeface="+mn-lt"/>
                <a:ea typeface="微软雅黑" panose="020B0503020204020204" pitchFamily="34" charset="-122"/>
                <a:cs typeface="+mn-cs"/>
              </a:rPr>
              <a:t>。</a:t>
            </a:r>
            <a:r>
              <a:rPr lang="zh-CN" altLang="en-US" sz="1200" b="0" i="0" kern="1200" baseline="0" dirty="0" smtClean="0">
                <a:solidFill>
                  <a:schemeClr val="tx1"/>
                </a:solidFill>
                <a:effectLst/>
                <a:latin typeface="+mn-lt"/>
                <a:ea typeface="微软雅黑" panose="020B0503020204020204" pitchFamily="34" charset="-122"/>
                <a:cs typeface="+mn-cs"/>
              </a:rPr>
              <a:t>）</a:t>
            </a:r>
            <a:endParaRPr lang="en-US" altLang="zh-CN" sz="1200" b="0" i="0" kern="1200" baseline="0" dirty="0" smtClean="0">
              <a:solidFill>
                <a:schemeClr val="tx1"/>
              </a:solidFill>
              <a:effectLst/>
              <a:latin typeface="+mn-lt"/>
              <a:ea typeface="微软雅黑" panose="020B0503020204020204" pitchFamily="34" charset="-122"/>
              <a:cs typeface="+mn-cs"/>
            </a:endParaRPr>
          </a:p>
          <a:p>
            <a:r>
              <a:rPr lang="en-US" altLang="zh-CN" sz="1200" b="0" i="0" kern="1200" baseline="0" dirty="0" smtClean="0">
                <a:solidFill>
                  <a:schemeClr val="tx1"/>
                </a:solidFill>
                <a:effectLst/>
                <a:latin typeface="+mn-lt"/>
                <a:ea typeface="微软雅黑" panose="020B0503020204020204" pitchFamily="34" charset="-122"/>
                <a:cs typeface="+mn-cs"/>
              </a:rPr>
              <a:t>Compass</a:t>
            </a:r>
            <a:r>
              <a:rPr lang="zh-CN" altLang="en-US" sz="1200" b="0" i="0" kern="1200" baseline="0" dirty="0" smtClean="0">
                <a:solidFill>
                  <a:schemeClr val="tx1"/>
                </a:solidFill>
                <a:effectLst/>
                <a:latin typeface="+mn-lt"/>
                <a:ea typeface="微软雅黑" panose="020B0503020204020204" pitchFamily="34" charset="-122"/>
                <a:cs typeface="+mn-cs"/>
              </a:rPr>
              <a:t>是一个样式框架，用</a:t>
            </a:r>
            <a:r>
              <a:rPr lang="en-US" altLang="zh-CN" sz="1200" b="0" i="0" kern="1200" baseline="0" dirty="0" smtClean="0">
                <a:solidFill>
                  <a:schemeClr val="tx1"/>
                </a:solidFill>
                <a:effectLst/>
                <a:latin typeface="+mn-lt"/>
                <a:ea typeface="微软雅黑" panose="020B0503020204020204" pitchFamily="34" charset="-122"/>
                <a:cs typeface="+mn-cs"/>
              </a:rPr>
              <a:t>sass</a:t>
            </a:r>
            <a:r>
              <a:rPr lang="zh-CN" altLang="en-US" sz="1200" b="0" i="0" kern="1200" baseline="0" dirty="0" smtClean="0">
                <a:solidFill>
                  <a:schemeClr val="tx1"/>
                </a:solidFill>
                <a:effectLst/>
                <a:latin typeface="+mn-lt"/>
                <a:ea typeface="微软雅黑" panose="020B0503020204020204" pitchFamily="34" charset="-122"/>
                <a:cs typeface="+mn-cs"/>
              </a:rPr>
              <a:t>编写，包含了大量定义好的</a:t>
            </a:r>
            <a:r>
              <a:rPr lang="en-US" altLang="zh-CN" sz="1200" b="0" i="0" kern="1200" baseline="0" dirty="0" err="1" smtClean="0">
                <a:solidFill>
                  <a:schemeClr val="tx1"/>
                </a:solidFill>
                <a:effectLst/>
                <a:latin typeface="+mn-lt"/>
                <a:ea typeface="微软雅黑" panose="020B0503020204020204" pitchFamily="34" charset="-122"/>
                <a:cs typeface="+mn-cs"/>
              </a:rPr>
              <a:t>mixin</a:t>
            </a:r>
            <a:r>
              <a:rPr lang="zh-CN" altLang="en-US" sz="1200" b="0" i="0" kern="1200" baseline="0" dirty="0" smtClean="0">
                <a:solidFill>
                  <a:schemeClr val="tx1"/>
                </a:solidFill>
                <a:effectLst/>
                <a:latin typeface="+mn-lt"/>
                <a:ea typeface="微软雅黑" panose="020B0503020204020204" pitchFamily="34" charset="-122"/>
                <a:cs typeface="+mn-cs"/>
              </a:rPr>
              <a:t>，函数以及对</a:t>
            </a:r>
            <a:r>
              <a:rPr lang="en-US" altLang="zh-CN" sz="1200" b="0" i="0" kern="1200" baseline="0" dirty="0" smtClean="0">
                <a:solidFill>
                  <a:schemeClr val="tx1"/>
                </a:solidFill>
                <a:effectLst/>
                <a:latin typeface="+mn-lt"/>
                <a:ea typeface="微软雅黑" panose="020B0503020204020204" pitchFamily="34" charset="-122"/>
                <a:cs typeface="+mn-cs"/>
              </a:rPr>
              <a:t>sass</a:t>
            </a:r>
            <a:r>
              <a:rPr lang="zh-CN" altLang="en-US" sz="1200" b="0" i="0" kern="1200" baseline="0" dirty="0" smtClean="0">
                <a:solidFill>
                  <a:schemeClr val="tx1"/>
                </a:solidFill>
                <a:effectLst/>
                <a:latin typeface="+mn-lt"/>
                <a:ea typeface="微软雅黑" panose="020B0503020204020204" pitchFamily="34" charset="-122"/>
                <a:cs typeface="+mn-cs"/>
              </a:rPr>
              <a:t>的扩展</a:t>
            </a:r>
            <a:endParaRPr lang="en-US" altLang="zh-CN" sz="1200" b="0" i="0" kern="1200" dirty="0" smtClean="0">
              <a:solidFill>
                <a:schemeClr val="tx1"/>
              </a:solidFill>
              <a:effectLst/>
              <a:latin typeface="+mn-lt"/>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16</a:t>
            </a:fld>
            <a:endParaRPr lang="zh-CN" altLang="en-US" dirty="0"/>
          </a:p>
        </p:txBody>
      </p:sp>
    </p:spTree>
    <p:extLst>
      <p:ext uri="{BB962C8B-B14F-4D97-AF65-F5344CB8AC3E}">
        <p14:creationId xmlns:p14="http://schemas.microsoft.com/office/powerpoint/2010/main" val="1138489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微软雅黑" panose="020B0503020204020204" pitchFamily="34" charset="-122"/>
                <a:cs typeface="+mn-cs"/>
              </a:rPr>
              <a:t>React </a:t>
            </a:r>
            <a:r>
              <a:rPr lang="zh-CN" altLang="en-US" sz="1200" b="0" i="0" kern="1200" dirty="0" smtClean="0">
                <a:solidFill>
                  <a:schemeClr val="tx1"/>
                </a:solidFill>
                <a:effectLst/>
                <a:latin typeface="+mn-lt"/>
                <a:ea typeface="微软雅黑" panose="020B0503020204020204" pitchFamily="34" charset="-122"/>
                <a:cs typeface="+mn-cs"/>
              </a:rPr>
              <a:t>起源于 </a:t>
            </a:r>
            <a:r>
              <a:rPr lang="en-US" altLang="zh-CN" sz="1200" b="0" i="0" kern="1200" dirty="0" smtClean="0">
                <a:solidFill>
                  <a:schemeClr val="tx1"/>
                </a:solidFill>
                <a:effectLst/>
                <a:latin typeface="+mn-lt"/>
                <a:ea typeface="微软雅黑" panose="020B0503020204020204" pitchFamily="34" charset="-122"/>
                <a:cs typeface="+mn-cs"/>
              </a:rPr>
              <a:t>Facebook </a:t>
            </a:r>
            <a:r>
              <a:rPr lang="zh-CN" altLang="en-US" sz="1200" b="0" i="0" kern="1200" dirty="0" smtClean="0">
                <a:solidFill>
                  <a:schemeClr val="tx1"/>
                </a:solidFill>
                <a:effectLst/>
                <a:latin typeface="+mn-lt"/>
                <a:ea typeface="微软雅黑" panose="020B0503020204020204" pitchFamily="34" charset="-122"/>
                <a:cs typeface="+mn-cs"/>
              </a:rPr>
              <a:t>的内部项目，因为该公司对市场上所有 </a:t>
            </a:r>
            <a:r>
              <a:rPr lang="en-US" altLang="zh-CN" sz="1200" b="0" i="0" kern="1200" dirty="0" smtClean="0">
                <a:solidFill>
                  <a:schemeClr val="tx1"/>
                </a:solidFill>
                <a:effectLst/>
                <a:latin typeface="+mn-lt"/>
                <a:ea typeface="微软雅黑" panose="020B0503020204020204" pitchFamily="34" charset="-122"/>
                <a:cs typeface="+mn-cs"/>
              </a:rPr>
              <a:t>JavaScript MVC </a:t>
            </a:r>
            <a:r>
              <a:rPr lang="zh-CN" altLang="en-US" sz="1200" b="0" i="0" kern="1200" dirty="0" smtClean="0">
                <a:solidFill>
                  <a:schemeClr val="tx1"/>
                </a:solidFill>
                <a:effectLst/>
                <a:latin typeface="+mn-lt"/>
                <a:ea typeface="微软雅黑" panose="020B0503020204020204" pitchFamily="34" charset="-122"/>
                <a:cs typeface="+mn-cs"/>
              </a:rPr>
              <a:t>框架，都不满意，就决定自己写一套，用来架设</a:t>
            </a:r>
            <a:r>
              <a:rPr lang="en-US" altLang="zh-CN" sz="1200" b="0" i="0" kern="1200" dirty="0" smtClean="0">
                <a:solidFill>
                  <a:schemeClr val="tx1"/>
                </a:solidFill>
                <a:effectLst/>
                <a:latin typeface="+mn-lt"/>
                <a:ea typeface="微软雅黑" panose="020B0503020204020204" pitchFamily="34" charset="-122"/>
                <a:cs typeface="+mn-cs"/>
              </a:rPr>
              <a:t>Instagram </a:t>
            </a:r>
            <a:r>
              <a:rPr lang="zh-CN" altLang="en-US" sz="1200" b="0" i="0" kern="1200" dirty="0" smtClean="0">
                <a:solidFill>
                  <a:schemeClr val="tx1"/>
                </a:solidFill>
                <a:effectLst/>
                <a:latin typeface="+mn-lt"/>
                <a:ea typeface="微软雅黑" panose="020B0503020204020204" pitchFamily="34" charset="-122"/>
                <a:cs typeface="+mn-cs"/>
              </a:rPr>
              <a:t>的网站。做出来以后，发现这套东西很好用，就在</a:t>
            </a:r>
            <a:r>
              <a:rPr lang="en-US" altLang="zh-CN" sz="1200" b="0" i="0" kern="1200" dirty="0" smtClean="0">
                <a:solidFill>
                  <a:schemeClr val="tx1"/>
                </a:solidFill>
                <a:effectLst/>
                <a:latin typeface="+mn-lt"/>
                <a:ea typeface="微软雅黑" panose="020B0503020204020204" pitchFamily="34" charset="-122"/>
                <a:cs typeface="+mn-cs"/>
              </a:rPr>
              <a:t>2013</a:t>
            </a:r>
            <a:r>
              <a:rPr lang="zh-CN" altLang="en-US" sz="1200" b="0" i="0" kern="1200" dirty="0" smtClean="0">
                <a:solidFill>
                  <a:schemeClr val="tx1"/>
                </a:solidFill>
                <a:effectLst/>
                <a:latin typeface="+mn-lt"/>
                <a:ea typeface="微软雅黑" panose="020B0503020204020204" pitchFamily="34" charset="-122"/>
                <a:cs typeface="+mn-cs"/>
              </a:rPr>
              <a:t>年</a:t>
            </a:r>
            <a:r>
              <a:rPr lang="en-US" altLang="zh-CN" sz="1200" b="0" i="0" kern="1200" dirty="0" smtClean="0">
                <a:solidFill>
                  <a:schemeClr val="tx1"/>
                </a:solidFill>
                <a:effectLst/>
                <a:latin typeface="+mn-lt"/>
                <a:ea typeface="微软雅黑" panose="020B0503020204020204" pitchFamily="34" charset="-122"/>
                <a:cs typeface="+mn-cs"/>
              </a:rPr>
              <a:t>5</a:t>
            </a:r>
            <a:r>
              <a:rPr lang="zh-CN" altLang="en-US" sz="1200" b="0" i="0" kern="1200" dirty="0" smtClean="0">
                <a:solidFill>
                  <a:schemeClr val="tx1"/>
                </a:solidFill>
                <a:effectLst/>
                <a:latin typeface="+mn-lt"/>
                <a:ea typeface="微软雅黑" panose="020B0503020204020204" pitchFamily="34" charset="-122"/>
                <a:cs typeface="+mn-cs"/>
              </a:rPr>
              <a:t>月开源了。</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1" i="0" kern="1200" dirty="0" smtClean="0">
                <a:solidFill>
                  <a:schemeClr val="tx1"/>
                </a:solidFill>
                <a:effectLst/>
                <a:latin typeface="+mn-lt"/>
                <a:ea typeface="微软雅黑" panose="020B0503020204020204" pitchFamily="34" charset="-122"/>
                <a:cs typeface="+mn-cs"/>
              </a:rPr>
              <a:t>特点：</a:t>
            </a:r>
            <a:endParaRPr lang="zh-CN" altLang="en-US" sz="1200" b="0" i="0" kern="1200" dirty="0" smtClean="0">
              <a:solidFill>
                <a:schemeClr val="tx1"/>
              </a:solidFill>
              <a:effectLst/>
              <a:latin typeface="+mn-lt"/>
              <a:ea typeface="微软雅黑" panose="020B0503020204020204" pitchFamily="34" charset="-122"/>
              <a:cs typeface="+mn-cs"/>
            </a:endParaRPr>
          </a:p>
          <a:p>
            <a:r>
              <a:rPr lang="en-US" altLang="zh-CN" sz="1200" b="1" i="0" kern="1200" dirty="0" smtClean="0">
                <a:solidFill>
                  <a:schemeClr val="tx1"/>
                </a:solidFill>
                <a:effectLst/>
                <a:latin typeface="+mn-lt"/>
                <a:ea typeface="微软雅黑" panose="020B0503020204020204" pitchFamily="34" charset="-122"/>
                <a:cs typeface="+mn-cs"/>
              </a:rPr>
              <a:t>1.</a:t>
            </a:r>
            <a:r>
              <a:rPr lang="zh-CN" altLang="en-US" sz="1200" b="1" i="0" kern="1200" dirty="0" smtClean="0">
                <a:solidFill>
                  <a:schemeClr val="tx1"/>
                </a:solidFill>
                <a:effectLst/>
                <a:latin typeface="+mn-lt"/>
                <a:ea typeface="微软雅黑" panose="020B0503020204020204" pitchFamily="34" charset="-122"/>
                <a:cs typeface="+mn-cs"/>
              </a:rPr>
              <a:t>声明式设计</a:t>
            </a:r>
            <a:r>
              <a:rPr lang="zh-CN" altLang="en-US" sz="1200" b="0" i="0" kern="1200" dirty="0" smtClean="0">
                <a:solidFill>
                  <a:schemeClr val="tx1"/>
                </a:solidFill>
                <a:effectLst/>
                <a:latin typeface="+mn-lt"/>
                <a:ea typeface="微软雅黑" panose="020B0503020204020204" pitchFamily="34" charset="-122"/>
                <a:cs typeface="+mn-cs"/>
              </a:rPr>
              <a:t> −</a:t>
            </a:r>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采用声明范式，可以轻松描述应用。</a:t>
            </a:r>
          </a:p>
          <a:p>
            <a:r>
              <a:rPr lang="en-US" altLang="zh-CN" sz="1200" b="1" i="0" kern="1200" dirty="0" smtClean="0">
                <a:solidFill>
                  <a:schemeClr val="tx1"/>
                </a:solidFill>
                <a:effectLst/>
                <a:latin typeface="+mn-lt"/>
                <a:ea typeface="微软雅黑" panose="020B0503020204020204" pitchFamily="34" charset="-122"/>
                <a:cs typeface="+mn-cs"/>
              </a:rPr>
              <a:t>2.</a:t>
            </a:r>
            <a:r>
              <a:rPr lang="zh-CN" altLang="en-US" sz="1200" b="1" i="0" kern="1200" dirty="0" smtClean="0">
                <a:solidFill>
                  <a:schemeClr val="tx1"/>
                </a:solidFill>
                <a:effectLst/>
                <a:latin typeface="+mn-lt"/>
                <a:ea typeface="微软雅黑" panose="020B0503020204020204" pitchFamily="34" charset="-122"/>
                <a:cs typeface="+mn-cs"/>
              </a:rPr>
              <a:t>高效</a:t>
            </a:r>
            <a:r>
              <a:rPr lang="zh-CN" altLang="en-US" sz="1200" b="0" i="0" kern="1200" dirty="0" smtClean="0">
                <a:solidFill>
                  <a:schemeClr val="tx1"/>
                </a:solidFill>
                <a:effectLst/>
                <a:latin typeface="+mn-lt"/>
                <a:ea typeface="微软雅黑" panose="020B0503020204020204" pitchFamily="34" charset="-122"/>
                <a:cs typeface="+mn-cs"/>
              </a:rPr>
              <a:t> −</a:t>
            </a:r>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通过对</a:t>
            </a:r>
            <a:r>
              <a:rPr lang="en-US" altLang="zh-CN" sz="1200" b="0" i="0" kern="1200" dirty="0"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的模拟，最大限度地减少与</a:t>
            </a:r>
            <a:r>
              <a:rPr lang="en-US" altLang="zh-CN" sz="1200" b="0" i="0" kern="1200" dirty="0"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的交互。在</a:t>
            </a:r>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内部有一套</a:t>
            </a:r>
            <a:r>
              <a:rPr lang="en-US" altLang="zh-CN" sz="1200" b="0" i="0" kern="1200" dirty="0" smtClean="0">
                <a:solidFill>
                  <a:schemeClr val="tx1"/>
                </a:solidFill>
                <a:effectLst/>
                <a:latin typeface="+mn-lt"/>
                <a:ea typeface="微软雅黑" panose="020B0503020204020204" pitchFamily="34" charset="-122"/>
                <a:cs typeface="+mn-cs"/>
              </a:rPr>
              <a:t>diff</a:t>
            </a:r>
            <a:r>
              <a:rPr lang="zh-CN" altLang="en-US" sz="1200" b="0" i="0" kern="1200" dirty="0" smtClean="0">
                <a:solidFill>
                  <a:schemeClr val="tx1"/>
                </a:solidFill>
                <a:effectLst/>
                <a:latin typeface="+mn-lt"/>
                <a:ea typeface="微软雅黑" panose="020B0503020204020204" pitchFamily="34" charset="-122"/>
                <a:cs typeface="+mn-cs"/>
              </a:rPr>
              <a:t>算法可以快速的计算出整体需要改动的位置，从而做到快速局部刷新；举个栗子：删除一个列表再插入个新表，计算后会比较出不同然后插进去</a:t>
            </a:r>
          </a:p>
          <a:p>
            <a:r>
              <a:rPr lang="en-US" altLang="zh-CN" sz="1200" b="1" i="0" kern="1200" dirty="0" smtClean="0">
                <a:solidFill>
                  <a:schemeClr val="tx1"/>
                </a:solidFill>
                <a:effectLst/>
                <a:latin typeface="+mn-lt"/>
                <a:ea typeface="微软雅黑" panose="020B0503020204020204" pitchFamily="34" charset="-122"/>
                <a:cs typeface="+mn-cs"/>
              </a:rPr>
              <a:t>3.</a:t>
            </a:r>
            <a:r>
              <a:rPr lang="zh-CN" altLang="en-US" sz="1200" b="1" i="0" kern="1200" dirty="0" smtClean="0">
                <a:solidFill>
                  <a:schemeClr val="tx1"/>
                </a:solidFill>
                <a:effectLst/>
                <a:latin typeface="+mn-lt"/>
                <a:ea typeface="微软雅黑" panose="020B0503020204020204" pitchFamily="34" charset="-122"/>
                <a:cs typeface="+mn-cs"/>
              </a:rPr>
              <a:t>灵活</a:t>
            </a:r>
            <a:r>
              <a:rPr lang="zh-CN" altLang="en-US" sz="1200" b="0" i="0" kern="1200" dirty="0" smtClean="0">
                <a:solidFill>
                  <a:schemeClr val="tx1"/>
                </a:solidFill>
                <a:effectLst/>
                <a:latin typeface="+mn-lt"/>
                <a:ea typeface="微软雅黑" panose="020B0503020204020204" pitchFamily="34" charset="-122"/>
                <a:cs typeface="+mn-cs"/>
              </a:rPr>
              <a:t> −</a:t>
            </a:r>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可以与已知的库或框架很好地配合。</a:t>
            </a:r>
          </a:p>
          <a:p>
            <a:r>
              <a:rPr lang="en-US" altLang="zh-CN" sz="1200" b="1" i="0" kern="1200" dirty="0" smtClean="0">
                <a:solidFill>
                  <a:schemeClr val="tx1"/>
                </a:solidFill>
                <a:effectLst/>
                <a:latin typeface="+mn-lt"/>
                <a:ea typeface="微软雅黑" panose="020B0503020204020204" pitchFamily="34" charset="-122"/>
                <a:cs typeface="+mn-cs"/>
              </a:rPr>
              <a:t>4.JSX</a:t>
            </a:r>
            <a:r>
              <a:rPr lang="zh-CN" altLang="en-US" sz="1200" b="0" i="0" kern="1200" dirty="0" smtClean="0">
                <a:solidFill>
                  <a:schemeClr val="tx1"/>
                </a:solidFill>
                <a:effectLst/>
                <a:latin typeface="+mn-lt"/>
                <a:ea typeface="微软雅黑" panose="020B0503020204020204" pitchFamily="34" charset="-122"/>
                <a:cs typeface="+mn-cs"/>
              </a:rPr>
              <a:t> −将</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代码和</a:t>
            </a:r>
            <a:r>
              <a:rPr lang="en-US" altLang="zh-CN" sz="1200" b="0" i="0" kern="1200" dirty="0" smtClean="0">
                <a:solidFill>
                  <a:schemeClr val="tx1"/>
                </a:solidFill>
                <a:effectLst/>
                <a:latin typeface="+mn-lt"/>
                <a:ea typeface="微软雅黑" panose="020B0503020204020204" pitchFamily="34" charset="-122"/>
                <a:cs typeface="+mn-cs"/>
              </a:rPr>
              <a:t>JS</a:t>
            </a:r>
            <a:r>
              <a:rPr lang="zh-CN" altLang="en-US" sz="1200" b="0" i="0" kern="1200" dirty="0" smtClean="0">
                <a:solidFill>
                  <a:schemeClr val="tx1"/>
                </a:solidFill>
                <a:effectLst/>
                <a:latin typeface="+mn-lt"/>
                <a:ea typeface="微软雅黑" panose="020B0503020204020204" pitchFamily="34" charset="-122"/>
                <a:cs typeface="+mn-cs"/>
              </a:rPr>
              <a:t>混合到一起来写，组件结构清晰，数据结构清晰，之后可以通过工具转成</a:t>
            </a:r>
            <a:r>
              <a:rPr lang="en-US" altLang="zh-CN" sz="1200" b="0" i="0" kern="1200" dirty="0" smtClean="0">
                <a:solidFill>
                  <a:schemeClr val="tx1"/>
                </a:solidFill>
                <a:effectLst/>
                <a:latin typeface="+mn-lt"/>
                <a:ea typeface="微软雅黑" panose="020B0503020204020204" pitchFamily="34" charset="-122"/>
                <a:cs typeface="+mn-cs"/>
              </a:rPr>
              <a:t>JS</a:t>
            </a:r>
            <a:r>
              <a:rPr lang="zh-CN" altLang="en-US" sz="1200" b="0" i="0" kern="1200" dirty="0" smtClean="0">
                <a:solidFill>
                  <a:schemeClr val="tx1"/>
                </a:solidFill>
                <a:effectLst/>
                <a:latin typeface="+mn-lt"/>
                <a:ea typeface="微软雅黑" panose="020B0503020204020204" pitchFamily="34" charset="-122"/>
                <a:cs typeface="+mn-cs"/>
              </a:rPr>
              <a:t>。</a:t>
            </a:r>
          </a:p>
          <a:p>
            <a:r>
              <a:rPr lang="en-US" altLang="zh-CN" sz="1200" b="1" i="0" kern="1200" dirty="0" smtClean="0">
                <a:solidFill>
                  <a:schemeClr val="tx1"/>
                </a:solidFill>
                <a:effectLst/>
                <a:latin typeface="+mn-lt"/>
                <a:ea typeface="微软雅黑" panose="020B0503020204020204" pitchFamily="34" charset="-122"/>
                <a:cs typeface="+mn-cs"/>
              </a:rPr>
              <a:t>5.</a:t>
            </a:r>
            <a:r>
              <a:rPr lang="zh-CN" altLang="en-US" sz="1200" b="1" i="0" kern="1200" dirty="0" smtClean="0">
                <a:solidFill>
                  <a:schemeClr val="tx1"/>
                </a:solidFill>
                <a:effectLst/>
                <a:latin typeface="+mn-lt"/>
                <a:ea typeface="微软雅黑" panose="020B0503020204020204" pitchFamily="34" charset="-122"/>
                <a:cs typeface="+mn-cs"/>
              </a:rPr>
              <a:t>组件</a:t>
            </a:r>
            <a:r>
              <a:rPr lang="zh-CN" altLang="en-US" sz="1200" b="0" i="0" kern="1200" dirty="0" smtClean="0">
                <a:solidFill>
                  <a:schemeClr val="tx1"/>
                </a:solidFill>
                <a:effectLst/>
                <a:latin typeface="+mn-lt"/>
                <a:ea typeface="微软雅黑" panose="020B0503020204020204" pitchFamily="34" charset="-122"/>
                <a:cs typeface="+mn-cs"/>
              </a:rPr>
              <a:t> − 通过 </a:t>
            </a:r>
            <a:r>
              <a:rPr lang="en-US" altLang="zh-CN" sz="1200" b="0" i="0" kern="1200" dirty="0" smtClean="0">
                <a:solidFill>
                  <a:schemeClr val="tx1"/>
                </a:solidFill>
                <a:effectLst/>
                <a:latin typeface="+mn-lt"/>
                <a:ea typeface="微软雅黑" panose="020B0503020204020204" pitchFamily="34" charset="-122"/>
                <a:cs typeface="+mn-cs"/>
              </a:rPr>
              <a:t>React </a:t>
            </a:r>
            <a:r>
              <a:rPr lang="zh-CN" altLang="en-US" sz="1200" b="0" i="0" kern="1200" dirty="0" smtClean="0">
                <a:solidFill>
                  <a:schemeClr val="tx1"/>
                </a:solidFill>
                <a:effectLst/>
                <a:latin typeface="+mn-lt"/>
                <a:ea typeface="微软雅黑" panose="020B0503020204020204" pitchFamily="34" charset="-122"/>
                <a:cs typeface="+mn-cs"/>
              </a:rPr>
              <a:t>构建组件，使得代码更加容易得到复用，能够很好的应用在大项目的开发中。</a:t>
            </a:r>
          </a:p>
          <a:p>
            <a:r>
              <a:rPr lang="en-US" altLang="zh-CN" sz="1200" b="1" i="0" kern="1200" dirty="0" smtClean="0">
                <a:solidFill>
                  <a:schemeClr val="tx1"/>
                </a:solidFill>
                <a:effectLst/>
                <a:latin typeface="+mn-lt"/>
                <a:ea typeface="微软雅黑" panose="020B0503020204020204" pitchFamily="34" charset="-122"/>
                <a:cs typeface="+mn-cs"/>
              </a:rPr>
              <a:t>6.</a:t>
            </a:r>
            <a:r>
              <a:rPr lang="zh-CN" altLang="en-US" sz="1200" b="1" i="0" kern="1200" dirty="0" smtClean="0">
                <a:solidFill>
                  <a:schemeClr val="tx1"/>
                </a:solidFill>
                <a:effectLst/>
                <a:latin typeface="+mn-lt"/>
                <a:ea typeface="微软雅黑" panose="020B0503020204020204" pitchFamily="34" charset="-122"/>
                <a:cs typeface="+mn-cs"/>
              </a:rPr>
              <a:t>单向响应的数据流</a:t>
            </a:r>
            <a:r>
              <a:rPr lang="zh-CN" altLang="en-US" sz="1200" b="0" i="0" kern="1200" dirty="0" smtClean="0">
                <a:solidFill>
                  <a:schemeClr val="tx1"/>
                </a:solidFill>
                <a:effectLst/>
                <a:latin typeface="+mn-lt"/>
                <a:ea typeface="微软雅黑" panose="020B0503020204020204" pitchFamily="34" charset="-122"/>
                <a:cs typeface="+mn-cs"/>
              </a:rPr>
              <a:t> − </a:t>
            </a:r>
            <a:r>
              <a:rPr lang="en-US" altLang="zh-CN" sz="1200" b="0" i="0" kern="1200" dirty="0" smtClean="0">
                <a:solidFill>
                  <a:schemeClr val="tx1"/>
                </a:solidFill>
                <a:effectLst/>
                <a:latin typeface="+mn-lt"/>
                <a:ea typeface="微软雅黑" panose="020B0503020204020204" pitchFamily="34" charset="-122"/>
                <a:cs typeface="+mn-cs"/>
              </a:rPr>
              <a:t>React </a:t>
            </a:r>
            <a:r>
              <a:rPr lang="zh-CN" altLang="en-US" sz="1200" b="0" i="0" kern="1200" dirty="0" smtClean="0">
                <a:solidFill>
                  <a:schemeClr val="tx1"/>
                </a:solidFill>
                <a:effectLst/>
                <a:latin typeface="+mn-lt"/>
                <a:ea typeface="微软雅黑" panose="020B0503020204020204" pitchFamily="34" charset="-122"/>
                <a:cs typeface="+mn-cs"/>
              </a:rPr>
              <a:t>实现了单向响应的数据流，从而减少了重复代码，这也是它为什么比传统数据绑定更简单。</a:t>
            </a:r>
            <a:endParaRPr lang="zh-CN" altLang="en-US" sz="1200" b="0" i="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17</a:t>
            </a:fld>
            <a:endParaRPr lang="zh-CN" altLang="en-US" dirty="0"/>
          </a:p>
        </p:txBody>
      </p:sp>
    </p:spTree>
    <p:extLst>
      <p:ext uri="{BB962C8B-B14F-4D97-AF65-F5344CB8AC3E}">
        <p14:creationId xmlns:p14="http://schemas.microsoft.com/office/powerpoint/2010/main" val="150480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上面代码有两个地方需要注意。首先，最后一个 </a:t>
            </a:r>
            <a:r>
              <a:rPr lang="en-US" altLang="zh-CN" dirty="0" smtClean="0"/>
              <a:t>&lt;script&gt;</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标签的 </a:t>
            </a:r>
            <a:r>
              <a:rPr lang="en-US" altLang="zh-CN" dirty="0" smtClean="0"/>
              <a:t>type</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属性为 </a:t>
            </a:r>
            <a:r>
              <a:rPr lang="en-US" altLang="zh-CN" dirty="0" smtClean="0"/>
              <a:t>text/babel</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。这是因为 </a:t>
            </a:r>
            <a:r>
              <a:rPr lang="en-US" altLang="zh-CN" sz="1200" b="0" i="0" kern="1200" dirty="0" smtClean="0">
                <a:solidFill>
                  <a:schemeClr val="tx1"/>
                </a:solidFill>
                <a:effectLst/>
                <a:latin typeface="+mn-lt"/>
                <a:ea typeface="微软雅黑" panose="020B0503020204020204" pitchFamily="34" charset="-122"/>
                <a:cs typeface="+mn-cs"/>
              </a:rPr>
              <a:t>React </a:t>
            </a:r>
            <a:r>
              <a:rPr lang="zh-CN" altLang="en-US" sz="1200" b="0" i="0" kern="1200" dirty="0" smtClean="0">
                <a:solidFill>
                  <a:schemeClr val="tx1"/>
                </a:solidFill>
                <a:effectLst/>
                <a:latin typeface="+mn-lt"/>
                <a:ea typeface="微软雅黑" panose="020B0503020204020204" pitchFamily="34" charset="-122"/>
                <a:cs typeface="+mn-cs"/>
              </a:rPr>
              <a:t>独有的 </a:t>
            </a:r>
            <a:r>
              <a:rPr lang="en-US" altLang="zh-CN" sz="1200" b="0" i="0" kern="1200" dirty="0" smtClean="0">
                <a:solidFill>
                  <a:schemeClr val="tx1"/>
                </a:solidFill>
                <a:effectLst/>
                <a:latin typeface="+mn-lt"/>
                <a:ea typeface="微软雅黑" panose="020B0503020204020204" pitchFamily="34" charset="-122"/>
                <a:cs typeface="+mn-cs"/>
              </a:rPr>
              <a:t>JSX </a:t>
            </a:r>
            <a:r>
              <a:rPr lang="zh-CN" altLang="en-US" sz="1200" b="0" i="0" kern="1200" dirty="0" smtClean="0">
                <a:solidFill>
                  <a:schemeClr val="tx1"/>
                </a:solidFill>
                <a:effectLst/>
                <a:latin typeface="+mn-lt"/>
                <a:ea typeface="微软雅黑" panose="020B0503020204020204" pitchFamily="34" charset="-122"/>
                <a:cs typeface="+mn-cs"/>
              </a:rPr>
              <a:t>语法，跟 </a:t>
            </a:r>
            <a:r>
              <a:rPr lang="en-US" altLang="zh-CN" sz="1200" b="0" i="0" kern="1200" dirty="0" smtClean="0">
                <a:solidFill>
                  <a:schemeClr val="tx1"/>
                </a:solidFill>
                <a:effectLst/>
                <a:latin typeface="+mn-lt"/>
                <a:ea typeface="微软雅黑" panose="020B0503020204020204" pitchFamily="34" charset="-122"/>
                <a:cs typeface="+mn-cs"/>
              </a:rPr>
              <a:t>JavaScript </a:t>
            </a:r>
            <a:r>
              <a:rPr lang="zh-CN" altLang="en-US" sz="1200" b="0" i="0" kern="1200" dirty="0" smtClean="0">
                <a:solidFill>
                  <a:schemeClr val="tx1"/>
                </a:solidFill>
                <a:effectLst/>
                <a:latin typeface="+mn-lt"/>
                <a:ea typeface="微软雅黑" panose="020B0503020204020204" pitchFamily="34" charset="-122"/>
                <a:cs typeface="+mn-cs"/>
              </a:rPr>
              <a:t>不兼容。凡是使用 </a:t>
            </a:r>
            <a:r>
              <a:rPr lang="en-US" altLang="zh-CN" sz="1200" b="0" i="0" kern="1200" dirty="0" smtClean="0">
                <a:solidFill>
                  <a:schemeClr val="tx1"/>
                </a:solidFill>
                <a:effectLst/>
                <a:latin typeface="+mn-lt"/>
                <a:ea typeface="微软雅黑" panose="020B0503020204020204" pitchFamily="34" charset="-122"/>
                <a:cs typeface="+mn-cs"/>
              </a:rPr>
              <a:t>JSX </a:t>
            </a:r>
            <a:r>
              <a:rPr lang="zh-CN" altLang="en-US" sz="1200" b="0" i="0" kern="1200" dirty="0" smtClean="0">
                <a:solidFill>
                  <a:schemeClr val="tx1"/>
                </a:solidFill>
                <a:effectLst/>
                <a:latin typeface="+mn-lt"/>
                <a:ea typeface="微软雅黑" panose="020B0503020204020204" pitchFamily="34" charset="-122"/>
                <a:cs typeface="+mn-cs"/>
              </a:rPr>
              <a:t>的地方，都要加上 </a:t>
            </a:r>
            <a:r>
              <a:rPr lang="en-US" altLang="zh-CN" dirty="0" smtClean="0"/>
              <a:t>type="text/babel"</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其次，上面代码一共用了三个库： </a:t>
            </a:r>
            <a:r>
              <a:rPr lang="en-US" altLang="zh-CN" dirty="0" smtClean="0"/>
              <a:t>react.js</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a:t>
            </a:r>
            <a:r>
              <a:rPr lang="en-US" altLang="zh-CN" dirty="0" smtClean="0"/>
              <a:t>react-dom.js</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和 </a:t>
            </a:r>
            <a:r>
              <a:rPr lang="en-US" altLang="zh-CN" dirty="0" smtClean="0"/>
              <a:t>Browser.js</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，它们必须首先加载。其中，</a:t>
            </a:r>
            <a:r>
              <a:rPr lang="en-US" altLang="zh-CN" dirty="0" smtClean="0"/>
              <a:t>react.js</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是 </a:t>
            </a:r>
            <a:r>
              <a:rPr lang="en-US" altLang="zh-CN" sz="1200" b="0" i="0" kern="1200" dirty="0" smtClean="0">
                <a:solidFill>
                  <a:schemeClr val="tx1"/>
                </a:solidFill>
                <a:effectLst/>
                <a:latin typeface="+mn-lt"/>
                <a:ea typeface="微软雅黑" panose="020B0503020204020204" pitchFamily="34" charset="-122"/>
                <a:cs typeface="+mn-cs"/>
              </a:rPr>
              <a:t>React </a:t>
            </a:r>
            <a:r>
              <a:rPr lang="zh-CN" altLang="en-US" sz="1200" b="0" i="0" kern="1200" dirty="0" smtClean="0">
                <a:solidFill>
                  <a:schemeClr val="tx1"/>
                </a:solidFill>
                <a:effectLst/>
                <a:latin typeface="+mn-lt"/>
                <a:ea typeface="微软雅黑" panose="020B0503020204020204" pitchFamily="34" charset="-122"/>
                <a:cs typeface="+mn-cs"/>
              </a:rPr>
              <a:t>的核心库，</a:t>
            </a:r>
            <a:r>
              <a:rPr lang="en-US" altLang="zh-CN" dirty="0" smtClean="0"/>
              <a:t>react-dom.js</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是提供与 </a:t>
            </a:r>
            <a:r>
              <a:rPr lang="en-US" altLang="zh-CN" sz="1200" b="0" i="0" kern="1200" dirty="0" smtClean="0">
                <a:solidFill>
                  <a:schemeClr val="tx1"/>
                </a:solidFill>
                <a:effectLst/>
                <a:latin typeface="+mn-lt"/>
                <a:ea typeface="微软雅黑" panose="020B0503020204020204" pitchFamily="34" charset="-122"/>
                <a:cs typeface="+mn-cs"/>
              </a:rPr>
              <a:t>DOM </a:t>
            </a:r>
            <a:r>
              <a:rPr lang="zh-CN" altLang="en-US" sz="1200" b="0" i="0" kern="1200" dirty="0" smtClean="0">
                <a:solidFill>
                  <a:schemeClr val="tx1"/>
                </a:solidFill>
                <a:effectLst/>
                <a:latin typeface="+mn-lt"/>
                <a:ea typeface="微软雅黑" panose="020B0503020204020204" pitchFamily="34" charset="-122"/>
                <a:cs typeface="+mn-cs"/>
              </a:rPr>
              <a:t>相关的功能，</a:t>
            </a:r>
            <a:r>
              <a:rPr lang="en-US" altLang="zh-CN" dirty="0" smtClean="0"/>
              <a:t>Browser.js</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的作用是将 </a:t>
            </a:r>
            <a:r>
              <a:rPr lang="en-US" altLang="zh-CN" sz="1200" b="0" i="0" kern="1200" dirty="0" smtClean="0">
                <a:solidFill>
                  <a:schemeClr val="tx1"/>
                </a:solidFill>
                <a:effectLst/>
                <a:latin typeface="+mn-lt"/>
                <a:ea typeface="微软雅黑" panose="020B0503020204020204" pitchFamily="34" charset="-122"/>
                <a:cs typeface="+mn-cs"/>
              </a:rPr>
              <a:t>JSX </a:t>
            </a:r>
            <a:r>
              <a:rPr lang="zh-CN" altLang="en-US" sz="1200" b="0" i="0" kern="1200" dirty="0" smtClean="0">
                <a:solidFill>
                  <a:schemeClr val="tx1"/>
                </a:solidFill>
                <a:effectLst/>
                <a:latin typeface="+mn-lt"/>
                <a:ea typeface="微软雅黑" panose="020B0503020204020204" pitchFamily="34" charset="-122"/>
                <a:cs typeface="+mn-cs"/>
              </a:rPr>
              <a:t>语法转为 </a:t>
            </a:r>
            <a:r>
              <a:rPr lang="en-US" altLang="zh-CN" sz="1200" b="0" i="0" kern="1200" dirty="0" smtClean="0">
                <a:solidFill>
                  <a:schemeClr val="tx1"/>
                </a:solidFill>
                <a:effectLst/>
                <a:latin typeface="+mn-lt"/>
                <a:ea typeface="微软雅黑" panose="020B0503020204020204" pitchFamily="34" charset="-122"/>
                <a:cs typeface="+mn-cs"/>
              </a:rPr>
              <a:t>JavaScript </a:t>
            </a:r>
            <a:r>
              <a:rPr lang="zh-CN" altLang="en-US" sz="1200" b="0" i="0" kern="1200" dirty="0" smtClean="0">
                <a:solidFill>
                  <a:schemeClr val="tx1"/>
                </a:solidFill>
                <a:effectLst/>
                <a:latin typeface="+mn-lt"/>
                <a:ea typeface="微软雅黑" panose="020B0503020204020204" pitchFamily="34" charset="-122"/>
                <a:cs typeface="+mn-cs"/>
              </a:rPr>
              <a:t>语法，这一步很消耗时间，实际上线的时候，应该将它放到服务器完成。</a:t>
            </a:r>
            <a:endParaRPr lang="zh-CN" altLang="en-US" sz="1200" b="0" i="0" kern="1200" dirty="0" smtClean="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18</a:t>
            </a:fld>
            <a:endParaRPr lang="zh-CN" altLang="en-US" dirty="0"/>
          </a:p>
        </p:txBody>
      </p:sp>
    </p:spTree>
    <p:extLst>
      <p:ext uri="{BB962C8B-B14F-4D97-AF65-F5344CB8AC3E}">
        <p14:creationId xmlns:p14="http://schemas.microsoft.com/office/powerpoint/2010/main" val="2156907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微软雅黑" panose="020B0503020204020204" pitchFamily="34" charset="-122"/>
                <a:cs typeface="+mn-cs"/>
              </a:rPr>
              <a:t>AngularJS</a:t>
            </a:r>
            <a:r>
              <a:rPr lang="zh-CN" altLang="en-US" sz="1200" b="0" i="0" kern="1200" dirty="0" smtClean="0">
                <a:solidFill>
                  <a:schemeClr val="tx1"/>
                </a:solidFill>
                <a:effectLst/>
                <a:latin typeface="+mn-lt"/>
                <a:ea typeface="微软雅黑" panose="020B0503020204020204" pitchFamily="34" charset="-122"/>
                <a:cs typeface="+mn-cs"/>
              </a:rPr>
              <a:t>的起源还有个有趣的小故事。最开始的时候，</a:t>
            </a:r>
            <a:r>
              <a:rPr lang="en-US" altLang="zh-CN" sz="1200" b="0" i="0" kern="1200" dirty="0" err="1" smtClean="0">
                <a:solidFill>
                  <a:schemeClr val="tx1"/>
                </a:solidFill>
                <a:effectLst/>
                <a:latin typeface="+mn-lt"/>
                <a:ea typeface="微软雅黑" panose="020B0503020204020204" pitchFamily="34" charset="-122"/>
                <a:cs typeface="+mn-cs"/>
              </a:rPr>
              <a:t>Misko</a:t>
            </a:r>
            <a:r>
              <a:rPr lang="en-US" altLang="zh-CN" sz="1200" b="0" i="0" kern="1200" dirty="0" smtClean="0">
                <a:solidFill>
                  <a:schemeClr val="tx1"/>
                </a:solidFill>
                <a:effectLst/>
                <a:latin typeface="+mn-lt"/>
                <a:ea typeface="微软雅黑" panose="020B0503020204020204" pitchFamily="34" charset="-122"/>
                <a:cs typeface="+mn-cs"/>
              </a:rPr>
              <a:t> </a:t>
            </a:r>
            <a:r>
              <a:rPr lang="en-US" altLang="zh-CN" sz="1200" b="0" i="0" kern="1200" dirty="0" err="1" smtClean="0">
                <a:solidFill>
                  <a:schemeClr val="tx1"/>
                </a:solidFill>
                <a:effectLst/>
                <a:latin typeface="+mn-lt"/>
                <a:ea typeface="微软雅黑" panose="020B0503020204020204" pitchFamily="34" charset="-122"/>
                <a:cs typeface="+mn-cs"/>
              </a:rPr>
              <a:t>Hevery</a:t>
            </a:r>
            <a:r>
              <a:rPr lang="zh-CN" altLang="en-US" sz="1200" b="0" i="0" kern="1200" dirty="0" smtClean="0">
                <a:solidFill>
                  <a:schemeClr val="tx1"/>
                </a:solidFill>
                <a:effectLst/>
                <a:latin typeface="+mn-lt"/>
                <a:ea typeface="微软雅黑" panose="020B0503020204020204" pitchFamily="34" charset="-122"/>
                <a:cs typeface="+mn-cs"/>
              </a:rPr>
              <a:t>和</a:t>
            </a:r>
            <a:r>
              <a:rPr lang="en-US" altLang="zh-CN" sz="1200" b="0" i="0" kern="1200" dirty="0" smtClean="0">
                <a:solidFill>
                  <a:schemeClr val="tx1"/>
                </a:solidFill>
                <a:effectLst/>
                <a:latin typeface="+mn-lt"/>
                <a:ea typeface="微软雅黑" panose="020B0503020204020204" pitchFamily="34" charset="-122"/>
                <a:cs typeface="+mn-cs"/>
              </a:rPr>
              <a:t>Adam </a:t>
            </a:r>
            <a:r>
              <a:rPr lang="en-US" altLang="zh-CN" sz="1200" b="0" i="0" kern="1200" dirty="0" err="1" smtClean="0">
                <a:solidFill>
                  <a:schemeClr val="tx1"/>
                </a:solidFill>
                <a:effectLst/>
                <a:latin typeface="+mn-lt"/>
                <a:ea typeface="微软雅黑" panose="020B0503020204020204" pitchFamily="34" charset="-122"/>
                <a:cs typeface="+mn-cs"/>
              </a:rPr>
              <a:t>Abrons</a:t>
            </a:r>
            <a:r>
              <a:rPr lang="zh-CN" altLang="en-US" sz="1200" b="0" i="0" kern="1200" dirty="0" smtClean="0">
                <a:solidFill>
                  <a:schemeClr val="tx1"/>
                </a:solidFill>
                <a:effectLst/>
                <a:latin typeface="+mn-lt"/>
                <a:ea typeface="微软雅黑" panose="020B0503020204020204" pitchFamily="34" charset="-122"/>
                <a:cs typeface="+mn-cs"/>
              </a:rPr>
              <a:t>搞了一个做在线</a:t>
            </a:r>
            <a:r>
              <a:rPr lang="en-US" altLang="zh-CN" sz="1200" b="0" i="0" kern="1200" dirty="0" smtClean="0">
                <a:solidFill>
                  <a:schemeClr val="tx1"/>
                </a:solidFill>
                <a:effectLst/>
                <a:latin typeface="+mn-lt"/>
                <a:ea typeface="微软雅黑" panose="020B0503020204020204" pitchFamily="34" charset="-122"/>
                <a:cs typeface="+mn-cs"/>
              </a:rPr>
              <a:t>JSON</a:t>
            </a:r>
            <a:r>
              <a:rPr lang="zh-CN" altLang="en-US" sz="1200" b="0" i="0" kern="1200" dirty="0" smtClean="0">
                <a:solidFill>
                  <a:schemeClr val="tx1"/>
                </a:solidFill>
                <a:effectLst/>
                <a:latin typeface="+mn-lt"/>
                <a:ea typeface="微软雅黑" panose="020B0503020204020204" pitchFamily="34" charset="-122"/>
                <a:cs typeface="+mn-cs"/>
              </a:rPr>
              <a:t>存储服务的网站“</a:t>
            </a:r>
            <a:r>
              <a:rPr lang="en-US" altLang="zh-CN" sz="1200" b="0" i="0" kern="1200" dirty="0" smtClean="0">
                <a:solidFill>
                  <a:schemeClr val="tx1"/>
                </a:solidFill>
                <a:effectLst/>
                <a:latin typeface="+mn-lt"/>
                <a:ea typeface="微软雅黑" panose="020B0503020204020204" pitchFamily="34" charset="-122"/>
                <a:cs typeface="+mn-cs"/>
              </a:rPr>
              <a:t>GetAngular.com”</a:t>
            </a:r>
            <a:r>
              <a:rPr lang="zh-CN" altLang="en-US" sz="1200" b="0" i="0" kern="1200" dirty="0" smtClean="0">
                <a:solidFill>
                  <a:schemeClr val="tx1"/>
                </a:solidFill>
                <a:effectLst/>
                <a:latin typeface="+mn-lt"/>
                <a:ea typeface="微软雅黑" panose="020B0503020204020204" pitchFamily="34" charset="-122"/>
                <a:cs typeface="+mn-cs"/>
              </a:rPr>
              <a:t>，</a:t>
            </a:r>
            <a:r>
              <a:rPr lang="en-US" altLang="zh-CN" sz="1200" b="0" i="0" kern="1200" dirty="0" smtClean="0">
                <a:solidFill>
                  <a:schemeClr val="tx1"/>
                </a:solidFill>
                <a:effectLst/>
                <a:latin typeface="+mn-lt"/>
                <a:ea typeface="微软雅黑" panose="020B0503020204020204" pitchFamily="34" charset="-122"/>
                <a:cs typeface="+mn-cs"/>
              </a:rPr>
              <a:t>AngularJS</a:t>
            </a:r>
            <a:r>
              <a:rPr lang="zh-CN" altLang="en-US" sz="1200" b="0" i="0" kern="1200" dirty="0" smtClean="0">
                <a:solidFill>
                  <a:schemeClr val="tx1"/>
                </a:solidFill>
                <a:effectLst/>
                <a:latin typeface="+mn-lt"/>
                <a:ea typeface="微软雅黑" panose="020B0503020204020204" pitchFamily="34" charset="-122"/>
                <a:cs typeface="+mn-cs"/>
              </a:rPr>
              <a:t>就是为了这个项目开发的。虽然这个项目有了一些注册用户，但是两人还是决定把</a:t>
            </a:r>
            <a:r>
              <a:rPr lang="en-US" altLang="zh-CN" sz="1200" b="0" i="0" kern="1200" dirty="0" smtClean="0">
                <a:solidFill>
                  <a:schemeClr val="tx1"/>
                </a:solidFill>
                <a:effectLst/>
                <a:latin typeface="+mn-lt"/>
                <a:ea typeface="微软雅黑" panose="020B0503020204020204" pitchFamily="34" charset="-122"/>
                <a:cs typeface="+mn-cs"/>
              </a:rPr>
              <a:t>AngularJS</a:t>
            </a:r>
            <a:r>
              <a:rPr lang="zh-CN" altLang="en-US" sz="1200" b="0" i="0" kern="1200" dirty="0" smtClean="0">
                <a:solidFill>
                  <a:schemeClr val="tx1"/>
                </a:solidFill>
                <a:effectLst/>
                <a:latin typeface="+mn-lt"/>
                <a:ea typeface="微软雅黑" panose="020B0503020204020204" pitchFamily="34" charset="-122"/>
                <a:cs typeface="+mn-cs"/>
              </a:rPr>
              <a:t>作为一个开源库发行。</a:t>
            </a:r>
            <a:r>
              <a:rPr lang="en-US" altLang="zh-CN" sz="1200" b="0" i="0" kern="1200" dirty="0" smtClean="0">
                <a:solidFill>
                  <a:schemeClr val="tx1"/>
                </a:solidFill>
                <a:effectLst/>
                <a:latin typeface="+mn-lt"/>
                <a:ea typeface="微软雅黑" panose="020B0503020204020204" pitchFamily="34" charset="-122"/>
                <a:cs typeface="+mn-cs"/>
              </a:rPr>
              <a:t>2010</a:t>
            </a:r>
            <a:r>
              <a:rPr lang="zh-CN" altLang="en-US" sz="1200" b="0" i="0" kern="1200" dirty="0" smtClean="0">
                <a:solidFill>
                  <a:schemeClr val="tx1"/>
                </a:solidFill>
                <a:effectLst/>
                <a:latin typeface="+mn-lt"/>
                <a:ea typeface="微软雅黑" panose="020B0503020204020204" pitchFamily="34" charset="-122"/>
                <a:cs typeface="+mn-cs"/>
              </a:rPr>
              <a:t>年的时候，</a:t>
            </a:r>
            <a:r>
              <a:rPr lang="en-US" altLang="zh-CN" sz="1200" b="0" i="0" kern="1200" dirty="0" err="1" smtClean="0">
                <a:solidFill>
                  <a:schemeClr val="tx1"/>
                </a:solidFill>
                <a:effectLst/>
                <a:latin typeface="+mn-lt"/>
                <a:ea typeface="微软雅黑" panose="020B0503020204020204" pitchFamily="34" charset="-122"/>
                <a:cs typeface="+mn-cs"/>
              </a:rPr>
              <a:t>Misko</a:t>
            </a:r>
            <a:r>
              <a:rPr lang="en-US" altLang="zh-CN" sz="1200" b="0" i="0" kern="1200" dirty="0" smtClean="0">
                <a:solidFill>
                  <a:schemeClr val="tx1"/>
                </a:solidFill>
                <a:effectLst/>
                <a:latin typeface="+mn-lt"/>
                <a:ea typeface="微软雅黑" panose="020B0503020204020204" pitchFamily="34" charset="-122"/>
                <a:cs typeface="+mn-cs"/>
              </a:rPr>
              <a:t> </a:t>
            </a:r>
            <a:r>
              <a:rPr lang="en-US" altLang="zh-CN" sz="1200" b="0" i="0" kern="1200" dirty="0" err="1" smtClean="0">
                <a:solidFill>
                  <a:schemeClr val="tx1"/>
                </a:solidFill>
                <a:effectLst/>
                <a:latin typeface="+mn-lt"/>
                <a:ea typeface="微软雅黑" panose="020B0503020204020204" pitchFamily="34" charset="-122"/>
                <a:cs typeface="+mn-cs"/>
              </a:rPr>
              <a:t>Hevery</a:t>
            </a:r>
            <a:r>
              <a:rPr lang="zh-CN" altLang="en-US" sz="1200" b="0" i="0" kern="1200" dirty="0" smtClean="0">
                <a:solidFill>
                  <a:schemeClr val="tx1"/>
                </a:solidFill>
                <a:effectLst/>
                <a:latin typeface="+mn-lt"/>
                <a:ea typeface="微软雅黑" panose="020B0503020204020204" pitchFamily="34" charset="-122"/>
                <a:cs typeface="+mn-cs"/>
              </a:rPr>
              <a:t>参与</a:t>
            </a:r>
            <a:r>
              <a:rPr lang="en-US" altLang="zh-CN" sz="1200" b="0" i="0" kern="1200" dirty="0" smtClean="0">
                <a:solidFill>
                  <a:schemeClr val="tx1"/>
                </a:solidFill>
                <a:effectLst/>
                <a:latin typeface="+mn-lt"/>
                <a:ea typeface="微软雅黑" panose="020B0503020204020204" pitchFamily="34" charset="-122"/>
                <a:cs typeface="+mn-cs"/>
              </a:rPr>
              <a:t>Google Feedback</a:t>
            </a:r>
            <a:r>
              <a:rPr lang="zh-CN" altLang="en-US" sz="1200" b="0" i="0" kern="1200" dirty="0" smtClean="0">
                <a:solidFill>
                  <a:schemeClr val="tx1"/>
                </a:solidFill>
                <a:effectLst/>
                <a:latin typeface="+mn-lt"/>
                <a:ea typeface="微软雅黑" panose="020B0503020204020204" pitchFamily="34" charset="-122"/>
                <a:cs typeface="+mn-cs"/>
              </a:rPr>
              <a:t>项目。项目团队使用</a:t>
            </a:r>
            <a:r>
              <a:rPr lang="en-US" altLang="zh-CN" sz="1200" b="0" i="0" kern="1200" dirty="0" smtClean="0">
                <a:solidFill>
                  <a:schemeClr val="tx1"/>
                </a:solidFill>
                <a:effectLst/>
                <a:latin typeface="+mn-lt"/>
                <a:ea typeface="微软雅黑" panose="020B0503020204020204" pitchFamily="34" charset="-122"/>
                <a:cs typeface="+mn-cs"/>
              </a:rPr>
              <a:t>GWT</a:t>
            </a:r>
            <a:r>
              <a:rPr lang="zh-CN" altLang="en-US" sz="1200" b="0" i="0" kern="1200" dirty="0" smtClean="0">
                <a:solidFill>
                  <a:schemeClr val="tx1"/>
                </a:solidFill>
                <a:effectLst/>
                <a:latin typeface="+mn-lt"/>
                <a:ea typeface="微软雅黑" panose="020B0503020204020204" pitchFamily="34" charset="-122"/>
                <a:cs typeface="+mn-cs"/>
              </a:rPr>
              <a:t>进行开发，在花了</a:t>
            </a:r>
            <a:r>
              <a:rPr lang="en-US" altLang="zh-CN" sz="1200" b="0" i="0" kern="1200" dirty="0" smtClean="0">
                <a:solidFill>
                  <a:schemeClr val="tx1"/>
                </a:solidFill>
                <a:effectLst/>
                <a:latin typeface="+mn-lt"/>
                <a:ea typeface="微软雅黑" panose="020B0503020204020204" pitchFamily="34" charset="-122"/>
                <a:cs typeface="+mn-cs"/>
              </a:rPr>
              <a:t>6</a:t>
            </a:r>
            <a:r>
              <a:rPr lang="zh-CN" altLang="en-US" sz="1200" b="0" i="0" kern="1200" dirty="0" smtClean="0">
                <a:solidFill>
                  <a:schemeClr val="tx1"/>
                </a:solidFill>
                <a:effectLst/>
                <a:latin typeface="+mn-lt"/>
                <a:ea typeface="微软雅黑" panose="020B0503020204020204" pitchFamily="34" charset="-122"/>
                <a:cs typeface="+mn-cs"/>
              </a:rPr>
              <a:t>个月的时候以后，编写了</a:t>
            </a:r>
            <a:r>
              <a:rPr lang="en-US" altLang="zh-CN" sz="1200" b="0" i="0" kern="1200" dirty="0" smtClean="0">
                <a:solidFill>
                  <a:schemeClr val="tx1"/>
                </a:solidFill>
                <a:effectLst/>
                <a:latin typeface="+mn-lt"/>
                <a:ea typeface="微软雅黑" panose="020B0503020204020204" pitchFamily="34" charset="-122"/>
                <a:cs typeface="+mn-cs"/>
              </a:rPr>
              <a:t>17000</a:t>
            </a:r>
            <a:r>
              <a:rPr lang="zh-CN" altLang="en-US" sz="1200" b="0" i="0" kern="1200" dirty="0" smtClean="0">
                <a:solidFill>
                  <a:schemeClr val="tx1"/>
                </a:solidFill>
                <a:effectLst/>
                <a:latin typeface="+mn-lt"/>
                <a:ea typeface="微软雅黑" panose="020B0503020204020204" pitchFamily="34" charset="-122"/>
                <a:cs typeface="+mn-cs"/>
              </a:rPr>
              <a:t>行代码。随后，</a:t>
            </a:r>
            <a:r>
              <a:rPr lang="en-US" altLang="zh-CN" sz="1200" b="0" i="0" kern="1200" dirty="0" err="1" smtClean="0">
                <a:solidFill>
                  <a:schemeClr val="tx1"/>
                </a:solidFill>
                <a:effectLst/>
                <a:latin typeface="+mn-lt"/>
                <a:ea typeface="微软雅黑" panose="020B0503020204020204" pitchFamily="34" charset="-122"/>
                <a:cs typeface="+mn-cs"/>
              </a:rPr>
              <a:t>Misko</a:t>
            </a:r>
            <a:r>
              <a:rPr lang="en-US" altLang="zh-CN" sz="1200" b="0" i="0" kern="1200" dirty="0" smtClean="0">
                <a:solidFill>
                  <a:schemeClr val="tx1"/>
                </a:solidFill>
                <a:effectLst/>
                <a:latin typeface="+mn-lt"/>
                <a:ea typeface="微软雅黑" panose="020B0503020204020204" pitchFamily="34" charset="-122"/>
                <a:cs typeface="+mn-cs"/>
              </a:rPr>
              <a:t> </a:t>
            </a:r>
            <a:r>
              <a:rPr lang="en-US" altLang="zh-CN" sz="1200" b="0" i="0" kern="1200" dirty="0" err="1" smtClean="0">
                <a:solidFill>
                  <a:schemeClr val="tx1"/>
                </a:solidFill>
                <a:effectLst/>
                <a:latin typeface="+mn-lt"/>
                <a:ea typeface="微软雅黑" panose="020B0503020204020204" pitchFamily="34" charset="-122"/>
                <a:cs typeface="+mn-cs"/>
              </a:rPr>
              <a:t>Hevery</a:t>
            </a:r>
            <a:r>
              <a:rPr lang="zh-CN" altLang="en-US" sz="1200" b="0" i="0" kern="1200" dirty="0" smtClean="0">
                <a:solidFill>
                  <a:schemeClr val="tx1"/>
                </a:solidFill>
                <a:effectLst/>
                <a:latin typeface="+mn-lt"/>
                <a:ea typeface="微软雅黑" panose="020B0503020204020204" pitchFamily="34" charset="-122"/>
                <a:cs typeface="+mn-cs"/>
              </a:rPr>
              <a:t>花了</a:t>
            </a:r>
            <a:r>
              <a:rPr lang="en-US" altLang="zh-CN" sz="1200" b="0" i="0" kern="1200" dirty="0" smtClean="0">
                <a:solidFill>
                  <a:schemeClr val="tx1"/>
                </a:solidFill>
                <a:effectLst/>
                <a:latin typeface="+mn-lt"/>
                <a:ea typeface="微软雅黑" panose="020B0503020204020204" pitchFamily="34" charset="-122"/>
                <a:cs typeface="+mn-cs"/>
              </a:rPr>
              <a:t>3</a:t>
            </a:r>
            <a:r>
              <a:rPr lang="zh-CN" altLang="en-US" sz="1200" b="0" i="0" kern="1200" dirty="0" smtClean="0">
                <a:solidFill>
                  <a:schemeClr val="tx1"/>
                </a:solidFill>
                <a:effectLst/>
                <a:latin typeface="+mn-lt"/>
                <a:ea typeface="微软雅黑" panose="020B0503020204020204" pitchFamily="34" charset="-122"/>
                <a:cs typeface="+mn-cs"/>
              </a:rPr>
              <a:t>周将这</a:t>
            </a:r>
            <a:r>
              <a:rPr lang="en-US" altLang="zh-CN" sz="1200" b="0" i="0" kern="1200" dirty="0" smtClean="0">
                <a:solidFill>
                  <a:schemeClr val="tx1"/>
                </a:solidFill>
                <a:effectLst/>
                <a:latin typeface="+mn-lt"/>
                <a:ea typeface="微软雅黑" panose="020B0503020204020204" pitchFamily="34" charset="-122"/>
                <a:cs typeface="+mn-cs"/>
              </a:rPr>
              <a:t>17000</a:t>
            </a:r>
            <a:r>
              <a:rPr lang="zh-CN" altLang="en-US" sz="1200" b="0" i="0" kern="1200" dirty="0" smtClean="0">
                <a:solidFill>
                  <a:schemeClr val="tx1"/>
                </a:solidFill>
                <a:effectLst/>
                <a:latin typeface="+mn-lt"/>
                <a:ea typeface="微软雅黑" panose="020B0503020204020204" pitchFamily="34" charset="-122"/>
                <a:cs typeface="+mn-cs"/>
              </a:rPr>
              <a:t>行代码的程序使用</a:t>
            </a:r>
            <a:r>
              <a:rPr lang="en-US" altLang="zh-CN" sz="1200" b="0" i="0" kern="1200" dirty="0" smtClean="0">
                <a:solidFill>
                  <a:schemeClr val="tx1"/>
                </a:solidFill>
                <a:effectLst/>
                <a:latin typeface="+mn-lt"/>
                <a:ea typeface="微软雅黑" panose="020B0503020204020204" pitchFamily="34" charset="-122"/>
                <a:cs typeface="+mn-cs"/>
              </a:rPr>
              <a:t>AngularJS</a:t>
            </a:r>
            <a:r>
              <a:rPr lang="zh-CN" altLang="en-US" sz="1200" b="0" i="0" kern="1200" dirty="0" smtClean="0">
                <a:solidFill>
                  <a:schemeClr val="tx1"/>
                </a:solidFill>
                <a:effectLst/>
                <a:latin typeface="+mn-lt"/>
                <a:ea typeface="微软雅黑" panose="020B0503020204020204" pitchFamily="34" charset="-122"/>
                <a:cs typeface="+mn-cs"/>
              </a:rPr>
              <a:t>重写，结果是压缩成了令人吃惊的</a:t>
            </a:r>
            <a:r>
              <a:rPr lang="en-US" altLang="zh-CN" sz="1200" b="0" i="0" kern="1200" dirty="0" smtClean="0">
                <a:solidFill>
                  <a:schemeClr val="tx1"/>
                </a:solidFill>
                <a:effectLst/>
                <a:latin typeface="+mn-lt"/>
                <a:ea typeface="微软雅黑" panose="020B0503020204020204" pitchFamily="34" charset="-122"/>
                <a:cs typeface="+mn-cs"/>
              </a:rPr>
              <a:t>1500</a:t>
            </a:r>
            <a:r>
              <a:rPr lang="zh-CN" altLang="en-US" sz="1200" b="0" i="0" kern="1200" dirty="0" smtClean="0">
                <a:solidFill>
                  <a:schemeClr val="tx1"/>
                </a:solidFill>
                <a:effectLst/>
                <a:latin typeface="+mn-lt"/>
                <a:ea typeface="微软雅黑" panose="020B0503020204020204" pitchFamily="34" charset="-122"/>
                <a:cs typeface="+mn-cs"/>
              </a:rPr>
              <a:t>行，不到原来的十分之一。这引起了</a:t>
            </a:r>
            <a:r>
              <a:rPr lang="en-US" altLang="zh-CN" sz="1200" b="0" i="0" kern="1200" dirty="0" smtClean="0">
                <a:solidFill>
                  <a:schemeClr val="tx1"/>
                </a:solidFill>
                <a:effectLst/>
                <a:latin typeface="+mn-lt"/>
                <a:ea typeface="微软雅黑" panose="020B0503020204020204" pitchFamily="34" charset="-122"/>
                <a:cs typeface="+mn-cs"/>
              </a:rPr>
              <a:t>Google</a:t>
            </a:r>
            <a:r>
              <a:rPr lang="zh-CN" altLang="en-US" sz="1200" b="0" i="0" kern="1200" dirty="0" smtClean="0">
                <a:solidFill>
                  <a:schemeClr val="tx1"/>
                </a:solidFill>
                <a:effectLst/>
                <a:latin typeface="+mn-lt"/>
                <a:ea typeface="微软雅黑" panose="020B0503020204020204" pitchFamily="34" charset="-122"/>
                <a:cs typeface="+mn-cs"/>
              </a:rPr>
              <a:t>的重视，公司也开始资助其团队全职从事开发</a:t>
            </a:r>
            <a:r>
              <a:rPr lang="en-US" altLang="zh-CN" sz="1200" b="0" i="0" kern="1200" dirty="0" smtClean="0">
                <a:solidFill>
                  <a:schemeClr val="tx1"/>
                </a:solidFill>
                <a:effectLst/>
                <a:latin typeface="+mn-lt"/>
                <a:ea typeface="微软雅黑" panose="020B0503020204020204" pitchFamily="34" charset="-122"/>
                <a:cs typeface="+mn-cs"/>
              </a:rPr>
              <a:t>AngularJS</a:t>
            </a:r>
            <a:r>
              <a:rPr lang="zh-CN" altLang="en-US" sz="1200" b="0" i="0" kern="1200" dirty="0" smtClean="0">
                <a:solidFill>
                  <a:schemeClr val="tx1"/>
                </a:solidFill>
                <a:effectLst/>
                <a:latin typeface="+mn-lt"/>
                <a:ea typeface="微软雅黑" panose="020B0503020204020204" pitchFamily="34" charset="-122"/>
                <a:cs typeface="+mn-cs"/>
              </a:rPr>
              <a:t>。</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特性：</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微软雅黑" panose="020B0503020204020204" pitchFamily="34" charset="-122"/>
                <a:cs typeface="+mn-cs"/>
              </a:rPr>
              <a:t> 良好的应用程序结构</a:t>
            </a:r>
            <a:r>
              <a:rPr lang="zh-CN" altLang="en-US" sz="1200" b="0" i="0" kern="1200" dirty="0" smtClean="0">
                <a:solidFill>
                  <a:schemeClr val="tx1"/>
                </a:solidFill>
                <a:effectLst/>
                <a:latin typeface="+mn-lt"/>
                <a:ea typeface="微软雅黑" panose="020B0503020204020204" pitchFamily="34" charset="-122"/>
                <a:cs typeface="+mn-cs"/>
              </a:rPr>
              <a:t>可以通过</a:t>
            </a:r>
            <a:r>
              <a:rPr lang="en-US" altLang="zh-CN" sz="1200" b="0" i="0" kern="1200" dirty="0" smtClean="0">
                <a:solidFill>
                  <a:schemeClr val="tx1"/>
                </a:solidFill>
                <a:effectLst/>
                <a:latin typeface="+mn-lt"/>
                <a:ea typeface="微软雅黑" panose="020B0503020204020204" pitchFamily="34" charset="-122"/>
                <a:cs typeface="+mn-cs"/>
              </a:rPr>
              <a:t>MVC</a:t>
            </a:r>
            <a:r>
              <a:rPr lang="zh-CN" altLang="en-US" sz="1200" b="0" i="0" kern="1200" dirty="0" smtClean="0">
                <a:solidFill>
                  <a:schemeClr val="tx1"/>
                </a:solidFill>
                <a:effectLst/>
                <a:latin typeface="+mn-lt"/>
                <a:ea typeface="微软雅黑" panose="020B0503020204020204" pitchFamily="34" charset="-122"/>
                <a:cs typeface="+mn-cs"/>
              </a:rPr>
              <a:t>（模型 </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视图 </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控制器）或</a:t>
            </a:r>
            <a:r>
              <a:rPr lang="en-US" altLang="zh-CN" sz="1200" b="0" i="0" kern="1200" dirty="0" smtClean="0">
                <a:solidFill>
                  <a:schemeClr val="tx1"/>
                </a:solidFill>
                <a:effectLst/>
                <a:latin typeface="+mn-lt"/>
                <a:ea typeface="微软雅黑" panose="020B0503020204020204" pitchFamily="34" charset="-122"/>
                <a:cs typeface="+mn-cs"/>
              </a:rPr>
              <a:t>MVVM </a:t>
            </a:r>
            <a:r>
              <a:rPr lang="zh-CN" altLang="en-US" sz="1200" b="0" i="0" kern="1200" dirty="0" smtClean="0">
                <a:solidFill>
                  <a:schemeClr val="tx1"/>
                </a:solidFill>
                <a:effectLst/>
                <a:latin typeface="+mn-lt"/>
                <a:ea typeface="微软雅黑" panose="020B0503020204020204" pitchFamily="34" charset="-122"/>
                <a:cs typeface="+mn-cs"/>
              </a:rPr>
              <a:t>（模型 </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视图 </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视图模型）模式来组织源代码</a:t>
            </a:r>
            <a:endParaRPr lang="zh-CN" altLang="en-US" sz="1200" b="1"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微软雅黑" panose="020B0503020204020204" pitchFamily="34" charset="-122"/>
                <a:cs typeface="+mn-cs"/>
              </a:rPr>
              <a:t> </a:t>
            </a:r>
            <a:r>
              <a:rPr lang="zh-CN" altLang="en-US" sz="1200" b="1" i="0" kern="1200" dirty="0" smtClean="0">
                <a:solidFill>
                  <a:schemeClr val="tx1"/>
                </a:solidFill>
                <a:effectLst/>
                <a:latin typeface="+mn-lt"/>
                <a:ea typeface="微软雅黑" panose="020B0503020204020204" pitchFamily="34" charset="-122"/>
                <a:cs typeface="+mn-cs"/>
              </a:rPr>
              <a:t>双向数据绑定</a:t>
            </a:r>
            <a:r>
              <a:rPr lang="zh-CN" altLang="en-US" sz="1200" b="0" i="0" kern="1200" dirty="0" smtClean="0">
                <a:solidFill>
                  <a:schemeClr val="tx1"/>
                </a:solidFill>
                <a:effectLst/>
                <a:latin typeface="+mn-lt"/>
                <a:ea typeface="微软雅黑" panose="020B0503020204020204" pitchFamily="34" charset="-122"/>
                <a:cs typeface="+mn-cs"/>
              </a:rPr>
              <a:t>数据绑定肯定是 </a:t>
            </a:r>
            <a:r>
              <a:rPr lang="en-US" altLang="zh-CN" sz="1200" b="0" i="0" kern="1200" dirty="0" smtClean="0">
                <a:solidFill>
                  <a:schemeClr val="tx1"/>
                </a:solidFill>
                <a:effectLst/>
                <a:latin typeface="+mn-lt"/>
                <a:ea typeface="微软雅黑" panose="020B0503020204020204" pitchFamily="34" charset="-122"/>
                <a:cs typeface="+mn-cs"/>
              </a:rPr>
              <a:t>AngularJS </a:t>
            </a:r>
            <a:r>
              <a:rPr lang="zh-CN" altLang="en-US" sz="1200" b="0" i="0" kern="1200" dirty="0" smtClean="0">
                <a:solidFill>
                  <a:schemeClr val="tx1"/>
                </a:solidFill>
                <a:effectLst/>
                <a:latin typeface="+mn-lt"/>
                <a:ea typeface="微软雅黑" panose="020B0503020204020204" pitchFamily="34" charset="-122"/>
                <a:cs typeface="+mn-cs"/>
              </a:rPr>
              <a:t>最佳功能之一。你可以声明绑定的模型到 </a:t>
            </a:r>
            <a:r>
              <a:rPr lang="en-US" altLang="zh-CN" sz="1200" b="1" i="0" u="sng" kern="1200" dirty="0" smtClean="0">
                <a:solidFill>
                  <a:schemeClr val="tx1"/>
                </a:solidFill>
                <a:effectLst/>
                <a:latin typeface="+mn-lt"/>
                <a:ea typeface="微软雅黑" panose="020B0503020204020204" pitchFamily="34" charset="-122"/>
                <a:cs typeface="+mn-cs"/>
                <a:hlinkClick r:id="rId3"/>
              </a:rPr>
              <a:t>HTML</a:t>
            </a:r>
            <a:r>
              <a:rPr lang="zh-CN" altLang="en-US" sz="1200" b="0" i="0" kern="1200" dirty="0" smtClean="0">
                <a:solidFill>
                  <a:schemeClr val="tx1"/>
                </a:solidFill>
                <a:effectLst/>
                <a:latin typeface="+mn-lt"/>
                <a:ea typeface="微软雅黑" panose="020B0503020204020204" pitchFamily="34" charset="-122"/>
                <a:cs typeface="+mn-cs"/>
              </a:rPr>
              <a:t> 元素。当模型发生变化时，视图会自动更新，反之亦然。这可以减少大量的传统样板代码，保持模型和视图同步。</a:t>
            </a:r>
            <a:endParaRPr lang="en-US" altLang="zh-CN" sz="1200" b="1"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微软雅黑" panose="020B0503020204020204" pitchFamily="34" charset="-122"/>
                <a:cs typeface="+mn-cs"/>
              </a:rPr>
              <a:t>指令</a:t>
            </a:r>
            <a:r>
              <a:rPr lang="en-US" altLang="zh-CN" sz="1200" b="0" i="0" kern="1200" dirty="0" smtClean="0">
                <a:solidFill>
                  <a:schemeClr val="tx1"/>
                </a:solidFill>
                <a:effectLst/>
                <a:latin typeface="+mn-lt"/>
                <a:ea typeface="微软雅黑" panose="020B0503020204020204" pitchFamily="34" charset="-122"/>
                <a:cs typeface="+mn-cs"/>
              </a:rPr>
              <a:t>AngularJS </a:t>
            </a:r>
            <a:r>
              <a:rPr lang="zh-CN" altLang="en-US" sz="1200" b="0" i="0" kern="1200" dirty="0" smtClean="0">
                <a:solidFill>
                  <a:schemeClr val="tx1"/>
                </a:solidFill>
                <a:effectLst/>
                <a:latin typeface="+mn-lt"/>
                <a:ea typeface="微软雅黑" panose="020B0503020204020204" pitchFamily="34" charset="-122"/>
                <a:cs typeface="+mn-cs"/>
              </a:rPr>
              <a:t>指令让你使用 </a:t>
            </a:r>
            <a:r>
              <a:rPr lang="en-US" altLang="zh-CN" sz="1200" b="1" i="0" u="sng" kern="1200" dirty="0" smtClean="0">
                <a:solidFill>
                  <a:schemeClr val="tx1"/>
                </a:solidFill>
                <a:effectLst/>
                <a:latin typeface="+mn-lt"/>
                <a:ea typeface="微软雅黑" panose="020B0503020204020204" pitchFamily="34" charset="-122"/>
                <a:cs typeface="+mn-cs"/>
                <a:hlinkClick r:id="rId3"/>
              </a:rPr>
              <a:t>HTML</a:t>
            </a:r>
            <a:r>
              <a:rPr lang="zh-CN" altLang="en-US" sz="1200" b="0" i="0" kern="1200" dirty="0" smtClean="0">
                <a:solidFill>
                  <a:schemeClr val="tx1"/>
                </a:solidFill>
                <a:effectLst/>
                <a:latin typeface="+mn-lt"/>
                <a:ea typeface="微软雅黑" panose="020B0503020204020204" pitchFamily="34" charset="-122"/>
                <a:cs typeface="+mn-cs"/>
              </a:rPr>
              <a:t> 新语法快速的构建应用程序。您可以创建可重用的自定义组件与指令的</a:t>
            </a:r>
            <a:r>
              <a:rPr lang="en-US" altLang="zh-CN" sz="1200" b="0" i="0" kern="1200" dirty="0" smtClean="0">
                <a:solidFill>
                  <a:schemeClr val="tx1"/>
                </a:solidFill>
                <a:effectLst/>
                <a:latin typeface="+mn-lt"/>
                <a:ea typeface="微软雅黑" panose="020B0503020204020204" pitchFamily="34" charset="-122"/>
                <a:cs typeface="+mn-cs"/>
              </a:rPr>
              <a:t>API</a:t>
            </a:r>
            <a:r>
              <a:rPr lang="zh-CN" altLang="en-US" sz="1200" b="0" i="0" kern="1200" dirty="0" smtClean="0">
                <a:solidFill>
                  <a:schemeClr val="tx1"/>
                </a:solidFill>
                <a:effectLst/>
                <a:latin typeface="+mn-lt"/>
                <a:ea typeface="微软雅黑" panose="020B0503020204020204" pitchFamily="34" charset="-122"/>
                <a:cs typeface="+mn-cs"/>
              </a:rPr>
              <a:t>。</a:t>
            </a:r>
            <a:endParaRPr lang="zh-CN" altLang="en-US" sz="1200" b="1"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微软雅黑" panose="020B0503020204020204" pitchFamily="34" charset="-122"/>
                <a:cs typeface="+mn-cs"/>
              </a:rPr>
              <a:t>HTML </a:t>
            </a:r>
            <a:r>
              <a:rPr lang="zh-CN" altLang="en-US" sz="1200" b="1" i="0" kern="1200" dirty="0" smtClean="0">
                <a:solidFill>
                  <a:schemeClr val="tx1"/>
                </a:solidFill>
                <a:effectLst/>
                <a:latin typeface="+mn-lt"/>
                <a:ea typeface="微软雅黑" panose="020B0503020204020204" pitchFamily="34" charset="-122"/>
                <a:cs typeface="+mn-cs"/>
              </a:rPr>
              <a:t>模板 </a:t>
            </a:r>
            <a:r>
              <a:rPr lang="en-US" altLang="zh-CN" sz="1200" b="0" i="0" kern="1200" dirty="0" smtClean="0">
                <a:solidFill>
                  <a:schemeClr val="tx1"/>
                </a:solidFill>
                <a:effectLst/>
                <a:latin typeface="+mn-lt"/>
                <a:ea typeface="微软雅黑" panose="020B0503020204020204" pitchFamily="34" charset="-122"/>
                <a:cs typeface="+mn-cs"/>
              </a:rPr>
              <a:t>AngularJS </a:t>
            </a:r>
            <a:r>
              <a:rPr lang="zh-CN" altLang="en-US" sz="1200" b="0" i="0" kern="1200" dirty="0" smtClean="0">
                <a:solidFill>
                  <a:schemeClr val="tx1"/>
                </a:solidFill>
                <a:effectLst/>
                <a:latin typeface="+mn-lt"/>
                <a:ea typeface="微软雅黑" panose="020B0503020204020204" pitchFamily="34" charset="-122"/>
                <a:cs typeface="+mn-cs"/>
              </a:rPr>
              <a:t>使用 </a:t>
            </a:r>
            <a:r>
              <a:rPr lang="en-US" altLang="zh-CN" sz="1200" b="0" i="0" kern="1200" dirty="0" smtClean="0">
                <a:solidFill>
                  <a:schemeClr val="tx1"/>
                </a:solidFill>
                <a:effectLst/>
                <a:latin typeface="+mn-lt"/>
                <a:ea typeface="微软雅黑" panose="020B0503020204020204" pitchFamily="34" charset="-122"/>
                <a:cs typeface="+mn-cs"/>
              </a:rPr>
              <a:t>HTML </a:t>
            </a:r>
            <a:r>
              <a:rPr lang="zh-CN" altLang="en-US" sz="1200" b="0" i="0" kern="1200" dirty="0" smtClean="0">
                <a:solidFill>
                  <a:schemeClr val="tx1"/>
                </a:solidFill>
                <a:effectLst/>
                <a:latin typeface="+mn-lt"/>
                <a:ea typeface="微软雅黑" panose="020B0503020204020204" pitchFamily="34" charset="-122"/>
                <a:cs typeface="+mn-cs"/>
              </a:rPr>
              <a:t>模板，这使事情变得简单，并允许设计人员和开发人员同时工作。设计人员可以按照通常的方式创建用户界面，而开发人员可以使用声明性绑定语法很容易配合不同的</a:t>
            </a:r>
            <a:r>
              <a:rPr lang="en-US" altLang="zh-CN" sz="1200" b="0" i="0" kern="1200" dirty="0" smtClean="0">
                <a:solidFill>
                  <a:schemeClr val="tx1"/>
                </a:solidFill>
                <a:effectLst/>
                <a:latin typeface="+mn-lt"/>
                <a:ea typeface="微软雅黑" panose="020B0503020204020204" pitchFamily="34" charset="-122"/>
                <a:cs typeface="+mn-cs"/>
              </a:rPr>
              <a:t>UI</a:t>
            </a:r>
            <a:r>
              <a:rPr lang="zh-CN" altLang="en-US" sz="1200" b="0" i="0" kern="1200" dirty="0" smtClean="0">
                <a:solidFill>
                  <a:schemeClr val="tx1"/>
                </a:solidFill>
                <a:effectLst/>
                <a:latin typeface="+mn-lt"/>
                <a:ea typeface="微软雅黑" panose="020B0503020204020204" pitchFamily="34" charset="-122"/>
                <a:cs typeface="+mn-cs"/>
              </a:rPr>
              <a:t>组件的数据模型。</a:t>
            </a:r>
            <a:endParaRPr lang="zh-CN" altLang="en-US" sz="1200" b="1"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微软雅黑" panose="020B0503020204020204" pitchFamily="34" charset="-122"/>
                <a:cs typeface="+mn-cs"/>
              </a:rPr>
              <a:t>可嵌入、注入和测试</a:t>
            </a:r>
            <a:r>
              <a:rPr lang="zh-CN" altLang="en-US" sz="1200" b="0" i="0" kern="1200" dirty="0" smtClean="0">
                <a:solidFill>
                  <a:schemeClr val="tx1"/>
                </a:solidFill>
                <a:effectLst/>
                <a:latin typeface="+mn-lt"/>
                <a:ea typeface="微软雅黑" panose="020B0503020204020204" pitchFamily="34" charset="-122"/>
                <a:cs typeface="+mn-cs"/>
              </a:rPr>
              <a:t>你可以根据你需要使用尽可能多或尽可能少的在项目中使用 </a:t>
            </a:r>
            <a:r>
              <a:rPr lang="en-US" altLang="zh-CN" sz="1200" b="1" i="0" u="sng" kern="1200" dirty="0" smtClean="0">
                <a:solidFill>
                  <a:schemeClr val="tx1"/>
                </a:solidFill>
                <a:effectLst/>
                <a:latin typeface="+mn-lt"/>
                <a:ea typeface="微软雅黑" panose="020B0503020204020204" pitchFamily="34" charset="-122"/>
                <a:cs typeface="+mn-cs"/>
                <a:hlinkClick r:id="rId4"/>
              </a:rPr>
              <a:t>AngularJS</a:t>
            </a:r>
            <a:r>
              <a:rPr lang="zh-CN" altLang="en-US" sz="1200" b="0" i="0" kern="1200" dirty="0" smtClean="0">
                <a:solidFill>
                  <a:schemeClr val="tx1"/>
                </a:solidFill>
                <a:effectLst/>
                <a:latin typeface="+mn-lt"/>
                <a:ea typeface="微软雅黑" panose="020B0503020204020204" pitchFamily="34" charset="-122"/>
                <a:cs typeface="+mn-cs"/>
              </a:rPr>
              <a:t>。</a:t>
            </a:r>
            <a:endParaRPr lang="zh-CN" altLang="en-US" sz="1200" b="1"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1" i="0" kern="1200" dirty="0" smtClean="0">
              <a:solidFill>
                <a:schemeClr val="tx1"/>
              </a:solidFill>
              <a:effectLst/>
              <a:latin typeface="+mn-lt"/>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19</a:t>
            </a:fld>
            <a:endParaRPr lang="zh-CN" altLang="en-US" dirty="0"/>
          </a:p>
        </p:txBody>
      </p:sp>
    </p:spTree>
    <p:extLst>
      <p:ext uri="{BB962C8B-B14F-4D97-AF65-F5344CB8AC3E}">
        <p14:creationId xmlns:p14="http://schemas.microsoft.com/office/powerpoint/2010/main" val="4190273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Vue</a:t>
            </a:r>
            <a:r>
              <a:rPr lang="zh-CN" altLang="en-US" dirty="0" smtClean="0"/>
              <a:t>是两年前</a:t>
            </a:r>
            <a:r>
              <a:rPr lang="en-US" altLang="zh-CN" dirty="0" err="1" smtClean="0"/>
              <a:t>youyuxi</a:t>
            </a:r>
            <a:r>
              <a:rPr lang="zh-CN" altLang="en-US" dirty="0" smtClean="0"/>
              <a:t>开发的并开源的</a:t>
            </a:r>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21</a:t>
            </a:fld>
            <a:endParaRPr lang="zh-CN" altLang="en-US" dirty="0"/>
          </a:p>
        </p:txBody>
      </p:sp>
    </p:spTree>
    <p:extLst>
      <p:ext uri="{BB962C8B-B14F-4D97-AF65-F5344CB8AC3E}">
        <p14:creationId xmlns:p14="http://schemas.microsoft.com/office/powerpoint/2010/main" val="1253157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70000"/>
              </a:lnSpc>
            </a:pPr>
            <a:r>
              <a:rPr lang="en-US" altLang="zh-CN" sz="1200" dirty="0" smtClean="0"/>
              <a:t>React </a:t>
            </a:r>
            <a:r>
              <a:rPr lang="zh-CN" altLang="en-US" sz="1200" dirty="0" smtClean="0"/>
              <a:t>和 </a:t>
            </a:r>
            <a:r>
              <a:rPr lang="en-US" altLang="zh-CN" sz="1200" dirty="0" smtClean="0"/>
              <a:t>Angular 2 </a:t>
            </a:r>
            <a:r>
              <a:rPr lang="zh-CN" altLang="en-US" sz="1200" dirty="0" smtClean="0"/>
              <a:t>都有服务端渲染和原生渲染的功能。这两个东西在对此有需求的场景下，是很有吸引力的，但实际上对此有硬需求的场景占多少百分比则是个问题。比如服务端渲染的前提是前端渲染层得用 </a:t>
            </a:r>
            <a:r>
              <a:rPr lang="en-US" altLang="zh-CN" sz="1200" dirty="0" smtClean="0"/>
              <a:t>Node.js </a:t>
            </a:r>
            <a:r>
              <a:rPr lang="zh-CN" altLang="en-US" sz="1200" dirty="0" smtClean="0"/>
              <a:t>交给</a:t>
            </a:r>
            <a:r>
              <a:rPr lang="en-US" altLang="zh-CN" sz="1200" dirty="0" smtClean="0"/>
              <a:t>『</a:t>
            </a:r>
            <a:r>
              <a:rPr lang="zh-CN" altLang="en-US" sz="1200" dirty="0" smtClean="0"/>
              <a:t>全栈</a:t>
            </a:r>
            <a:r>
              <a:rPr lang="en-US" altLang="zh-CN" sz="1200" dirty="0" smtClean="0"/>
              <a:t>』</a:t>
            </a:r>
            <a:r>
              <a:rPr lang="zh-CN" altLang="en-US" sz="1200" dirty="0" smtClean="0"/>
              <a:t>去做，原生渲染的多端代码复用率会因应用实际需求而变化，制约它们发挥的条件还是不少的，但是这并不会影响 </a:t>
            </a:r>
            <a:r>
              <a:rPr lang="en-US" altLang="zh-CN" sz="1200" dirty="0" err="1" smtClean="0"/>
              <a:t>Vue</a:t>
            </a:r>
            <a:r>
              <a:rPr lang="en-US" altLang="zh-CN" sz="1200" dirty="0" smtClean="0"/>
              <a:t> </a:t>
            </a:r>
            <a:r>
              <a:rPr lang="zh-CN" altLang="en-US" sz="1200" dirty="0" smtClean="0"/>
              <a:t>在整个市场中占有一席之地</a:t>
            </a:r>
            <a:r>
              <a:rPr lang="zh-CN" altLang="en-US" sz="1200" dirty="0" smtClean="0"/>
              <a:t>。</a:t>
            </a:r>
            <a:endParaRPr lang="en-US" altLang="zh-CN" sz="1200" dirty="0" smtClean="0"/>
          </a:p>
          <a:p>
            <a:pPr>
              <a:lnSpc>
                <a:spcPct val="170000"/>
              </a:lnSpc>
            </a:pPr>
            <a:r>
              <a:rPr lang="en-US" altLang="zh-CN" sz="1200" b="0" i="0" kern="1200" dirty="0" smtClean="0">
                <a:solidFill>
                  <a:schemeClr val="tx1"/>
                </a:solidFill>
                <a:effectLst/>
                <a:latin typeface="+mn-lt"/>
                <a:ea typeface="微软雅黑" panose="020B0503020204020204" pitchFamily="34" charset="-122"/>
                <a:cs typeface="+mn-cs"/>
              </a:rPr>
              <a:t>Vue2.3</a:t>
            </a:r>
            <a:r>
              <a:rPr lang="zh-CN" altLang="en-US" sz="1200" b="0" i="0" kern="1200" dirty="0" smtClean="0">
                <a:solidFill>
                  <a:schemeClr val="tx1"/>
                </a:solidFill>
                <a:effectLst/>
                <a:latin typeface="+mn-lt"/>
                <a:ea typeface="微软雅黑" panose="020B0503020204020204" pitchFamily="34" charset="-122"/>
                <a:cs typeface="+mn-cs"/>
              </a:rPr>
              <a:t>发布后也有了服务端渲染，从头搭建一个服务端渲染的应用是相当复杂的。幸运的是，我们有一个优秀的社区项目 </a:t>
            </a:r>
            <a:r>
              <a:rPr lang="en-US" altLang="zh-CN" sz="1200" b="1" i="0" u="none" strike="noStrike" kern="1200" dirty="0" smtClean="0">
                <a:solidFill>
                  <a:schemeClr val="tx1"/>
                </a:solidFill>
                <a:effectLst/>
                <a:latin typeface="+mn-lt"/>
                <a:ea typeface="微软雅黑" panose="020B0503020204020204" pitchFamily="34" charset="-122"/>
                <a:cs typeface="+mn-cs"/>
                <a:hlinkClick r:id="rId3"/>
              </a:rPr>
              <a:t>Nuxt.js</a:t>
            </a:r>
            <a:r>
              <a:rPr lang="zh-CN" altLang="en-US" sz="1200" b="0" i="0" kern="1200" dirty="0" smtClean="0">
                <a:solidFill>
                  <a:schemeClr val="tx1"/>
                </a:solidFill>
                <a:effectLst/>
                <a:latin typeface="+mn-lt"/>
                <a:ea typeface="微软雅黑" panose="020B0503020204020204" pitchFamily="34" charset="-122"/>
                <a:cs typeface="+mn-cs"/>
              </a:rPr>
              <a:t> 让这一切变得非常简单。</a:t>
            </a:r>
            <a:r>
              <a:rPr lang="en-US" altLang="zh-CN" sz="1200" b="0" i="0" kern="1200" dirty="0" err="1" smtClean="0">
                <a:solidFill>
                  <a:schemeClr val="tx1"/>
                </a:solidFill>
                <a:effectLst/>
                <a:latin typeface="+mn-lt"/>
                <a:ea typeface="微软雅黑" panose="020B0503020204020204" pitchFamily="34" charset="-122"/>
                <a:cs typeface="+mn-cs"/>
              </a:rPr>
              <a:t>Nuxt</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是一个基于 </a:t>
            </a:r>
            <a:r>
              <a:rPr lang="en-US" altLang="zh-CN" sz="1200" b="0" i="0" kern="1200" dirty="0" err="1" smtClean="0">
                <a:solidFill>
                  <a:schemeClr val="tx1"/>
                </a:solidFill>
                <a:effectLst/>
                <a:latin typeface="+mn-lt"/>
                <a:ea typeface="微软雅黑" panose="020B0503020204020204" pitchFamily="34" charset="-122"/>
                <a:cs typeface="+mn-cs"/>
              </a:rPr>
              <a:t>Vue</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生态的更高层的框架，为开发服务端渲染的 </a:t>
            </a:r>
            <a:r>
              <a:rPr lang="en-US" altLang="zh-CN" sz="1200" b="0" i="0" kern="1200" dirty="0" err="1" smtClean="0">
                <a:solidFill>
                  <a:schemeClr val="tx1"/>
                </a:solidFill>
                <a:effectLst/>
                <a:latin typeface="+mn-lt"/>
                <a:ea typeface="微软雅黑" panose="020B0503020204020204" pitchFamily="34" charset="-122"/>
                <a:cs typeface="+mn-cs"/>
              </a:rPr>
              <a:t>Vue</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应用了极其便利的开发体验。</a:t>
            </a:r>
            <a:endParaRPr lang="zh-CN" altLang="en-US" sz="1200" dirty="0" smtClean="0"/>
          </a:p>
          <a:p>
            <a:pPr>
              <a:lnSpc>
                <a:spcPct val="170000"/>
              </a:lnSpc>
            </a:pPr>
            <a:r>
              <a:rPr lang="zh-CN" altLang="en-US" sz="1200" dirty="0" smtClean="0"/>
              <a:t>性能方面，这里不深入谈了，这几个主流框架都应该可以轻松应付大部分常见场景的性能需求，区别在于可优化性和优化对于开发体验的影响。这一点上</a:t>
            </a:r>
            <a:r>
              <a:rPr lang="en-US" altLang="zh-CN" sz="1200" dirty="0" err="1" smtClean="0"/>
              <a:t>Vue</a:t>
            </a:r>
            <a:r>
              <a:rPr lang="en-US" altLang="zh-CN" sz="1200" dirty="0" smtClean="0"/>
              <a:t> </a:t>
            </a:r>
            <a:r>
              <a:rPr lang="zh-CN" altLang="en-US" sz="1200" dirty="0" smtClean="0"/>
              <a:t>可能是最简单的，加好 </a:t>
            </a:r>
            <a:r>
              <a:rPr lang="en-US" altLang="zh-CN" sz="1200" dirty="0" smtClean="0"/>
              <a:t>track-by </a:t>
            </a:r>
            <a:r>
              <a:rPr lang="zh-CN" altLang="en-US" sz="1200" dirty="0" smtClean="0"/>
              <a:t>就 </a:t>
            </a:r>
            <a:r>
              <a:rPr lang="en-US" altLang="zh-CN" sz="1200" dirty="0" smtClean="0"/>
              <a:t>ok </a:t>
            </a:r>
            <a:r>
              <a:rPr lang="zh-CN" altLang="en-US" sz="1200" dirty="0" smtClean="0"/>
              <a:t>了。</a:t>
            </a:r>
            <a:r>
              <a:rPr lang="en-US" altLang="zh-CN" sz="1200" dirty="0" smtClean="0"/>
              <a:t>React </a:t>
            </a:r>
            <a:r>
              <a:rPr lang="zh-CN" altLang="en-US" sz="1200" dirty="0" smtClean="0"/>
              <a:t>需要 </a:t>
            </a:r>
            <a:r>
              <a:rPr lang="en-US" altLang="zh-CN" sz="1200" dirty="0" err="1" smtClean="0"/>
              <a:t>shouldComponentUpdate</a:t>
            </a:r>
            <a:r>
              <a:rPr lang="en-US" altLang="zh-CN" sz="1200" dirty="0" smtClean="0"/>
              <a:t> </a:t>
            </a:r>
            <a:r>
              <a:rPr lang="zh-CN" altLang="en-US" sz="1200" dirty="0" smtClean="0"/>
              <a:t>或者全面 </a:t>
            </a:r>
            <a:r>
              <a:rPr lang="en-US" altLang="zh-CN" sz="1200" dirty="0" smtClean="0"/>
              <a:t>Immutable</a:t>
            </a:r>
            <a:r>
              <a:rPr lang="zh-CN" altLang="en-US" sz="1200" dirty="0" smtClean="0"/>
              <a:t>，</a:t>
            </a:r>
            <a:r>
              <a:rPr lang="en-US" altLang="zh-CN" sz="1200" dirty="0" smtClean="0"/>
              <a:t>Angular 2 </a:t>
            </a:r>
            <a:r>
              <a:rPr lang="zh-CN" altLang="en-US" sz="1200" dirty="0" smtClean="0"/>
              <a:t>需要手动指定 </a:t>
            </a:r>
            <a:r>
              <a:rPr lang="en-US" altLang="zh-CN" sz="1200" dirty="0" smtClean="0"/>
              <a:t>change detection strategy</a:t>
            </a:r>
            <a:r>
              <a:rPr lang="zh-CN" altLang="en-US" sz="1200" dirty="0" smtClean="0"/>
              <a:t>，都有一定程度的侵入性。但是从整体趋势上来说，浏览器和手机还会越变越快，框架本身的渲染性能在整个前端性能优化体系中，会渐渐淡化，更多的优化点还是在构建方式、缓存、图片加载、网络链路、</a:t>
            </a:r>
            <a:r>
              <a:rPr lang="en-US" altLang="zh-CN" sz="1200" dirty="0" smtClean="0"/>
              <a:t>HTTP/2 </a:t>
            </a:r>
            <a:r>
              <a:rPr lang="zh-CN" altLang="en-US" sz="1200" dirty="0" smtClean="0"/>
              <a:t>等方面。顺道说一句，</a:t>
            </a:r>
            <a:r>
              <a:rPr lang="en-US" altLang="zh-CN" sz="1200" dirty="0" smtClean="0"/>
              <a:t>Angular 2 </a:t>
            </a:r>
            <a:r>
              <a:rPr lang="zh-CN" altLang="en-US" sz="1200" dirty="0" smtClean="0"/>
              <a:t>压缩后的大小是 </a:t>
            </a:r>
            <a:r>
              <a:rPr lang="en-US" altLang="zh-CN" sz="1200" dirty="0" smtClean="0"/>
              <a:t>500 </a:t>
            </a:r>
            <a:r>
              <a:rPr lang="zh-CN" altLang="en-US" sz="1200" dirty="0" smtClean="0"/>
              <a:t>多 </a:t>
            </a:r>
            <a:r>
              <a:rPr lang="en-US" altLang="zh-CN" sz="1200" dirty="0" smtClean="0"/>
              <a:t>kb.</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24</a:t>
            </a:fld>
            <a:endParaRPr lang="zh-CN" altLang="en-US" dirty="0"/>
          </a:p>
        </p:txBody>
      </p:sp>
    </p:spTree>
    <p:extLst>
      <p:ext uri="{BB962C8B-B14F-4D97-AF65-F5344CB8AC3E}">
        <p14:creationId xmlns:p14="http://schemas.microsoft.com/office/powerpoint/2010/main" val="4065817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这方面，</a:t>
            </a:r>
            <a:r>
              <a:rPr lang="en-US" altLang="zh-CN" sz="1200" dirty="0" err="1" smtClean="0"/>
              <a:t>Vue</a:t>
            </a:r>
            <a:r>
              <a:rPr lang="en-US" altLang="zh-CN" sz="1200" dirty="0" smtClean="0"/>
              <a:t> </a:t>
            </a:r>
            <a:r>
              <a:rPr lang="zh-CN" altLang="en-US" sz="1200" dirty="0" smtClean="0"/>
              <a:t>是最容易上手，最具亲和度的。工具链方面最近刚发布了 </a:t>
            </a:r>
            <a:r>
              <a:rPr lang="en-US" altLang="zh-CN" sz="1200" dirty="0" err="1" smtClean="0"/>
              <a:t>vue</a:t>
            </a:r>
            <a:r>
              <a:rPr lang="en-US" altLang="zh-CN" sz="1200" dirty="0" smtClean="0"/>
              <a:t>-cli</a:t>
            </a:r>
            <a:r>
              <a:rPr lang="zh-CN" altLang="en-US" sz="1200" dirty="0" smtClean="0"/>
              <a:t>，</a:t>
            </a:r>
            <a:r>
              <a:rPr lang="en-US" altLang="zh-CN" sz="1200" dirty="0" smtClean="0"/>
              <a:t>1 </a:t>
            </a:r>
            <a:r>
              <a:rPr lang="zh-CN" altLang="en-US" sz="1200" dirty="0" smtClean="0"/>
              <a:t>分钟搞定 </a:t>
            </a:r>
            <a:r>
              <a:rPr lang="en-US" altLang="zh-CN" sz="1200" dirty="0" err="1" smtClean="0"/>
              <a:t>webpack</a:t>
            </a:r>
            <a:r>
              <a:rPr lang="en-US" altLang="zh-CN" sz="1200" dirty="0" smtClean="0"/>
              <a:t> </a:t>
            </a:r>
            <a:r>
              <a:rPr lang="zh-CN" altLang="en-US" sz="1200" dirty="0" smtClean="0"/>
              <a:t>配置。</a:t>
            </a:r>
            <a:r>
              <a:rPr lang="en-US" altLang="zh-CN" sz="1200" dirty="0" err="1" smtClean="0"/>
              <a:t>Vue</a:t>
            </a:r>
            <a:r>
              <a:rPr lang="en-US" altLang="zh-CN" sz="1200" dirty="0" smtClean="0"/>
              <a:t> </a:t>
            </a:r>
            <a:r>
              <a:rPr lang="zh-CN" altLang="en-US" sz="1200" dirty="0" smtClean="0"/>
              <a:t>组件格式只要你会 </a:t>
            </a:r>
            <a:r>
              <a:rPr lang="en-US" altLang="zh-CN" sz="1200" dirty="0" smtClean="0"/>
              <a:t>HTML/CSS/JS </a:t>
            </a:r>
            <a:r>
              <a:rPr lang="zh-CN" altLang="en-US" sz="1200" dirty="0" smtClean="0"/>
              <a:t>就能写，你要用 </a:t>
            </a:r>
            <a:r>
              <a:rPr lang="en-US" altLang="zh-CN" sz="1200" dirty="0" err="1" smtClean="0"/>
              <a:t>coffeescript</a:t>
            </a:r>
            <a:r>
              <a:rPr lang="en-US" altLang="zh-CN" sz="1200" dirty="0" smtClean="0"/>
              <a:t> </a:t>
            </a:r>
            <a:r>
              <a:rPr lang="zh-CN" altLang="en-US" sz="1200" dirty="0" smtClean="0"/>
              <a:t>或者 </a:t>
            </a:r>
            <a:r>
              <a:rPr lang="en-US" altLang="zh-CN" sz="1200" dirty="0" smtClean="0"/>
              <a:t>less/sass </a:t>
            </a:r>
            <a:r>
              <a:rPr lang="zh-CN" altLang="en-US" sz="1200" dirty="0" smtClean="0"/>
              <a:t>也没问题。</a:t>
            </a:r>
            <a:r>
              <a:rPr lang="en-US" altLang="zh-CN" sz="1200" dirty="0" smtClean="0"/>
              <a:t>React </a:t>
            </a:r>
            <a:r>
              <a:rPr lang="zh-CN" altLang="en-US" sz="1200" dirty="0" smtClean="0"/>
              <a:t>的 </a:t>
            </a:r>
            <a:r>
              <a:rPr lang="en-US" altLang="zh-CN" sz="1200" dirty="0" smtClean="0"/>
              <a:t>JSX </a:t>
            </a:r>
            <a:r>
              <a:rPr lang="zh-CN" altLang="en-US" sz="1200" dirty="0" smtClean="0"/>
              <a:t>是道坎，但跨过去之后会有一定的生产力提升。社区工具丰富，但实在太多，配置工具麻烦。</a:t>
            </a:r>
            <a:r>
              <a:rPr lang="en-US" altLang="zh-CN" sz="1200" dirty="0" smtClean="0"/>
              <a:t>CSS in JS </a:t>
            </a:r>
            <a:r>
              <a:rPr lang="zh-CN" altLang="en-US" sz="1200" dirty="0" smtClean="0"/>
              <a:t>也不是每个人的菜。</a:t>
            </a:r>
            <a:r>
              <a:rPr lang="en-US" altLang="zh-CN" sz="1200" dirty="0" smtClean="0"/>
              <a:t>Angular 2 </a:t>
            </a:r>
            <a:r>
              <a:rPr lang="zh-CN" altLang="en-US" sz="1200" dirty="0" smtClean="0"/>
              <a:t>目前上手配置也非常麻烦，官方正在写一个 </a:t>
            </a:r>
            <a:r>
              <a:rPr lang="en-US" altLang="zh-CN" sz="1200" dirty="0" smtClean="0"/>
              <a:t>cli</a:t>
            </a:r>
            <a:r>
              <a:rPr lang="zh-CN" altLang="en-US" sz="1200" dirty="0" smtClean="0"/>
              <a:t>，但体验如何要出来了才知道。它推荐的默认语言是 </a:t>
            </a:r>
            <a:r>
              <a:rPr lang="en-US" altLang="zh-CN" sz="1200" dirty="0" err="1" smtClean="0"/>
              <a:t>TypeScript</a:t>
            </a:r>
            <a:r>
              <a:rPr lang="zh-CN" altLang="en-US" sz="1200" dirty="0" smtClean="0"/>
              <a:t>，这个对于静态类型爱好者来说是个大优点，配合 </a:t>
            </a:r>
            <a:r>
              <a:rPr lang="en-US" altLang="zh-CN" sz="1200" dirty="0" err="1" smtClean="0"/>
              <a:t>WebStorm</a:t>
            </a:r>
            <a:r>
              <a:rPr lang="en-US" altLang="zh-CN" sz="1200" dirty="0" smtClean="0"/>
              <a:t>/</a:t>
            </a:r>
            <a:r>
              <a:rPr lang="en-US" altLang="zh-CN" sz="1200" dirty="0" err="1" smtClean="0"/>
              <a:t>VSCode</a:t>
            </a:r>
            <a:r>
              <a:rPr lang="en-US" altLang="zh-CN" sz="1200" dirty="0" smtClean="0"/>
              <a:t> </a:t>
            </a:r>
            <a:r>
              <a:rPr lang="zh-CN" altLang="en-US" sz="1200" dirty="0" smtClean="0"/>
              <a:t>体验会很不错，但也要因人而异吧</a:t>
            </a:r>
            <a:r>
              <a:rPr lang="en-US" altLang="zh-CN" sz="1200" dirty="0" smtClean="0"/>
              <a:t>.</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25</a:t>
            </a:fld>
            <a:endParaRPr lang="zh-CN" altLang="en-US" dirty="0"/>
          </a:p>
        </p:txBody>
      </p:sp>
    </p:spTree>
    <p:extLst>
      <p:ext uri="{BB962C8B-B14F-4D97-AF65-F5344CB8AC3E}">
        <p14:creationId xmlns:p14="http://schemas.microsoft.com/office/powerpoint/2010/main" val="2297186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类库，解决的是代码或者是模块级别的复用或者对复杂度的封装问题，例如将一个解决复杂问题的功能模块封装成一个函数，提供一个简单的接口。库它是一种工具，它提供了很多封装好的方法，用与不用取决于我们自身，即使用了也不会影响我们的代码结构。</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而框架，更多的是对模式级别的复用和对程序组织的规范。这里的模式是指比如</a:t>
            </a:r>
            <a:r>
              <a:rPr lang="en-US" altLang="zh-CN" sz="1200" b="0" i="0" kern="1200" dirty="0" smtClean="0">
                <a:solidFill>
                  <a:schemeClr val="tx1"/>
                </a:solidFill>
                <a:effectLst/>
                <a:latin typeface="+mn-lt"/>
                <a:ea typeface="微软雅黑" panose="020B0503020204020204" pitchFamily="34" charset="-122"/>
                <a:cs typeface="+mn-cs"/>
              </a:rPr>
              <a:t>MVC</a:t>
            </a:r>
            <a:r>
              <a:rPr lang="zh-CN" altLang="en-US" sz="1200" b="0" i="0" kern="1200" dirty="0" smtClean="0">
                <a:solidFill>
                  <a:schemeClr val="tx1"/>
                </a:solidFill>
                <a:effectLst/>
                <a:latin typeface="+mn-lt"/>
                <a:ea typeface="微软雅黑" panose="020B0503020204020204" pitchFamily="34" charset="-122"/>
                <a:cs typeface="+mn-cs"/>
              </a:rPr>
              <a:t>，为了实现</a:t>
            </a:r>
            <a:r>
              <a:rPr lang="en-US" altLang="zh-CN" sz="1200" b="0" i="0" kern="1200" dirty="0" smtClean="0">
                <a:solidFill>
                  <a:schemeClr val="tx1"/>
                </a:solidFill>
                <a:effectLst/>
                <a:latin typeface="+mn-lt"/>
                <a:ea typeface="微软雅黑" panose="020B0503020204020204" pitchFamily="34" charset="-122"/>
                <a:cs typeface="+mn-cs"/>
              </a:rPr>
              <a:t>M</a:t>
            </a:r>
            <a:r>
              <a:rPr lang="zh-CN" altLang="en-US" sz="1200" b="0" i="0" kern="1200" dirty="0" smtClean="0">
                <a:solidFill>
                  <a:schemeClr val="tx1"/>
                </a:solidFill>
                <a:effectLst/>
                <a:latin typeface="+mn-lt"/>
                <a:ea typeface="微软雅黑" panose="020B0503020204020204" pitchFamily="34" charset="-122"/>
                <a:cs typeface="+mn-cs"/>
              </a:rPr>
              <a:t>和</a:t>
            </a:r>
            <a:r>
              <a:rPr lang="en-US" altLang="zh-CN" sz="1200" b="0" i="0" kern="1200" dirty="0" smtClean="0">
                <a:solidFill>
                  <a:schemeClr val="tx1"/>
                </a:solidFill>
                <a:effectLst/>
                <a:latin typeface="+mn-lt"/>
                <a:ea typeface="微软雅黑" panose="020B0503020204020204" pitchFamily="34" charset="-122"/>
                <a:cs typeface="+mn-cs"/>
              </a:rPr>
              <a:t>V</a:t>
            </a:r>
            <a:r>
              <a:rPr lang="zh-CN" altLang="en-US" sz="1200" b="0" i="0" kern="1200" dirty="0" smtClean="0">
                <a:solidFill>
                  <a:schemeClr val="tx1"/>
                </a:solidFill>
                <a:effectLst/>
                <a:latin typeface="+mn-lt"/>
                <a:ea typeface="微软雅黑" panose="020B0503020204020204" pitchFamily="34" charset="-122"/>
                <a:cs typeface="+mn-cs"/>
              </a:rPr>
              <a:t>的解耦，把复杂的耦合关系由经常变化的业务代码转移到不经常变化的框架内部消化。是面向一个领域来提供一套解决方案，提高开发效率，如果我们选择了使用某框架，就应该遵循该框架所规定的规则。模式还有</a:t>
            </a:r>
            <a:r>
              <a:rPr lang="en-US" altLang="zh-CN" sz="1200" b="0" i="0" kern="1200" dirty="0" smtClean="0">
                <a:solidFill>
                  <a:schemeClr val="tx1"/>
                </a:solidFill>
                <a:effectLst/>
                <a:latin typeface="+mn-lt"/>
                <a:ea typeface="微软雅黑" panose="020B0503020204020204" pitchFamily="34" charset="-122"/>
                <a:cs typeface="+mn-cs"/>
              </a:rPr>
              <a:t>MVVM,MVP</a:t>
            </a:r>
            <a:r>
              <a:rPr lang="zh-CN" altLang="en-US" sz="1200" b="0" i="0" kern="1200" dirty="0" smtClean="0">
                <a:solidFill>
                  <a:schemeClr val="tx1"/>
                </a:solidFill>
                <a:effectLst/>
                <a:latin typeface="+mn-lt"/>
                <a:ea typeface="微软雅黑" panose="020B0503020204020204" pitchFamily="34" charset="-122"/>
                <a:cs typeface="+mn-cs"/>
              </a:rPr>
              <a:t>等等</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二者最主要的区别是：</a:t>
            </a:r>
            <a:r>
              <a:rPr lang="en-US" altLang="zh-CN" sz="1200" b="0" i="0" kern="1200" dirty="0" smtClean="0">
                <a:solidFill>
                  <a:schemeClr val="tx1"/>
                </a:solidFill>
                <a:effectLst/>
                <a:latin typeface="+mn-lt"/>
                <a:ea typeface="微软雅黑" panose="020B0503020204020204" pitchFamily="34" charset="-122"/>
                <a:cs typeface="+mn-cs"/>
              </a:rPr>
              <a:t>JQuery</a:t>
            </a:r>
            <a:r>
              <a:rPr lang="zh-CN" altLang="en-US" sz="1200" b="0" i="0" kern="1200" dirty="0" smtClean="0">
                <a:solidFill>
                  <a:schemeClr val="tx1"/>
                </a:solidFill>
                <a:effectLst/>
                <a:latin typeface="+mn-lt"/>
                <a:ea typeface="微软雅黑" panose="020B0503020204020204" pitchFamily="34" charset="-122"/>
                <a:cs typeface="+mn-cs"/>
              </a:rPr>
              <a:t>以</a:t>
            </a:r>
            <a:r>
              <a:rPr lang="en-US" altLang="zh-CN" sz="1200" b="0" i="0" kern="1200" dirty="0"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操作为中心，框架，这里以</a:t>
            </a:r>
            <a:r>
              <a:rPr lang="en-US" altLang="zh-CN" sz="1200" b="0" i="0" kern="1200" dirty="0" smtClean="0">
                <a:solidFill>
                  <a:schemeClr val="tx1"/>
                </a:solidFill>
                <a:effectLst/>
                <a:latin typeface="+mn-lt"/>
                <a:ea typeface="微软雅黑" panose="020B0503020204020204" pitchFamily="34" charset="-122"/>
                <a:cs typeface="+mn-cs"/>
              </a:rPr>
              <a:t>MVC</a:t>
            </a:r>
            <a:r>
              <a:rPr lang="zh-CN" altLang="en-US" sz="1200" b="0" i="0" kern="1200" dirty="0" smtClean="0">
                <a:solidFill>
                  <a:schemeClr val="tx1"/>
                </a:solidFill>
                <a:effectLst/>
                <a:latin typeface="+mn-lt"/>
                <a:ea typeface="微软雅黑" panose="020B0503020204020204" pitchFamily="34" charset="-122"/>
                <a:cs typeface="+mn-cs"/>
              </a:rPr>
              <a:t>框架为例，是以模型（</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）为中心，而</a:t>
            </a:r>
            <a:r>
              <a:rPr lang="en-US" altLang="zh-CN" sz="1200" b="0" i="0" kern="1200" dirty="0"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操作是附加的。所以，以模型为中心最终达到的目的是带来一整套工作流程的变更，使得后台工程师可以编写前端的模型代码，把后台与前端打通，交互设计师处理</a:t>
            </a:r>
            <a:r>
              <a:rPr lang="en-US" altLang="zh-CN" sz="1200" b="0" i="0" kern="1200" dirty="0" smtClean="0">
                <a:solidFill>
                  <a:schemeClr val="tx1"/>
                </a:solidFill>
                <a:effectLst/>
                <a:latin typeface="+mn-lt"/>
                <a:ea typeface="微软雅黑" panose="020B0503020204020204" pitchFamily="34" charset="-122"/>
                <a:cs typeface="+mn-cs"/>
              </a:rPr>
              <a:t>UI</a:t>
            </a:r>
            <a:r>
              <a:rPr lang="zh-CN" altLang="en-US" sz="1200" b="0" i="0" kern="1200" dirty="0" smtClean="0">
                <a:solidFill>
                  <a:schemeClr val="tx1"/>
                </a:solidFill>
                <a:effectLst/>
                <a:latin typeface="+mn-lt"/>
                <a:ea typeface="微软雅黑" panose="020B0503020204020204" pitchFamily="34" charset="-122"/>
                <a:cs typeface="+mn-cs"/>
              </a:rPr>
              <a:t>跟模型的互动关系，</a:t>
            </a:r>
            <a:r>
              <a:rPr lang="en-US" altLang="zh-CN" sz="1200" b="0" i="0" kern="1200" dirty="0" smtClean="0">
                <a:solidFill>
                  <a:schemeClr val="tx1"/>
                </a:solidFill>
                <a:effectLst/>
                <a:latin typeface="+mn-lt"/>
                <a:ea typeface="微软雅黑" panose="020B0503020204020204" pitchFamily="34" charset="-122"/>
                <a:cs typeface="+mn-cs"/>
              </a:rPr>
              <a:t>UI</a:t>
            </a:r>
            <a:r>
              <a:rPr lang="zh-CN" altLang="en-US" sz="1200" b="0" i="0" kern="1200" dirty="0" smtClean="0">
                <a:solidFill>
                  <a:schemeClr val="tx1"/>
                </a:solidFill>
                <a:effectLst/>
                <a:latin typeface="+mn-lt"/>
                <a:ea typeface="微软雅黑" panose="020B0503020204020204" pitchFamily="34" charset="-122"/>
                <a:cs typeface="+mn-cs"/>
              </a:rPr>
              <a:t>设计师可以专注、无障碍的处理</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源码，把它们以界面模板的形式提交给交互工程师。这一整套协作机制能大大提高开发效率。使用</a:t>
            </a:r>
            <a:r>
              <a:rPr lang="en-US" altLang="zh-CN" sz="1200" b="0" i="0" kern="1200" dirty="0" smtClean="0">
                <a:solidFill>
                  <a:schemeClr val="tx1"/>
                </a:solidFill>
                <a:effectLst/>
                <a:latin typeface="+mn-lt"/>
                <a:ea typeface="微软雅黑" panose="020B0503020204020204" pitchFamily="34" charset="-122"/>
                <a:cs typeface="+mn-cs"/>
              </a:rPr>
              <a:t>MVC</a:t>
            </a:r>
            <a:r>
              <a:rPr lang="zh-CN" altLang="en-US" sz="1200" b="0" i="0" kern="1200" dirty="0" smtClean="0">
                <a:solidFill>
                  <a:schemeClr val="tx1"/>
                </a:solidFill>
                <a:effectLst/>
                <a:latin typeface="+mn-lt"/>
                <a:ea typeface="微软雅黑" panose="020B0503020204020204" pitchFamily="34" charset="-122"/>
                <a:cs typeface="+mn-cs"/>
              </a:rPr>
              <a:t>框架使得前端任务更好的被解耦。</a:t>
            </a:r>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4</a:t>
            </a:fld>
            <a:endParaRPr lang="zh-CN" altLang="en-US" dirty="0"/>
          </a:p>
        </p:txBody>
      </p:sp>
    </p:spTree>
    <p:extLst>
      <p:ext uri="{BB962C8B-B14F-4D97-AF65-F5344CB8AC3E}">
        <p14:creationId xmlns:p14="http://schemas.microsoft.com/office/powerpoint/2010/main" val="2660689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60000"/>
              </a:lnSpc>
            </a:pPr>
            <a:r>
              <a:rPr lang="en-US" altLang="zh-CN" sz="1200" dirty="0" smtClean="0"/>
              <a:t>React </a:t>
            </a:r>
            <a:r>
              <a:rPr lang="zh-CN" altLang="en-US" sz="1200" dirty="0" smtClean="0"/>
              <a:t>是目前最成熟也最活跃的，但有一个问题就是过于频繁的方案迭代，直到去年下半年才</a:t>
            </a:r>
          </a:p>
          <a:p>
            <a:pPr>
              <a:lnSpc>
                <a:spcPct val="160000"/>
              </a:lnSpc>
            </a:pPr>
            <a:r>
              <a:rPr lang="zh-CN" altLang="en-US" sz="1200" dirty="0" smtClean="0"/>
              <a:t>慢慢地开始合流到了 </a:t>
            </a:r>
            <a:r>
              <a:rPr lang="en-US" altLang="zh-CN" sz="1200" dirty="0" smtClean="0"/>
              <a:t>React + react-router + redux </a:t>
            </a:r>
            <a:r>
              <a:rPr lang="zh-CN" altLang="en-US" sz="1200" dirty="0" smtClean="0"/>
              <a:t>的主流方案。</a:t>
            </a:r>
          </a:p>
          <a:p>
            <a:pPr>
              <a:lnSpc>
                <a:spcPct val="160000"/>
              </a:lnSpc>
            </a:pPr>
            <a:r>
              <a:rPr lang="en-US" altLang="zh-CN" sz="1200" dirty="0" err="1" smtClean="0"/>
              <a:t>Vue</a:t>
            </a:r>
            <a:r>
              <a:rPr lang="en-US" altLang="zh-CN" sz="1200" dirty="0" smtClean="0"/>
              <a:t> </a:t>
            </a:r>
            <a:r>
              <a:rPr lang="zh-CN" altLang="en-US" sz="1200" dirty="0" smtClean="0"/>
              <a:t>的社区固然比不上 </a:t>
            </a:r>
            <a:r>
              <a:rPr lang="en-US" altLang="zh-CN" sz="1200" dirty="0" smtClean="0"/>
              <a:t>React</a:t>
            </a:r>
            <a:r>
              <a:rPr lang="zh-CN" altLang="en-US" sz="1200" dirty="0" smtClean="0"/>
              <a:t>，但也不算太小。</a:t>
            </a:r>
            <a:r>
              <a:rPr lang="en-US" altLang="zh-CN" sz="1200" dirty="0" err="1" smtClean="0"/>
              <a:t>Gitter</a:t>
            </a:r>
            <a:r>
              <a:rPr lang="en-US" altLang="zh-CN" sz="1200" dirty="0" smtClean="0"/>
              <a:t> </a:t>
            </a:r>
            <a:r>
              <a:rPr lang="zh-CN" altLang="en-US" sz="1200" dirty="0" smtClean="0"/>
              <a:t>聊天室里有 </a:t>
            </a:r>
            <a:r>
              <a:rPr lang="en-US" altLang="zh-CN" sz="1200" dirty="0" smtClean="0"/>
              <a:t>1300 </a:t>
            </a:r>
            <a:r>
              <a:rPr lang="zh-CN" altLang="en-US" sz="1200" dirty="0" smtClean="0"/>
              <a:t>来号人，国内听说也有几百人的 </a:t>
            </a:r>
            <a:r>
              <a:rPr lang="en-US" altLang="zh-CN" sz="1200" dirty="0" smtClean="0"/>
              <a:t>QQ </a:t>
            </a:r>
            <a:r>
              <a:rPr lang="zh-CN" altLang="en-US" sz="1200" dirty="0" smtClean="0"/>
              <a:t>群，论坛上也还算有些活跃度。社区组件也在稳步发展：</a:t>
            </a:r>
          </a:p>
          <a:p>
            <a:pPr>
              <a:lnSpc>
                <a:spcPct val="160000"/>
              </a:lnSpc>
            </a:pPr>
            <a:r>
              <a:rPr lang="en-US" altLang="zh-CN" sz="1200" dirty="0" err="1" smtClean="0"/>
              <a:t>vuejs</a:t>
            </a:r>
            <a:r>
              <a:rPr lang="en-US" altLang="zh-CN" sz="1200" dirty="0" smtClean="0"/>
              <a:t>/awesome-</a:t>
            </a:r>
            <a:r>
              <a:rPr lang="en-US" altLang="zh-CN" sz="1200" dirty="0" err="1" smtClean="0"/>
              <a:t>vue</a:t>
            </a:r>
            <a:r>
              <a:rPr lang="en-US" altLang="zh-CN" sz="1200" dirty="0" smtClean="0"/>
              <a:t> · GitHub </a:t>
            </a:r>
            <a:r>
              <a:rPr lang="zh-CN" altLang="en-US" sz="1200" dirty="0" smtClean="0"/>
              <a:t>当然比起 </a:t>
            </a:r>
            <a:r>
              <a:rPr lang="en-US" altLang="zh-CN" sz="1200" dirty="0" smtClean="0"/>
              <a:t>React </a:t>
            </a:r>
            <a:r>
              <a:rPr lang="zh-CN" altLang="en-US" sz="1200" dirty="0" smtClean="0"/>
              <a:t>来说还是小巫见大巫，希望 </a:t>
            </a:r>
            <a:r>
              <a:rPr lang="en-US" altLang="zh-CN" sz="1200" dirty="0" smtClean="0"/>
              <a:t>2016 </a:t>
            </a:r>
            <a:r>
              <a:rPr lang="zh-CN" altLang="en-US" sz="1200" dirty="0" smtClean="0"/>
              <a:t>能更进一步。比起 </a:t>
            </a:r>
            <a:r>
              <a:rPr lang="en-US" altLang="zh-CN" sz="1200" dirty="0" smtClean="0"/>
              <a:t>React </a:t>
            </a:r>
            <a:r>
              <a:rPr lang="zh-CN" altLang="en-US" sz="1200" dirty="0" smtClean="0"/>
              <a:t>来说，</a:t>
            </a:r>
          </a:p>
          <a:p>
            <a:pPr>
              <a:lnSpc>
                <a:spcPct val="160000"/>
              </a:lnSpc>
            </a:pPr>
            <a:r>
              <a:rPr lang="en-US" altLang="zh-CN" sz="1200" dirty="0" err="1" smtClean="0"/>
              <a:t>Vue</a:t>
            </a:r>
            <a:r>
              <a:rPr lang="en-US" altLang="zh-CN" sz="1200" dirty="0" smtClean="0"/>
              <a:t> </a:t>
            </a:r>
            <a:r>
              <a:rPr lang="zh-CN" altLang="en-US" sz="1200" dirty="0" smtClean="0"/>
              <a:t>的一个好处就是提供了官方推荐的 </a:t>
            </a:r>
            <a:r>
              <a:rPr lang="en-US" altLang="zh-CN" sz="1200" dirty="0" err="1" smtClean="0"/>
              <a:t>Vue</a:t>
            </a:r>
            <a:r>
              <a:rPr lang="en-US" altLang="zh-CN" sz="1200" dirty="0" smtClean="0"/>
              <a:t> + </a:t>
            </a:r>
            <a:r>
              <a:rPr lang="en-US" altLang="zh-CN" sz="1200" dirty="0" err="1" smtClean="0"/>
              <a:t>vue</a:t>
            </a:r>
            <a:r>
              <a:rPr lang="en-US" altLang="zh-CN" sz="1200" dirty="0" smtClean="0"/>
              <a:t>-router + </a:t>
            </a:r>
            <a:r>
              <a:rPr lang="en-US" altLang="zh-CN" sz="1200" dirty="0" err="1" smtClean="0"/>
              <a:t>vuex</a:t>
            </a:r>
            <a:r>
              <a:rPr lang="en-US" altLang="zh-CN" sz="1200" dirty="0" smtClean="0"/>
              <a:t> + </a:t>
            </a:r>
            <a:r>
              <a:rPr lang="en-US" altLang="zh-CN" sz="1200" dirty="0" err="1" smtClean="0"/>
              <a:t>webpack</a:t>
            </a:r>
            <a:r>
              <a:rPr lang="en-US" altLang="zh-CN" sz="1200" dirty="0" smtClean="0"/>
              <a:t> + </a:t>
            </a:r>
            <a:r>
              <a:rPr lang="en-US" altLang="zh-CN" sz="1200" dirty="0" err="1" smtClean="0"/>
              <a:t>vue</a:t>
            </a:r>
            <a:r>
              <a:rPr lang="en-US" altLang="zh-CN" sz="1200" dirty="0" smtClean="0"/>
              <a:t>-loader </a:t>
            </a:r>
            <a:r>
              <a:rPr lang="zh-CN" altLang="en-US" sz="1200" dirty="0" smtClean="0"/>
              <a:t>的全套方案，</a:t>
            </a:r>
          </a:p>
          <a:p>
            <a:pPr>
              <a:lnSpc>
                <a:spcPct val="160000"/>
              </a:lnSpc>
            </a:pPr>
            <a:r>
              <a:rPr lang="zh-CN" altLang="en-US" sz="1200" dirty="0" smtClean="0"/>
              <a:t>如果你不想三个月换一套，就跟着官方推荐走；如果自己有想法，那就自己整也没问题。</a:t>
            </a:r>
            <a:r>
              <a:rPr lang="en-US" altLang="zh-CN" sz="1200" dirty="0" smtClean="0"/>
              <a:t>Angular 2 </a:t>
            </a:r>
            <a:r>
              <a:rPr lang="zh-CN" altLang="en-US" sz="1200" dirty="0" smtClean="0"/>
              <a:t>的社区，</a:t>
            </a:r>
          </a:p>
          <a:p>
            <a:pPr>
              <a:lnSpc>
                <a:spcPct val="160000"/>
              </a:lnSpc>
            </a:pPr>
            <a:r>
              <a:rPr lang="zh-CN" altLang="en-US" sz="1200" dirty="0" smtClean="0"/>
              <a:t>目前来说基本没有，到现在连文档都没写完呢，也没法有什么生态。更伤的是 </a:t>
            </a:r>
            <a:r>
              <a:rPr lang="en-US" altLang="zh-CN" sz="1200" dirty="0" smtClean="0"/>
              <a:t>ng2 </a:t>
            </a:r>
            <a:r>
              <a:rPr lang="zh-CN" altLang="en-US" sz="1200" dirty="0" smtClean="0"/>
              <a:t>和 </a:t>
            </a:r>
            <a:r>
              <a:rPr lang="en-US" altLang="zh-CN" sz="1200" dirty="0" smtClean="0"/>
              <a:t>ng1 </a:t>
            </a:r>
            <a:r>
              <a:rPr lang="zh-CN" altLang="en-US" sz="1200" dirty="0" smtClean="0"/>
              <a:t>的生态是完全割裂的。</a:t>
            </a:r>
          </a:p>
          <a:p>
            <a:pPr>
              <a:lnSpc>
                <a:spcPct val="160000"/>
              </a:lnSpc>
            </a:pPr>
            <a:r>
              <a:rPr lang="en-US" altLang="zh-CN" sz="1200" dirty="0" smtClean="0"/>
              <a:t>2016 </a:t>
            </a:r>
            <a:r>
              <a:rPr lang="zh-CN" altLang="en-US" sz="1200" dirty="0" smtClean="0"/>
              <a:t>年能怎么发展，要看 </a:t>
            </a:r>
            <a:r>
              <a:rPr lang="en-US" altLang="zh-CN" sz="1200" dirty="0" smtClean="0"/>
              <a:t>Google </a:t>
            </a:r>
            <a:r>
              <a:rPr lang="zh-CN" altLang="en-US" sz="1200" dirty="0" smtClean="0"/>
              <a:t>的社区运营做得如何，但不管怎么说 </a:t>
            </a:r>
            <a:r>
              <a:rPr lang="en-US" altLang="zh-CN" sz="1200" dirty="0" smtClean="0"/>
              <a:t>Google </a:t>
            </a:r>
            <a:r>
              <a:rPr lang="zh-CN" altLang="en-US" sz="1200" dirty="0" smtClean="0"/>
              <a:t>的影响力在那边，群众基数还是很大的</a:t>
            </a:r>
            <a:r>
              <a:rPr lang="en-US" altLang="zh-CN" sz="1200" dirty="0" smtClean="0"/>
              <a:t>...</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26</a:t>
            </a:fld>
            <a:endParaRPr lang="zh-CN" altLang="en-US" dirty="0"/>
          </a:p>
        </p:txBody>
      </p:sp>
    </p:spTree>
    <p:extLst>
      <p:ext uri="{BB962C8B-B14F-4D97-AF65-F5344CB8AC3E}">
        <p14:creationId xmlns:p14="http://schemas.microsoft.com/office/powerpoint/2010/main" val="3178158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Vue</a:t>
            </a:r>
            <a:r>
              <a:rPr lang="en-US" altLang="zh-CN" dirty="0" smtClean="0"/>
              <a:t> </a:t>
            </a:r>
            <a:r>
              <a:rPr lang="zh-CN" altLang="en-US" dirty="0" smtClean="0"/>
              <a:t>是第一个，也可能依然是唯一一个提供支持混合预处理器的、作为 </a:t>
            </a:r>
            <a:r>
              <a:rPr lang="en-US" altLang="zh-CN" dirty="0" smtClean="0"/>
              <a:t>ES </a:t>
            </a:r>
            <a:r>
              <a:rPr lang="zh-CN" altLang="en-US" dirty="0" smtClean="0"/>
              <a:t>模块编译的单文件组件的框架。</a:t>
            </a:r>
            <a:endParaRPr lang="en-US" altLang="zh-CN" dirty="0" smtClean="0"/>
          </a:p>
          <a:p>
            <a:r>
              <a:rPr lang="en-US" altLang="zh-CN" dirty="0" err="1" smtClean="0"/>
              <a:t>Vue</a:t>
            </a:r>
            <a:r>
              <a:rPr lang="en-US" altLang="zh-CN" dirty="0" smtClean="0"/>
              <a:t> </a:t>
            </a:r>
            <a:r>
              <a:rPr lang="zh-CN" altLang="en-US" dirty="0" smtClean="0"/>
              <a:t>通过 </a:t>
            </a:r>
            <a:r>
              <a:rPr lang="en-US" altLang="zh-CN" dirty="0" err="1" smtClean="0"/>
              <a:t>Object.defineProperty</a:t>
            </a:r>
            <a:r>
              <a:rPr lang="en-US" altLang="zh-CN" dirty="0" smtClean="0"/>
              <a:t> </a:t>
            </a:r>
            <a:r>
              <a:rPr lang="zh-CN" altLang="en-US" dirty="0" smtClean="0"/>
              <a:t>改写实现的 </a:t>
            </a:r>
            <a:r>
              <a:rPr lang="en-US" altLang="zh-CN" dirty="0" smtClean="0"/>
              <a:t>POJO </a:t>
            </a:r>
            <a:r>
              <a:rPr lang="zh-CN" altLang="en-US" dirty="0" smtClean="0"/>
              <a:t>响应式机制，市面上类似的只有 </a:t>
            </a:r>
            <a:r>
              <a:rPr lang="en-US" altLang="zh-CN" dirty="0" smtClean="0"/>
              <a:t>Avalon.</a:t>
            </a:r>
          </a:p>
          <a:p>
            <a:r>
              <a:rPr lang="en-US" altLang="zh-CN" dirty="0" smtClean="0"/>
              <a:t>React </a:t>
            </a:r>
            <a:r>
              <a:rPr lang="zh-CN" altLang="en-US" dirty="0" smtClean="0"/>
              <a:t>社区很火的状态管理方案 </a:t>
            </a:r>
            <a:r>
              <a:rPr lang="en-US" altLang="zh-CN" dirty="0" err="1" smtClean="0"/>
              <a:t>Mobx</a:t>
            </a:r>
            <a:r>
              <a:rPr lang="zh-CN" altLang="en-US" dirty="0" smtClean="0"/>
              <a:t>，</a:t>
            </a:r>
            <a:endParaRPr lang="en-US" altLang="zh-CN" dirty="0" smtClean="0"/>
          </a:p>
          <a:p>
            <a:r>
              <a:rPr lang="zh-CN" altLang="en-US" dirty="0" smtClean="0"/>
              <a:t>其响应式系统原理上跟 </a:t>
            </a:r>
            <a:r>
              <a:rPr lang="en-US" altLang="zh-CN" dirty="0" err="1" smtClean="0"/>
              <a:t>Vue</a:t>
            </a:r>
            <a:r>
              <a:rPr lang="en-US" altLang="zh-CN" dirty="0" smtClean="0"/>
              <a:t> </a:t>
            </a:r>
            <a:r>
              <a:rPr lang="zh-CN" altLang="en-US" dirty="0" smtClean="0"/>
              <a:t>如出一辙。它的 </a:t>
            </a:r>
            <a:r>
              <a:rPr lang="en-US" altLang="zh-CN" dirty="0" smtClean="0"/>
              <a:t>README</a:t>
            </a:r>
            <a:r>
              <a:rPr lang="zh-CN" altLang="en-US" dirty="0" smtClean="0"/>
              <a:t>里面写了：</a:t>
            </a:r>
          </a:p>
          <a:p>
            <a:r>
              <a:rPr lang="en-US" altLang="zh-CN" dirty="0" smtClean="0"/>
              <a:t>It is inspired by MVVM frameworks like in </a:t>
            </a:r>
            <a:r>
              <a:rPr lang="en-US" altLang="zh-CN" dirty="0" err="1" smtClean="0"/>
              <a:t>MeteorJS</a:t>
            </a:r>
            <a:r>
              <a:rPr lang="en-US" altLang="zh-CN" dirty="0" smtClean="0"/>
              <a:t> tracker, knockout and </a:t>
            </a:r>
            <a:r>
              <a:rPr lang="en-US" altLang="zh-CN" b="1" dirty="0" smtClean="0"/>
              <a:t>Vue.js</a:t>
            </a:r>
            <a:r>
              <a:rPr lang="en-US" altLang="zh-CN" dirty="0" smtClean="0"/>
              <a:t>.</a:t>
            </a:r>
          </a:p>
          <a:p>
            <a:r>
              <a:rPr lang="en-US" altLang="zh-CN" dirty="0" err="1" smtClean="0"/>
              <a:t>Vue</a:t>
            </a:r>
            <a:r>
              <a:rPr lang="en-US" altLang="zh-CN" dirty="0" smtClean="0"/>
              <a:t> </a:t>
            </a:r>
            <a:r>
              <a:rPr lang="zh-CN" altLang="en-US" dirty="0" smtClean="0"/>
              <a:t>提出的渐进式框架的理念，也即是</a:t>
            </a:r>
            <a:r>
              <a:rPr lang="en-US" altLang="zh-CN" dirty="0" smtClean="0"/>
              <a:t>『</a:t>
            </a:r>
            <a:r>
              <a:rPr lang="zh-CN" altLang="en-US" dirty="0" smtClean="0"/>
              <a:t>既是框架，又不是框架</a:t>
            </a:r>
            <a:r>
              <a:rPr lang="en-US" altLang="zh-CN" dirty="0" smtClean="0"/>
              <a:t>』</a:t>
            </a:r>
            <a:r>
              <a:rPr lang="zh-CN" altLang="en-US" dirty="0" smtClean="0"/>
              <a:t>，取决于你想怎么用。</a:t>
            </a:r>
            <a:endParaRPr lang="en-US" altLang="zh-CN" dirty="0" smtClean="0"/>
          </a:p>
          <a:p>
            <a:endParaRPr lang="en-US" altLang="zh-CN" dirty="0" smtClean="0"/>
          </a:p>
          <a:p>
            <a:r>
              <a:rPr lang="zh-CN" altLang="en-US" dirty="0" smtClean="0"/>
              <a:t>最后，</a:t>
            </a:r>
            <a:r>
              <a:rPr lang="en-US" altLang="zh-CN" dirty="0" err="1" smtClean="0"/>
              <a:t>Vue</a:t>
            </a:r>
            <a:r>
              <a:rPr lang="en-US" altLang="zh-CN" dirty="0" smtClean="0"/>
              <a:t> </a:t>
            </a:r>
            <a:r>
              <a:rPr lang="zh-CN" altLang="en-US" dirty="0" smtClean="0"/>
              <a:t>有一个其他框架真的都没有的理念，那就是</a:t>
            </a:r>
            <a:r>
              <a:rPr lang="en-US" altLang="zh-CN" dirty="0" smtClean="0"/>
              <a:t>『</a:t>
            </a:r>
            <a:r>
              <a:rPr lang="zh-CN" altLang="en-US" dirty="0" smtClean="0"/>
              <a:t>把高大上的思想变得平易近人</a:t>
            </a:r>
            <a:r>
              <a:rPr lang="en-US" altLang="zh-CN" dirty="0" smtClean="0"/>
              <a:t>』</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27</a:t>
            </a:fld>
            <a:endParaRPr lang="zh-CN" altLang="en-US" dirty="0"/>
          </a:p>
        </p:txBody>
      </p:sp>
    </p:spTree>
    <p:extLst>
      <p:ext uri="{BB962C8B-B14F-4D97-AF65-F5344CB8AC3E}">
        <p14:creationId xmlns:p14="http://schemas.microsoft.com/office/powerpoint/2010/main" val="3966573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尝试 </a:t>
            </a:r>
            <a:r>
              <a:rPr lang="en-US" altLang="zh-CN" dirty="0" smtClean="0"/>
              <a:t>Vue.js </a:t>
            </a:r>
            <a:r>
              <a:rPr lang="zh-CN" altLang="en-US" dirty="0" smtClean="0"/>
              <a:t>最简单的方法是使用 </a:t>
            </a:r>
            <a:endParaRPr lang="en-US" altLang="zh-CN" dirty="0" smtClean="0"/>
          </a:p>
          <a:p>
            <a:r>
              <a:rPr lang="zh-CN" altLang="en-US" dirty="0" smtClean="0"/>
              <a:t>你可以在浏览器新标签页中打开它，跟着例子学习一些基础用法。</a:t>
            </a:r>
            <a:endParaRPr lang="en-US" altLang="zh-CN" dirty="0" smtClean="0"/>
          </a:p>
          <a:p>
            <a:r>
              <a:rPr lang="zh-CN" altLang="en-US" dirty="0" smtClean="0"/>
              <a:t>或者你也可以</a:t>
            </a:r>
            <a:r>
              <a:rPr lang="zh-CN" altLang="en-US" b="1" dirty="0" smtClean="0"/>
              <a:t>创建一个 </a:t>
            </a:r>
            <a:r>
              <a:rPr lang="en-US" altLang="zh-CN" b="1" dirty="0" smtClean="0"/>
              <a:t>.html </a:t>
            </a:r>
            <a:r>
              <a:rPr lang="zh-CN" altLang="en-US" b="1" dirty="0" smtClean="0"/>
              <a:t>文件，然后通过如下方式引入 </a:t>
            </a:r>
            <a:r>
              <a:rPr lang="en-US" altLang="zh-CN" b="1" dirty="0" err="1" smtClean="0"/>
              <a:t>Vue</a:t>
            </a:r>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28</a:t>
            </a:fld>
            <a:endParaRPr lang="zh-CN" altLang="en-US" dirty="0"/>
          </a:p>
        </p:txBody>
      </p:sp>
    </p:spTree>
    <p:extLst>
      <p:ext uri="{BB962C8B-B14F-4D97-AF65-F5344CB8AC3E}">
        <p14:creationId xmlns:p14="http://schemas.microsoft.com/office/powerpoint/2010/main" val="2952918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该工具提供开箱即用的构建工具配置，</a:t>
            </a:r>
            <a:endParaRPr lang="en-US" altLang="zh-CN" dirty="0" smtClean="0"/>
          </a:p>
          <a:p>
            <a:r>
              <a:rPr lang="zh-CN" altLang="en-US" dirty="0" smtClean="0"/>
              <a:t>带来现代化的前端开发流程。只需几分钟即可创建并启动一个带热重载、保存时静态检查以及可用于</a:t>
            </a:r>
            <a:endParaRPr lang="en-US" altLang="zh-CN" dirty="0" smtClean="0"/>
          </a:p>
          <a:p>
            <a:r>
              <a:rPr lang="zh-CN" altLang="en-US" dirty="0" smtClean="0"/>
              <a:t>生产环境的构建配置的项目：</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29</a:t>
            </a:fld>
            <a:endParaRPr lang="zh-CN" altLang="en-US" dirty="0"/>
          </a:p>
        </p:txBody>
      </p:sp>
    </p:spTree>
    <p:extLst>
      <p:ext uri="{BB962C8B-B14F-4D97-AF65-F5344CB8AC3E}">
        <p14:creationId xmlns:p14="http://schemas.microsoft.com/office/powerpoint/2010/main" val="39228581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Vue.js </a:t>
            </a:r>
            <a:r>
              <a:rPr lang="zh-CN" altLang="en-US" dirty="0" smtClean="0"/>
              <a:t>的核心是一个允许采用简洁的模板语法来声明式的将数据渲染进 </a:t>
            </a:r>
            <a:r>
              <a:rPr lang="en-US" altLang="zh-CN" dirty="0" smtClean="0"/>
              <a:t>DOM</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30</a:t>
            </a:fld>
            <a:endParaRPr lang="zh-CN" altLang="en-US" dirty="0"/>
          </a:p>
        </p:txBody>
      </p:sp>
    </p:spTree>
    <p:extLst>
      <p:ext uri="{BB962C8B-B14F-4D97-AF65-F5344CB8AC3E}">
        <p14:creationId xmlns:p14="http://schemas.microsoft.com/office/powerpoint/2010/main" val="20514722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除了文本插值，我们还可以采用这样的方式绑定 </a:t>
            </a:r>
            <a:r>
              <a:rPr lang="en-US" altLang="zh-CN" dirty="0" smtClean="0"/>
              <a:t>DOM </a:t>
            </a:r>
            <a:r>
              <a:rPr lang="zh-CN" altLang="en-US" dirty="0" smtClean="0"/>
              <a:t>元素属性：</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r>
              <a:rPr lang="zh-CN" altLang="en-US" dirty="0" smtClean="0"/>
              <a:t>这里我们遇到点新东西。你看到的 </a:t>
            </a:r>
            <a:r>
              <a:rPr lang="en-US" altLang="zh-CN" dirty="0" smtClean="0"/>
              <a:t>v-bind</a:t>
            </a:r>
            <a:r>
              <a:rPr lang="zh-CN" altLang="en-US" dirty="0" smtClean="0"/>
              <a:t> 属性被称为</a:t>
            </a:r>
            <a:r>
              <a:rPr lang="zh-CN" altLang="en-US" b="1" dirty="0" smtClean="0"/>
              <a:t>指令</a:t>
            </a:r>
            <a:r>
              <a:rPr lang="zh-CN" altLang="en-US" dirty="0" smtClean="0"/>
              <a:t>。指令带有前缀 </a:t>
            </a:r>
            <a:r>
              <a:rPr lang="en-US" altLang="zh-CN" dirty="0" smtClean="0"/>
              <a:t>v-</a:t>
            </a:r>
            <a:r>
              <a:rPr lang="zh-CN" altLang="en-US" dirty="0" smtClean="0"/>
              <a:t>，以表示它们是 </a:t>
            </a:r>
            <a:r>
              <a:rPr lang="en-US" altLang="zh-CN" dirty="0" err="1" smtClean="0"/>
              <a:t>Vue</a:t>
            </a:r>
            <a:r>
              <a:rPr lang="en-US" altLang="zh-CN" dirty="0" smtClean="0"/>
              <a:t> </a:t>
            </a:r>
            <a:r>
              <a:rPr lang="zh-CN" altLang="en-US" dirty="0" smtClean="0"/>
              <a:t>提供的特殊</a:t>
            </a:r>
            <a:endParaRPr lang="en-US" altLang="zh-CN" dirty="0" smtClean="0"/>
          </a:p>
          <a:p>
            <a:r>
              <a:rPr lang="zh-CN" altLang="en-US" dirty="0" smtClean="0"/>
              <a:t>属性。可能你已经猜到了，它们会在渲染的 </a:t>
            </a:r>
            <a:r>
              <a:rPr lang="en-US" altLang="zh-CN" dirty="0" smtClean="0"/>
              <a:t>DOM </a:t>
            </a:r>
            <a:r>
              <a:rPr lang="zh-CN" altLang="en-US" dirty="0" smtClean="0"/>
              <a:t>上应用特殊的响应式行为。简言之，这里该指令的作用是：</a:t>
            </a:r>
            <a:endParaRPr lang="en-US" altLang="zh-CN" dirty="0" smtClean="0"/>
          </a:p>
          <a:p>
            <a:r>
              <a:rPr lang="zh-CN" altLang="en-US" dirty="0" smtClean="0"/>
              <a:t>“将这个元素节点的 </a:t>
            </a:r>
            <a:r>
              <a:rPr lang="en-US" altLang="zh-CN" dirty="0" smtClean="0"/>
              <a:t>title</a:t>
            </a:r>
            <a:r>
              <a:rPr lang="zh-CN" altLang="en-US" dirty="0" smtClean="0"/>
              <a:t> 属性和 </a:t>
            </a:r>
            <a:r>
              <a:rPr lang="en-US" altLang="zh-CN" dirty="0" err="1" smtClean="0"/>
              <a:t>Vue</a:t>
            </a:r>
            <a:r>
              <a:rPr lang="en-US" altLang="zh-CN" dirty="0" smtClean="0"/>
              <a:t> </a:t>
            </a:r>
            <a:r>
              <a:rPr lang="zh-CN" altLang="en-US" dirty="0" smtClean="0"/>
              <a:t>实例的 </a:t>
            </a:r>
            <a:r>
              <a:rPr lang="en-US" altLang="zh-CN" dirty="0" smtClean="0"/>
              <a:t>message</a:t>
            </a:r>
            <a:r>
              <a:rPr lang="zh-CN" altLang="en-US" dirty="0" smtClean="0"/>
              <a:t> 属性保持一致”。</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31</a:t>
            </a:fld>
            <a:endParaRPr lang="zh-CN" altLang="en-US" dirty="0"/>
          </a:p>
        </p:txBody>
      </p:sp>
    </p:spTree>
    <p:extLst>
      <p:ext uri="{BB962C8B-B14F-4D97-AF65-F5344CB8AC3E}">
        <p14:creationId xmlns:p14="http://schemas.microsoft.com/office/powerpoint/2010/main" val="8784550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控制切换一个元素的显示也相当简单：</a:t>
            </a: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32</a:t>
            </a:fld>
            <a:endParaRPr lang="zh-CN" altLang="en-US" dirty="0"/>
          </a:p>
        </p:txBody>
      </p:sp>
    </p:spTree>
    <p:extLst>
      <p:ext uri="{BB962C8B-B14F-4D97-AF65-F5344CB8AC3E}">
        <p14:creationId xmlns:p14="http://schemas.microsoft.com/office/powerpoint/2010/main" val="37972403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还有其它很多指令，每个都有特殊的功能。例如，</a:t>
            </a:r>
            <a:r>
              <a:rPr lang="en-US" altLang="zh-CN" dirty="0" smtClean="0"/>
              <a:t>v-for</a:t>
            </a:r>
            <a:r>
              <a:rPr lang="zh-CN" altLang="en-US" dirty="0" smtClean="0"/>
              <a:t> 指令可以绑定数组的数据来渲染一个项目列表：</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33</a:t>
            </a:fld>
            <a:endParaRPr lang="zh-CN" altLang="en-US" dirty="0"/>
          </a:p>
        </p:txBody>
      </p:sp>
    </p:spTree>
    <p:extLst>
      <p:ext uri="{BB962C8B-B14F-4D97-AF65-F5344CB8AC3E}">
        <p14:creationId xmlns:p14="http://schemas.microsoft.com/office/powerpoint/2010/main" val="28496902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我们可以用 </a:t>
            </a:r>
            <a:r>
              <a:rPr lang="en-US" altLang="zh-CN" dirty="0" smtClean="0"/>
              <a:t>v-on</a:t>
            </a:r>
            <a:r>
              <a:rPr lang="zh-CN" altLang="en-US" sz="1200" b="0" i="0" kern="1200" dirty="0" smtClean="0">
                <a:solidFill>
                  <a:schemeClr val="tx1"/>
                </a:solidFill>
                <a:effectLst/>
                <a:latin typeface="+mn-lt"/>
                <a:ea typeface="微软雅黑" panose="020B0503020204020204" pitchFamily="34" charset="-122"/>
                <a:cs typeface="+mn-cs"/>
              </a:rPr>
              <a:t> 指令绑定一个事件监听器，通过它调用我们 </a:t>
            </a:r>
            <a:r>
              <a:rPr lang="en-US" altLang="zh-CN" sz="1200" b="0" i="0" kern="1200" dirty="0" err="1" smtClean="0">
                <a:solidFill>
                  <a:schemeClr val="tx1"/>
                </a:solidFill>
                <a:effectLst/>
                <a:latin typeface="+mn-lt"/>
                <a:ea typeface="微软雅黑" panose="020B0503020204020204" pitchFamily="34" charset="-122"/>
                <a:cs typeface="+mn-cs"/>
              </a:rPr>
              <a:t>Vue</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实例中定义的方法：</a:t>
            </a:r>
            <a:endParaRPr lang="en-US" altLang="zh-CN" dirty="0" smtClean="0"/>
          </a:p>
          <a:p>
            <a:r>
              <a:rPr lang="zh-CN" altLang="en-US" dirty="0" smtClean="0"/>
              <a:t>注意在 </a:t>
            </a:r>
            <a:r>
              <a:rPr lang="en-US" altLang="zh-CN" dirty="0" err="1" smtClean="0"/>
              <a:t>reverseMessage</a:t>
            </a:r>
            <a:r>
              <a:rPr lang="zh-CN" altLang="en-US" dirty="0" smtClean="0"/>
              <a:t> 方法中，我们更新了应用的状态，但没有触碰 </a:t>
            </a:r>
            <a:r>
              <a:rPr lang="en-US" altLang="zh-CN" dirty="0" smtClean="0"/>
              <a:t>DOM——</a:t>
            </a:r>
            <a:r>
              <a:rPr lang="zh-CN" altLang="en-US" dirty="0" smtClean="0"/>
              <a:t>所有的 </a:t>
            </a:r>
            <a:r>
              <a:rPr lang="en-US" altLang="zh-CN" dirty="0" smtClean="0"/>
              <a:t>DOM </a:t>
            </a:r>
            <a:r>
              <a:rPr lang="zh-CN" altLang="en-US" dirty="0" smtClean="0"/>
              <a:t>操作都由 </a:t>
            </a:r>
            <a:r>
              <a:rPr lang="en-US" altLang="zh-CN" dirty="0" err="1" smtClean="0"/>
              <a:t>Vue</a:t>
            </a:r>
            <a:r>
              <a:rPr lang="en-US" altLang="zh-CN" dirty="0" smtClean="0"/>
              <a:t> </a:t>
            </a:r>
            <a:r>
              <a:rPr lang="zh-CN" altLang="en-US" dirty="0" smtClean="0"/>
              <a:t>来处理，</a:t>
            </a:r>
            <a:endParaRPr lang="en-US" altLang="zh-CN" dirty="0" smtClean="0"/>
          </a:p>
          <a:p>
            <a:r>
              <a:rPr lang="zh-CN" altLang="en-US" dirty="0" smtClean="0"/>
              <a:t>你编写的代码不需要关注底层逻辑。</a:t>
            </a:r>
            <a:endParaRPr lang="en-US" altLang="zh-CN" dirty="0" smtClean="0"/>
          </a:p>
          <a:p>
            <a:r>
              <a:rPr lang="en-US" altLang="zh-CN" dirty="0" err="1" smtClean="0"/>
              <a:t>Vue</a:t>
            </a:r>
            <a:r>
              <a:rPr lang="en-US" altLang="zh-CN" dirty="0" smtClean="0"/>
              <a:t> </a:t>
            </a:r>
            <a:r>
              <a:rPr lang="zh-CN" altLang="en-US" dirty="0" smtClean="0"/>
              <a:t>还提供了 </a:t>
            </a:r>
            <a:r>
              <a:rPr lang="en-US" altLang="zh-CN" dirty="0" smtClean="0"/>
              <a:t>v-model</a:t>
            </a:r>
            <a:r>
              <a:rPr lang="zh-CN" altLang="en-US" dirty="0" smtClean="0"/>
              <a:t> 指令，它能轻松实现表单输入和应用状态之间的双向绑定。</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34</a:t>
            </a:fld>
            <a:endParaRPr lang="zh-CN" altLang="en-US" dirty="0"/>
          </a:p>
        </p:txBody>
      </p:sp>
    </p:spTree>
    <p:extLst>
      <p:ext uri="{BB962C8B-B14F-4D97-AF65-F5344CB8AC3E}">
        <p14:creationId xmlns:p14="http://schemas.microsoft.com/office/powerpoint/2010/main" val="3332842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Vue</a:t>
            </a:r>
            <a:r>
              <a:rPr lang="en-US" altLang="zh-CN" dirty="0" smtClean="0"/>
              <a:t> </a:t>
            </a:r>
            <a:r>
              <a:rPr lang="zh-CN" altLang="en-US" dirty="0" smtClean="0"/>
              <a:t>还提供了 </a:t>
            </a:r>
            <a:r>
              <a:rPr lang="en-US" altLang="zh-CN" dirty="0" smtClean="0"/>
              <a:t>v-model</a:t>
            </a:r>
            <a:r>
              <a:rPr lang="zh-CN" altLang="en-US" dirty="0" smtClean="0"/>
              <a:t> 指令，它能轻松实现表单输入和应用状态之间的双向绑定。</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35</a:t>
            </a:fld>
            <a:endParaRPr lang="zh-CN" altLang="en-US" dirty="0"/>
          </a:p>
        </p:txBody>
      </p:sp>
    </p:spTree>
    <p:extLst>
      <p:ext uri="{BB962C8B-B14F-4D97-AF65-F5344CB8AC3E}">
        <p14:creationId xmlns:p14="http://schemas.microsoft.com/office/powerpoint/2010/main" val="2954901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：与后端的沟通、</a:t>
            </a:r>
            <a:r>
              <a:rPr lang="en-US" altLang="zh-CN" sz="1200" b="0" i="0" kern="1200" dirty="0" smtClean="0">
                <a:solidFill>
                  <a:schemeClr val="tx1"/>
                </a:solidFill>
                <a:effectLst/>
                <a:latin typeface="+mn-lt"/>
                <a:ea typeface="微软雅黑" panose="020B0503020204020204" pitchFamily="34" charset="-122"/>
                <a:cs typeface="+mn-cs"/>
              </a:rPr>
              <a:t>AJAX</a:t>
            </a:r>
            <a:r>
              <a:rPr lang="zh-CN" altLang="en-US" sz="1200" b="0" i="0" kern="1200" dirty="0" smtClean="0">
                <a:solidFill>
                  <a:schemeClr val="tx1"/>
                </a:solidFill>
                <a:effectLst/>
                <a:latin typeface="+mn-lt"/>
                <a:ea typeface="微软雅黑" panose="020B0503020204020204" pitchFamily="34" charset="-122"/>
                <a:cs typeface="+mn-cs"/>
              </a:rPr>
              <a:t>请求以及对数据的处理都属于</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的工作。</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本身不知道谁是</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，谁是</a:t>
            </a:r>
            <a:r>
              <a:rPr lang="en-US" altLang="zh-CN" sz="1200" b="0" i="0" kern="1200" dirty="0" smtClean="0">
                <a:solidFill>
                  <a:schemeClr val="tx1"/>
                </a:solidFill>
                <a:effectLst/>
                <a:latin typeface="+mn-lt"/>
                <a:ea typeface="微软雅黑" panose="020B0503020204020204" pitchFamily="34" charset="-122"/>
                <a:cs typeface="+mn-cs"/>
              </a:rPr>
              <a:t>Controller</a:t>
            </a:r>
            <a:r>
              <a:rPr lang="zh-CN" altLang="en-US" sz="1200" b="0" i="0" kern="1200" dirty="0" smtClean="0">
                <a:solidFill>
                  <a:schemeClr val="tx1"/>
                </a:solidFill>
                <a:effectLst/>
                <a:latin typeface="+mn-lt"/>
                <a:ea typeface="微软雅黑" panose="020B0503020204020204" pitchFamily="34" charset="-122"/>
                <a:cs typeface="+mn-cs"/>
              </a:rPr>
              <a:t>。它只提供一些方法供</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和</a:t>
            </a:r>
            <a:r>
              <a:rPr lang="en-US" altLang="zh-CN" sz="1200" b="0" i="0" kern="1200" dirty="0" smtClean="0">
                <a:solidFill>
                  <a:schemeClr val="tx1"/>
                </a:solidFill>
                <a:effectLst/>
                <a:latin typeface="+mn-lt"/>
                <a:ea typeface="微软雅黑" panose="020B0503020204020204" pitchFamily="34" charset="-122"/>
                <a:cs typeface="+mn-cs"/>
              </a:rPr>
              <a:t>Controller</a:t>
            </a:r>
            <a:r>
              <a:rPr lang="zh-CN" altLang="en-US" sz="1200" b="0" i="0" kern="1200" dirty="0" smtClean="0">
                <a:solidFill>
                  <a:schemeClr val="tx1"/>
                </a:solidFill>
                <a:effectLst/>
                <a:latin typeface="+mn-lt"/>
                <a:ea typeface="微软雅黑" panose="020B0503020204020204" pitchFamily="34" charset="-122"/>
                <a:cs typeface="+mn-cs"/>
              </a:rPr>
              <a:t>调用，并且将变更通知给它的观察者</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或</a:t>
            </a:r>
            <a:r>
              <a:rPr lang="en-US" altLang="zh-CN" sz="1200" b="0" i="0" kern="1200" dirty="0" smtClean="0">
                <a:solidFill>
                  <a:schemeClr val="tx1"/>
                </a:solidFill>
                <a:effectLst/>
                <a:latin typeface="+mn-lt"/>
                <a:ea typeface="微软雅黑" panose="020B0503020204020204" pitchFamily="34" charset="-122"/>
                <a:cs typeface="+mn-cs"/>
              </a:rPr>
              <a:t>Controller</a:t>
            </a:r>
            <a:r>
              <a:rPr lang="zh-CN" altLang="en-US" sz="1200" b="0" i="0" kern="1200" dirty="0" smtClean="0">
                <a:solidFill>
                  <a:schemeClr val="tx1"/>
                </a:solidFill>
                <a:effectLst/>
                <a:latin typeface="+mn-lt"/>
                <a:ea typeface="微软雅黑" panose="020B0503020204020204" pitchFamily="34" charset="-122"/>
                <a:cs typeface="+mn-cs"/>
              </a:rPr>
              <a:t>。显然，</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与页面元素之间也解耦了。</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：视图用来有目的显示数据，在视图中一般没有程序上的逻辑，为了实现视图上的最新功能，视图需要访问它监视的数据模型。与页面上元素直接相关的部分都属于</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。包括</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a:t>
            </a:r>
            <a:r>
              <a:rPr lang="en-US" altLang="zh-CN" sz="1200" b="0" i="0" kern="1200" dirty="0" smtClean="0">
                <a:solidFill>
                  <a:schemeClr val="tx1"/>
                </a:solidFill>
                <a:effectLst/>
                <a:latin typeface="+mn-lt"/>
                <a:ea typeface="微软雅黑" panose="020B0503020204020204" pitchFamily="34" charset="-122"/>
                <a:cs typeface="+mn-cs"/>
              </a:rPr>
              <a:t>CSS</a:t>
            </a:r>
            <a:r>
              <a:rPr lang="zh-CN" altLang="en-US" sz="1200" b="0" i="0" kern="1200" dirty="0" smtClean="0">
                <a:solidFill>
                  <a:schemeClr val="tx1"/>
                </a:solidFill>
                <a:effectLst/>
                <a:latin typeface="+mn-lt"/>
                <a:ea typeface="微软雅黑" panose="020B0503020204020204" pitchFamily="34" charset="-122"/>
                <a:cs typeface="+mn-cs"/>
              </a:rPr>
              <a:t>和一部分直接控制页面元素的</a:t>
            </a:r>
            <a:r>
              <a:rPr lang="en-US" altLang="zh-CN" sz="1200" b="0" i="0" kern="1200" dirty="0" smtClean="0">
                <a:solidFill>
                  <a:schemeClr val="tx1"/>
                </a:solidFill>
                <a:effectLst/>
                <a:latin typeface="+mn-lt"/>
                <a:ea typeface="微软雅黑" panose="020B0503020204020204" pitchFamily="34" charset="-122"/>
                <a:cs typeface="+mn-cs"/>
              </a:rPr>
              <a:t>JS</a:t>
            </a:r>
            <a:endParaRPr lang="zh-CN" altLang="en-US"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Controller</a:t>
            </a:r>
            <a:r>
              <a:rPr lang="zh-CN" altLang="en-US" sz="1200" b="0" i="0" kern="1200" dirty="0" smtClean="0">
                <a:solidFill>
                  <a:schemeClr val="tx1"/>
                </a:solidFill>
                <a:effectLst/>
                <a:latin typeface="+mn-lt"/>
                <a:ea typeface="微软雅黑" panose="020B0503020204020204" pitchFamily="34" charset="-122"/>
                <a:cs typeface="+mn-cs"/>
              </a:rPr>
              <a:t>：控制器调控模型和视图的联系，它控制应用程序的流程，处理事件并作出响应，事件不仅仅包括用户的行为还有数据模型上的改变。通过捕获用户事件，通知模型层作出相应的更新处理，同时将模型层的更新和改变通知给视图，使得视图作出相应改变。因此控制器保证了视图和模型的一致性。</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6</a:t>
            </a:fld>
            <a:endParaRPr lang="zh-CN" altLang="en-US" dirty="0"/>
          </a:p>
        </p:txBody>
      </p:sp>
    </p:spTree>
    <p:extLst>
      <p:ext uri="{BB962C8B-B14F-4D97-AF65-F5344CB8AC3E}">
        <p14:creationId xmlns:p14="http://schemas.microsoft.com/office/powerpoint/2010/main" val="26590095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组件系统是 </a:t>
            </a:r>
            <a:r>
              <a:rPr lang="en-US" altLang="zh-CN" dirty="0" err="1" smtClean="0"/>
              <a:t>Vue</a:t>
            </a:r>
            <a:r>
              <a:rPr lang="en-US" altLang="zh-CN" dirty="0" smtClean="0"/>
              <a:t> </a:t>
            </a:r>
            <a:r>
              <a:rPr lang="zh-CN" altLang="en-US" dirty="0" smtClean="0"/>
              <a:t>的另一个重要概念，因为它是一种抽象，允许我们使用小型、自包含和通常可复用的组件</a:t>
            </a:r>
            <a:endParaRPr lang="en-US" altLang="zh-CN" dirty="0" smtClean="0"/>
          </a:p>
          <a:p>
            <a:r>
              <a:rPr lang="zh-CN" altLang="en-US" dirty="0" smtClean="0"/>
              <a:t>构建大型应用。仔细想想，几乎任意类型的应用界面都可以抽象为一个组件树：</a:t>
            </a:r>
            <a:endParaRPr lang="en-US" altLang="zh-CN" dirty="0" smtClean="0"/>
          </a:p>
          <a:p>
            <a:r>
              <a:rPr lang="zh-CN" altLang="en-US" dirty="0" smtClean="0"/>
              <a:t>在 </a:t>
            </a:r>
            <a:r>
              <a:rPr lang="en-US" altLang="zh-CN" dirty="0" err="1" smtClean="0"/>
              <a:t>Vue</a:t>
            </a:r>
            <a:r>
              <a:rPr lang="en-US" altLang="zh-CN" dirty="0" smtClean="0"/>
              <a:t> </a:t>
            </a:r>
            <a:r>
              <a:rPr lang="zh-CN" altLang="en-US" dirty="0" smtClean="0"/>
              <a:t>里，一个组件本质上是一个拥有预定义选项的一个 </a:t>
            </a:r>
            <a:r>
              <a:rPr lang="en-US" altLang="zh-CN" dirty="0" err="1" smtClean="0"/>
              <a:t>Vue</a:t>
            </a:r>
            <a:r>
              <a:rPr lang="en-US" altLang="zh-CN" dirty="0" smtClean="0"/>
              <a:t> </a:t>
            </a:r>
            <a:r>
              <a:rPr lang="zh-CN" altLang="en-US" dirty="0" smtClean="0"/>
              <a:t>实例，在 </a:t>
            </a:r>
            <a:r>
              <a:rPr lang="en-US" altLang="zh-CN" dirty="0" err="1" smtClean="0"/>
              <a:t>Vue</a:t>
            </a:r>
            <a:r>
              <a:rPr lang="en-US" altLang="zh-CN" dirty="0" smtClean="0"/>
              <a:t> </a:t>
            </a:r>
            <a:r>
              <a:rPr lang="zh-CN" altLang="en-US" dirty="0" smtClean="0"/>
              <a:t>中注册组件很简单：</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现在你可以用它构建另一个组件模板：</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36</a:t>
            </a:fld>
            <a:endParaRPr lang="zh-CN" altLang="en-US" dirty="0"/>
          </a:p>
        </p:txBody>
      </p:sp>
    </p:spTree>
    <p:extLst>
      <p:ext uri="{BB962C8B-B14F-4D97-AF65-F5344CB8AC3E}">
        <p14:creationId xmlns:p14="http://schemas.microsoft.com/office/powerpoint/2010/main" val="1043630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但是这样会为每个待办项渲染同样的文本，这看起来并不炫酷，我们应该能将数据从父作用域传到子组件。</a:t>
            </a:r>
            <a:endParaRPr lang="en-US" altLang="zh-CN" dirty="0" smtClean="0"/>
          </a:p>
          <a:p>
            <a:r>
              <a:rPr lang="zh-CN" altLang="en-US" dirty="0" smtClean="0"/>
              <a:t>让我们来修改一下组件的定义，使之能够接受一个</a:t>
            </a:r>
            <a:r>
              <a:rPr lang="zh-CN" altLang="en-US" b="1" dirty="0" smtClean="0">
                <a:hlinkClick r:id="rId3"/>
              </a:rPr>
              <a:t>属性</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37</a:t>
            </a:fld>
            <a:endParaRPr lang="zh-CN" altLang="en-US" dirty="0"/>
          </a:p>
        </p:txBody>
      </p:sp>
    </p:spTree>
    <p:extLst>
      <p:ext uri="{BB962C8B-B14F-4D97-AF65-F5344CB8AC3E}">
        <p14:creationId xmlns:p14="http://schemas.microsoft.com/office/powerpoint/2010/main" val="24026600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可以使用 </a:t>
            </a:r>
            <a:r>
              <a:rPr lang="en-US" altLang="zh-CN" dirty="0" smtClean="0"/>
              <a:t>v-bind</a:t>
            </a:r>
            <a:r>
              <a:rPr lang="zh-CN" altLang="en-US" dirty="0" smtClean="0"/>
              <a:t> 指令将待办项传到每一个重复的组件中：</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38</a:t>
            </a:fld>
            <a:endParaRPr lang="zh-CN" altLang="en-US" dirty="0"/>
          </a:p>
        </p:txBody>
      </p:sp>
    </p:spTree>
    <p:extLst>
      <p:ext uri="{BB962C8B-B14F-4D97-AF65-F5344CB8AC3E}">
        <p14:creationId xmlns:p14="http://schemas.microsoft.com/office/powerpoint/2010/main" val="479522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这只是一个假设的例子，但是我们已经设法将应用分割成了两个更小的单元，子单元通过 </a:t>
            </a:r>
            <a:r>
              <a:rPr lang="en-US" altLang="zh-CN" dirty="0" smtClean="0"/>
              <a:t>props </a:t>
            </a:r>
            <a:r>
              <a:rPr lang="zh-CN" altLang="en-US" dirty="0" smtClean="0"/>
              <a:t>接口实现了</a:t>
            </a:r>
            <a:endParaRPr lang="en-US" altLang="zh-CN" dirty="0" smtClean="0"/>
          </a:p>
          <a:p>
            <a:r>
              <a:rPr lang="zh-CN" altLang="en-US" dirty="0" smtClean="0"/>
              <a:t>与父单元很好的解耦。我们现在可以进一步为我们的 </a:t>
            </a:r>
            <a:r>
              <a:rPr lang="en-US" altLang="zh-CN" dirty="0" err="1" smtClean="0"/>
              <a:t>todo</a:t>
            </a:r>
            <a:r>
              <a:rPr lang="en-US" altLang="zh-CN" dirty="0" smtClean="0"/>
              <a:t>-item </a:t>
            </a:r>
            <a:r>
              <a:rPr lang="zh-CN" altLang="en-US" dirty="0" smtClean="0"/>
              <a:t>组件实现更复杂的模板和逻辑的改进，而不</a:t>
            </a:r>
            <a:endParaRPr lang="en-US" altLang="zh-CN" dirty="0" smtClean="0"/>
          </a:p>
          <a:p>
            <a:r>
              <a:rPr lang="zh-CN" altLang="en-US" dirty="0" smtClean="0"/>
              <a:t>会影响到父单元。</a:t>
            </a:r>
          </a:p>
          <a:p>
            <a:r>
              <a:rPr lang="zh-CN" altLang="en-US" dirty="0" smtClean="0"/>
              <a:t>在一个大型应用中，有必要将整个应用程序划分为组件，以使开发可管理。在</a:t>
            </a:r>
            <a:r>
              <a:rPr lang="zh-CN" altLang="en-US" b="1" dirty="0" smtClean="0"/>
              <a:t>后面</a:t>
            </a:r>
            <a:r>
              <a:rPr lang="zh-CN" altLang="en-US" dirty="0" smtClean="0"/>
              <a:t>中我们将详述组件，</a:t>
            </a:r>
            <a:endParaRPr lang="en-US" altLang="zh-CN" dirty="0" smtClean="0"/>
          </a:p>
          <a:p>
            <a:r>
              <a:rPr lang="zh-CN" altLang="en-US" dirty="0" smtClean="0"/>
              <a:t>不过这里有一个（假想的）使用了组件的应用模板是什么样的例子：</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39</a:t>
            </a:fld>
            <a:endParaRPr lang="zh-CN" altLang="en-US" dirty="0"/>
          </a:p>
        </p:txBody>
      </p:sp>
    </p:spTree>
    <p:extLst>
      <p:ext uri="{BB962C8B-B14F-4D97-AF65-F5344CB8AC3E}">
        <p14:creationId xmlns:p14="http://schemas.microsoft.com/office/powerpoint/2010/main" val="18260093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海康威视公安事业部版权所有。</a:t>
            </a:r>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t>40</a:t>
            </a:fld>
            <a:endParaRPr lang="zh-CN" altLang="en-US"/>
          </a:p>
        </p:txBody>
      </p:sp>
    </p:spTree>
    <p:extLst>
      <p:ext uri="{BB962C8B-B14F-4D97-AF65-F5344CB8AC3E}">
        <p14:creationId xmlns:p14="http://schemas.microsoft.com/office/powerpoint/2010/main" val="241543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问题：开发者在代码中大量调用相同的 </a:t>
            </a:r>
            <a:r>
              <a:rPr lang="en-US" altLang="zh-CN" sz="1200" b="0" i="0" kern="1200" dirty="0" smtClean="0">
                <a:solidFill>
                  <a:schemeClr val="tx1"/>
                </a:solidFill>
                <a:effectLst/>
                <a:latin typeface="+mn-lt"/>
                <a:ea typeface="微软雅黑" panose="020B0503020204020204" pitchFamily="34" charset="-122"/>
                <a:cs typeface="+mn-cs"/>
              </a:rPr>
              <a:t>DOM API, </a:t>
            </a:r>
            <a:r>
              <a:rPr lang="zh-CN" altLang="en-US" sz="1200" b="0" i="0" kern="1200" dirty="0" smtClean="0">
                <a:solidFill>
                  <a:schemeClr val="tx1"/>
                </a:solidFill>
                <a:effectLst/>
                <a:latin typeface="+mn-lt"/>
                <a:ea typeface="微软雅黑" panose="020B0503020204020204" pitchFamily="34" charset="-122"/>
                <a:cs typeface="+mn-cs"/>
              </a:rPr>
              <a:t>处理繁琐 ，操作冗余，使得代码难以维护。</a:t>
            </a:r>
          </a:p>
          <a:p>
            <a:r>
              <a:rPr lang="zh-CN" altLang="en-US" sz="1200" b="0" i="0" kern="1200" dirty="0" smtClean="0">
                <a:solidFill>
                  <a:schemeClr val="tx1"/>
                </a:solidFill>
                <a:effectLst/>
                <a:latin typeface="+mn-lt"/>
                <a:ea typeface="微软雅黑" panose="020B0503020204020204" pitchFamily="34" charset="-122"/>
                <a:cs typeface="+mn-cs"/>
              </a:rPr>
              <a:t>大量的</a:t>
            </a:r>
            <a:r>
              <a:rPr lang="en-US" altLang="zh-CN" sz="1200" b="0" i="0" kern="1200" dirty="0" smtClean="0">
                <a:solidFill>
                  <a:schemeClr val="tx1"/>
                </a:solidFill>
                <a:effectLst/>
                <a:latin typeface="+mn-lt"/>
                <a:ea typeface="微软雅黑" panose="020B0503020204020204" pitchFamily="34" charset="-122"/>
                <a:cs typeface="+mn-cs"/>
              </a:rPr>
              <a:t>DOM </a:t>
            </a:r>
            <a:r>
              <a:rPr lang="zh-CN" altLang="en-US" sz="1200" b="0" i="0" kern="1200" dirty="0" smtClean="0">
                <a:solidFill>
                  <a:schemeClr val="tx1"/>
                </a:solidFill>
                <a:effectLst/>
                <a:latin typeface="+mn-lt"/>
                <a:ea typeface="微软雅黑" panose="020B0503020204020204" pitchFamily="34" charset="-122"/>
                <a:cs typeface="+mn-cs"/>
              </a:rPr>
              <a:t>操作使页面渲染性能降低，加载速度变慢，影响用户体验。</a:t>
            </a:r>
          </a:p>
          <a:p>
            <a:r>
              <a:rPr lang="zh-CN" altLang="en-US" sz="1200" b="0" i="0" kern="1200" dirty="0" smtClean="0">
                <a:solidFill>
                  <a:schemeClr val="tx1"/>
                </a:solidFill>
                <a:effectLst/>
                <a:latin typeface="+mn-lt"/>
                <a:ea typeface="微软雅黑" panose="020B0503020204020204" pitchFamily="34" charset="-122"/>
                <a:cs typeface="+mn-cs"/>
              </a:rPr>
              <a:t>当 </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频繁发生变化，开发者需要主动更新到</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；当用户的操作导致 </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发生变化，开发者同样需要将变化的数据同步到</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中，这样的工作不仅繁琐，而且很难维护复杂多变的数据状态。</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MVVM </a:t>
            </a:r>
            <a:r>
              <a:rPr lang="zh-CN" altLang="en-US" sz="1200" b="0" i="0" kern="1200" dirty="0" smtClean="0">
                <a:solidFill>
                  <a:schemeClr val="tx1"/>
                </a:solidFill>
                <a:effectLst/>
                <a:latin typeface="+mn-lt"/>
                <a:ea typeface="微软雅黑" panose="020B0503020204020204" pitchFamily="34" charset="-122"/>
                <a:cs typeface="+mn-cs"/>
              </a:rPr>
              <a:t>由 </a:t>
            </a:r>
            <a:r>
              <a:rPr lang="en-US" altLang="zh-CN" sz="1200" b="0" i="0" kern="1200" dirty="0" err="1" smtClean="0">
                <a:solidFill>
                  <a:schemeClr val="tx1"/>
                </a:solidFill>
                <a:effectLst/>
                <a:latin typeface="+mn-lt"/>
                <a:ea typeface="微软雅黑" panose="020B0503020204020204" pitchFamily="34" charset="-122"/>
                <a:cs typeface="+mn-cs"/>
              </a:rPr>
              <a:t>Model,View,ViewModel</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三部分构成，</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层代表数据模型，也可以在</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中定义数据修改和操作的业务逻辑；</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代表</a:t>
            </a:r>
            <a:r>
              <a:rPr lang="en-US" altLang="zh-CN" sz="1200" b="0" i="0" kern="1200" dirty="0" smtClean="0">
                <a:solidFill>
                  <a:schemeClr val="tx1"/>
                </a:solidFill>
                <a:effectLst/>
                <a:latin typeface="+mn-lt"/>
                <a:ea typeface="微软雅黑" panose="020B0503020204020204" pitchFamily="34" charset="-122"/>
                <a:cs typeface="+mn-cs"/>
              </a:rPr>
              <a:t>UI </a:t>
            </a:r>
            <a:r>
              <a:rPr lang="zh-CN" altLang="en-US" sz="1200" b="0" i="0" kern="1200" dirty="0" smtClean="0">
                <a:solidFill>
                  <a:schemeClr val="tx1"/>
                </a:solidFill>
                <a:effectLst/>
                <a:latin typeface="+mn-lt"/>
                <a:ea typeface="微软雅黑" panose="020B0503020204020204" pitchFamily="34" charset="-122"/>
                <a:cs typeface="+mn-cs"/>
              </a:rPr>
              <a:t>组件，它负责将数据模型转化成</a:t>
            </a:r>
            <a:r>
              <a:rPr lang="en-US" altLang="zh-CN" sz="1200" b="0" i="0" kern="1200" dirty="0" smtClean="0">
                <a:solidFill>
                  <a:schemeClr val="tx1"/>
                </a:solidFill>
                <a:effectLst/>
                <a:latin typeface="+mn-lt"/>
                <a:ea typeface="微软雅黑" panose="020B0503020204020204" pitchFamily="34" charset="-122"/>
                <a:cs typeface="+mn-cs"/>
              </a:rPr>
              <a:t>UI </a:t>
            </a:r>
            <a:r>
              <a:rPr lang="zh-CN" altLang="en-US" sz="1200" b="0" i="0" kern="1200" dirty="0" smtClean="0">
                <a:solidFill>
                  <a:schemeClr val="tx1"/>
                </a:solidFill>
                <a:effectLst/>
                <a:latin typeface="+mn-lt"/>
                <a:ea typeface="微软雅黑" panose="020B0503020204020204" pitchFamily="34" charset="-122"/>
                <a:cs typeface="+mn-cs"/>
              </a:rPr>
              <a:t>展现出来，</a:t>
            </a:r>
            <a:r>
              <a:rPr lang="en-US" altLang="zh-CN" sz="1200" b="0" i="0" kern="1200" dirty="0" err="1" smtClean="0">
                <a:solidFill>
                  <a:schemeClr val="tx1"/>
                </a:solidFill>
                <a:effectLst/>
                <a:latin typeface="+mn-lt"/>
                <a:ea typeface="微软雅黑" panose="020B0503020204020204" pitchFamily="34" charset="-122"/>
                <a:cs typeface="+mn-cs"/>
              </a:rPr>
              <a:t>ViewModel</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是一个同步</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和 </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的对象。</a:t>
            </a:r>
          </a:p>
          <a:p>
            <a:r>
              <a:rPr lang="zh-CN" altLang="en-US" sz="1200" b="0" i="0" kern="1200" dirty="0" smtClean="0">
                <a:solidFill>
                  <a:schemeClr val="tx1"/>
                </a:solidFill>
                <a:effectLst/>
                <a:latin typeface="+mn-lt"/>
                <a:ea typeface="微软雅黑" panose="020B0503020204020204" pitchFamily="34" charset="-122"/>
                <a:cs typeface="+mn-cs"/>
              </a:rPr>
              <a:t>在</a:t>
            </a:r>
            <a:r>
              <a:rPr lang="en-US" altLang="zh-CN" sz="1200" b="0" i="0" kern="1200" dirty="0" smtClean="0">
                <a:solidFill>
                  <a:schemeClr val="tx1"/>
                </a:solidFill>
                <a:effectLst/>
                <a:latin typeface="+mn-lt"/>
                <a:ea typeface="微软雅黑" panose="020B0503020204020204" pitchFamily="34" charset="-122"/>
                <a:cs typeface="+mn-cs"/>
              </a:rPr>
              <a:t>MVVM</a:t>
            </a:r>
            <a:r>
              <a:rPr lang="zh-CN" altLang="en-US" sz="1200" b="0" i="0" kern="1200" dirty="0" smtClean="0">
                <a:solidFill>
                  <a:schemeClr val="tx1"/>
                </a:solidFill>
                <a:effectLst/>
                <a:latin typeface="+mn-lt"/>
                <a:ea typeface="微软雅黑" panose="020B0503020204020204" pitchFamily="34" charset="-122"/>
                <a:cs typeface="+mn-cs"/>
              </a:rPr>
              <a:t>架构下，</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和 </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之间并没有直接的联系，而是通过</a:t>
            </a:r>
            <a:r>
              <a:rPr lang="en-US" altLang="zh-CN" sz="1200" b="0" i="0" kern="1200" dirty="0" err="1" smtClean="0">
                <a:solidFill>
                  <a:schemeClr val="tx1"/>
                </a:solidFill>
                <a:effectLst/>
                <a:latin typeface="+mn-lt"/>
                <a:ea typeface="微软雅黑" panose="020B0503020204020204" pitchFamily="34" charset="-122"/>
                <a:cs typeface="+mn-cs"/>
              </a:rPr>
              <a:t>ViewModel</a:t>
            </a:r>
            <a:r>
              <a:rPr lang="zh-CN" altLang="en-US" sz="1200" b="0" i="0" kern="1200" dirty="0" smtClean="0">
                <a:solidFill>
                  <a:schemeClr val="tx1"/>
                </a:solidFill>
                <a:effectLst/>
                <a:latin typeface="+mn-lt"/>
                <a:ea typeface="微软雅黑" panose="020B0503020204020204" pitchFamily="34" charset="-122"/>
                <a:cs typeface="+mn-cs"/>
              </a:rPr>
              <a:t>进行交互，</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和 </a:t>
            </a:r>
            <a:r>
              <a:rPr lang="en-US" altLang="zh-CN" sz="1200" b="0" i="0" kern="1200" dirty="0" err="1" smtClean="0">
                <a:solidFill>
                  <a:schemeClr val="tx1"/>
                </a:solidFill>
                <a:effectLst/>
                <a:latin typeface="+mn-lt"/>
                <a:ea typeface="微软雅黑" panose="020B0503020204020204" pitchFamily="34" charset="-122"/>
                <a:cs typeface="+mn-cs"/>
              </a:rPr>
              <a:t>ViewModel</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之间的交互是双向的， 因此</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数据的变化会同步到</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中，而</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数据的变化也会立即反应到</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上。</a:t>
            </a:r>
          </a:p>
          <a:p>
            <a:r>
              <a:rPr lang="en-US" altLang="zh-CN" sz="1200" b="0" i="0" kern="1200" dirty="0" err="1" smtClean="0">
                <a:solidFill>
                  <a:schemeClr val="tx1"/>
                </a:solidFill>
                <a:effectLst/>
                <a:latin typeface="+mn-lt"/>
                <a:ea typeface="微软雅黑" panose="020B0503020204020204" pitchFamily="34" charset="-122"/>
                <a:cs typeface="+mn-cs"/>
              </a:rPr>
              <a:t>ViewModel</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通过双向数据绑定把 </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层和 </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层连接了起来，而</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和 </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之间的同步工作完全是自动的，无需人为干涉，因此开发者只需关注业务逻辑，不需要手动操作</a:t>
            </a:r>
            <a:r>
              <a:rPr lang="en-US" altLang="zh-CN" sz="1200" b="0" i="0" kern="1200" dirty="0" smtClean="0">
                <a:solidFill>
                  <a:schemeClr val="tx1"/>
                </a:solidFill>
                <a:effectLst/>
                <a:latin typeface="+mn-lt"/>
                <a:ea typeface="微软雅黑" panose="020B0503020204020204" pitchFamily="34" charset="-122"/>
                <a:cs typeface="+mn-cs"/>
              </a:rPr>
              <a:t>DOM, </a:t>
            </a:r>
            <a:r>
              <a:rPr lang="zh-CN" altLang="en-US" sz="1200" b="0" i="0" kern="1200" dirty="0" smtClean="0">
                <a:solidFill>
                  <a:schemeClr val="tx1"/>
                </a:solidFill>
                <a:effectLst/>
                <a:latin typeface="+mn-lt"/>
                <a:ea typeface="微软雅黑" panose="020B0503020204020204" pitchFamily="34" charset="-122"/>
                <a:cs typeface="+mn-cs"/>
              </a:rPr>
              <a:t>不需要关注数据状态的同步问题，复杂的数据状态维护完全由 </a:t>
            </a:r>
            <a:r>
              <a:rPr lang="en-US" altLang="zh-CN" sz="1200" b="0" i="0" kern="1200" dirty="0" smtClean="0">
                <a:solidFill>
                  <a:schemeClr val="tx1"/>
                </a:solidFill>
                <a:effectLst/>
                <a:latin typeface="+mn-lt"/>
                <a:ea typeface="微软雅黑" panose="020B0503020204020204" pitchFamily="34" charset="-122"/>
                <a:cs typeface="+mn-cs"/>
              </a:rPr>
              <a:t>MVVM </a:t>
            </a:r>
            <a:r>
              <a:rPr lang="zh-CN" altLang="en-US" sz="1200" b="0" i="0" kern="1200" dirty="0" smtClean="0">
                <a:solidFill>
                  <a:schemeClr val="tx1"/>
                </a:solidFill>
                <a:effectLst/>
                <a:latin typeface="+mn-lt"/>
                <a:ea typeface="微软雅黑" panose="020B0503020204020204" pitchFamily="34" charset="-122"/>
                <a:cs typeface="+mn-cs"/>
              </a:rPr>
              <a:t>来统一管理。</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Vue.js </a:t>
            </a:r>
            <a:r>
              <a:rPr lang="zh-CN" altLang="en-US" sz="1200" b="0" i="0" kern="1200" dirty="0" smtClean="0">
                <a:solidFill>
                  <a:schemeClr val="tx1"/>
                </a:solidFill>
                <a:effectLst/>
                <a:latin typeface="+mn-lt"/>
                <a:ea typeface="微软雅黑" panose="020B0503020204020204" pitchFamily="34" charset="-122"/>
                <a:cs typeface="+mn-cs"/>
              </a:rPr>
              <a:t>可以说是</a:t>
            </a:r>
            <a:r>
              <a:rPr lang="en-US" altLang="zh-CN" sz="1200" b="0" i="0" kern="1200" dirty="0" smtClean="0">
                <a:solidFill>
                  <a:schemeClr val="tx1"/>
                </a:solidFill>
                <a:effectLst/>
                <a:latin typeface="+mn-lt"/>
                <a:ea typeface="微软雅黑" panose="020B0503020204020204" pitchFamily="34" charset="-122"/>
                <a:cs typeface="+mn-cs"/>
              </a:rPr>
              <a:t>MVVM </a:t>
            </a:r>
            <a:r>
              <a:rPr lang="zh-CN" altLang="en-US" sz="1200" b="0" i="0" kern="1200" dirty="0" smtClean="0">
                <a:solidFill>
                  <a:schemeClr val="tx1"/>
                </a:solidFill>
                <a:effectLst/>
                <a:latin typeface="+mn-lt"/>
                <a:ea typeface="微软雅黑" panose="020B0503020204020204" pitchFamily="34" charset="-122"/>
                <a:cs typeface="+mn-cs"/>
              </a:rPr>
              <a:t>架构的最佳实践，专注于 </a:t>
            </a:r>
            <a:r>
              <a:rPr lang="en-US" altLang="zh-CN" sz="1200" b="0" i="0" kern="1200" dirty="0" smtClean="0">
                <a:solidFill>
                  <a:schemeClr val="tx1"/>
                </a:solidFill>
                <a:effectLst/>
                <a:latin typeface="+mn-lt"/>
                <a:ea typeface="微软雅黑" panose="020B0503020204020204" pitchFamily="34" charset="-122"/>
                <a:cs typeface="+mn-cs"/>
              </a:rPr>
              <a:t>MVVM </a:t>
            </a:r>
            <a:r>
              <a:rPr lang="zh-CN" altLang="en-US" sz="1200" b="0" i="0" kern="1200" dirty="0" smtClean="0">
                <a:solidFill>
                  <a:schemeClr val="tx1"/>
                </a:solidFill>
                <a:effectLst/>
                <a:latin typeface="+mn-lt"/>
                <a:ea typeface="微软雅黑" panose="020B0503020204020204" pitchFamily="34" charset="-122"/>
                <a:cs typeface="+mn-cs"/>
              </a:rPr>
              <a:t>中的 </a:t>
            </a:r>
            <a:r>
              <a:rPr lang="en-US" altLang="zh-CN" sz="1200" b="0" i="0" kern="1200" dirty="0" err="1" smtClean="0">
                <a:solidFill>
                  <a:schemeClr val="tx1"/>
                </a:solidFill>
                <a:effectLst/>
                <a:latin typeface="+mn-lt"/>
                <a:ea typeface="微软雅黑" panose="020B0503020204020204" pitchFamily="34" charset="-122"/>
                <a:cs typeface="+mn-cs"/>
              </a:rPr>
              <a:t>ViewModel</a:t>
            </a:r>
            <a:r>
              <a:rPr lang="zh-CN" altLang="en-US" sz="1200" b="0" i="0" kern="1200" dirty="0" smtClean="0">
                <a:solidFill>
                  <a:schemeClr val="tx1"/>
                </a:solidFill>
                <a:effectLst/>
                <a:latin typeface="+mn-lt"/>
                <a:ea typeface="微软雅黑" panose="020B0503020204020204" pitchFamily="34" charset="-122"/>
                <a:cs typeface="+mn-cs"/>
              </a:rPr>
              <a:t>，不仅做到了数据双向绑定，而且也是一款相对比较轻量级的</a:t>
            </a:r>
            <a:r>
              <a:rPr lang="en-US" altLang="zh-CN" sz="1200" b="0" i="0" kern="1200" dirty="0" smtClean="0">
                <a:solidFill>
                  <a:schemeClr val="tx1"/>
                </a:solidFill>
                <a:effectLst/>
                <a:latin typeface="+mn-lt"/>
                <a:ea typeface="微软雅黑" panose="020B0503020204020204" pitchFamily="34" charset="-122"/>
                <a:cs typeface="+mn-cs"/>
              </a:rPr>
              <a:t>JS </a:t>
            </a:r>
            <a:r>
              <a:rPr lang="zh-CN" altLang="en-US" sz="1200" b="0" i="0" kern="1200" dirty="0" smtClean="0">
                <a:solidFill>
                  <a:schemeClr val="tx1"/>
                </a:solidFill>
                <a:effectLst/>
                <a:latin typeface="+mn-lt"/>
                <a:ea typeface="微软雅黑" panose="020B0503020204020204" pitchFamily="34" charset="-122"/>
                <a:cs typeface="+mn-cs"/>
              </a:rPr>
              <a:t>库，</a:t>
            </a:r>
            <a:r>
              <a:rPr lang="en-US" altLang="zh-CN" sz="1200" b="0" i="0" kern="1200" dirty="0" smtClean="0">
                <a:solidFill>
                  <a:schemeClr val="tx1"/>
                </a:solidFill>
                <a:effectLst/>
                <a:latin typeface="+mn-lt"/>
                <a:ea typeface="微软雅黑" panose="020B0503020204020204" pitchFamily="34" charset="-122"/>
                <a:cs typeface="+mn-cs"/>
              </a:rPr>
              <a:t>API </a:t>
            </a:r>
            <a:r>
              <a:rPr lang="zh-CN" altLang="en-US" sz="1200" b="0" i="0" kern="1200" dirty="0" smtClean="0">
                <a:solidFill>
                  <a:schemeClr val="tx1"/>
                </a:solidFill>
                <a:effectLst/>
                <a:latin typeface="+mn-lt"/>
                <a:ea typeface="微软雅黑" panose="020B0503020204020204" pitchFamily="34" charset="-122"/>
                <a:cs typeface="+mn-cs"/>
              </a:rPr>
              <a:t>简洁，很容易上手。</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Angular</a:t>
            </a:r>
            <a:r>
              <a:rPr lang="zh-CN" altLang="en-US" sz="1200" b="0" i="0" kern="1200" dirty="0" smtClean="0">
                <a:solidFill>
                  <a:schemeClr val="tx1"/>
                </a:solidFill>
                <a:effectLst/>
                <a:latin typeface="+mn-lt"/>
                <a:ea typeface="微软雅黑" panose="020B0503020204020204" pitchFamily="34" charset="-122"/>
                <a:cs typeface="+mn-cs"/>
              </a:rPr>
              <a:t>采用的是脏值检测，</a:t>
            </a:r>
            <a:r>
              <a:rPr lang="en-US" altLang="zh-CN" sz="1200" b="0" i="0" kern="1200" dirty="0" err="1" smtClean="0">
                <a:solidFill>
                  <a:schemeClr val="tx1"/>
                </a:solidFill>
                <a:effectLst/>
                <a:latin typeface="+mn-lt"/>
                <a:ea typeface="微软雅黑" panose="020B0503020204020204" pitchFamily="34" charset="-122"/>
                <a:cs typeface="+mn-cs"/>
              </a:rPr>
              <a:t>vue</a:t>
            </a:r>
            <a:r>
              <a:rPr lang="zh-CN" altLang="en-US" sz="1200" b="0" i="0" kern="1200" dirty="0" smtClean="0">
                <a:solidFill>
                  <a:schemeClr val="tx1"/>
                </a:solidFill>
                <a:effectLst/>
                <a:latin typeface="+mn-lt"/>
                <a:ea typeface="微软雅黑" panose="020B0503020204020204" pitchFamily="34" charset="-122"/>
                <a:cs typeface="+mn-cs"/>
              </a:rPr>
              <a:t>是数据</a:t>
            </a:r>
            <a:r>
              <a:rPr lang="zh-CN" altLang="en-US" sz="1200" b="0" i="0" kern="1200" dirty="0" smtClean="0">
                <a:solidFill>
                  <a:schemeClr val="tx1"/>
                </a:solidFill>
                <a:effectLst/>
                <a:latin typeface="+mn-lt"/>
                <a:ea typeface="微软雅黑" panose="020B0503020204020204" pitchFamily="34" charset="-122"/>
                <a:cs typeface="+mn-cs"/>
              </a:rPr>
              <a:t>劫持</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虚拟</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有什么用？</a:t>
            </a:r>
            <a:endParaRPr lang="zh-CN" altLang="en-US" sz="1200" b="0" i="0" kern="1200" dirty="0" smtClean="0">
              <a:solidFill>
                <a:schemeClr val="tx1"/>
              </a:solidFill>
              <a:effectLst/>
              <a:latin typeface="+mn-lt"/>
              <a:ea typeface="微软雅黑" panose="020B0503020204020204" pitchFamily="34" charset="-122"/>
              <a:cs typeface="+mn-cs"/>
            </a:endParaRPr>
          </a:p>
          <a:p>
            <a:endParaRPr lang="zh-CN" altLang="en-US" sz="1200" b="0" i="0" kern="1200" dirty="0" smtClean="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7</a:t>
            </a:fld>
            <a:endParaRPr lang="zh-CN" altLang="en-US" dirty="0"/>
          </a:p>
        </p:txBody>
      </p:sp>
    </p:spTree>
    <p:extLst>
      <p:ext uri="{BB962C8B-B14F-4D97-AF65-F5344CB8AC3E}">
        <p14:creationId xmlns:p14="http://schemas.microsoft.com/office/powerpoint/2010/main" val="1317946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和</a:t>
            </a:r>
            <a:r>
              <a:rPr lang="en-US" altLang="zh-CN" sz="1200" b="0" i="0" kern="1200" dirty="0" err="1" smtClean="0">
                <a:solidFill>
                  <a:schemeClr val="tx1"/>
                </a:solidFill>
                <a:effectLst/>
                <a:latin typeface="+mn-lt"/>
                <a:ea typeface="微软雅黑" panose="020B0503020204020204" pitchFamily="34" charset="-122"/>
                <a:cs typeface="+mn-cs"/>
              </a:rPr>
              <a:t>vue</a:t>
            </a:r>
            <a:r>
              <a:rPr lang="zh-CN" altLang="en-US" sz="1200" b="0" i="0" kern="1200" dirty="0" smtClean="0">
                <a:solidFill>
                  <a:schemeClr val="tx1"/>
                </a:solidFill>
                <a:effectLst/>
                <a:latin typeface="+mn-lt"/>
                <a:ea typeface="微软雅黑" panose="020B0503020204020204" pitchFamily="34" charset="-122"/>
                <a:cs typeface="+mn-cs"/>
              </a:rPr>
              <a:t>里都有虚拟</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，虚拟</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有什么用？先来看一下</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的属性，</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其实很慢的，我们可以把</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元素的属性打印出来看看，可以看到，一个元素就有几百个属性，这还仅仅只是一个而已，真正</a:t>
            </a:r>
            <a:r>
              <a:rPr lang="zh-CN" altLang="en-US" sz="1200" b="0" i="0" kern="1200" baseline="0" dirty="0" smtClean="0">
                <a:solidFill>
                  <a:schemeClr val="tx1"/>
                </a:solidFill>
                <a:effectLst/>
                <a:latin typeface="+mn-lt"/>
                <a:ea typeface="微软雅黑" panose="020B0503020204020204" pitchFamily="34" charset="-122"/>
                <a:cs typeface="+mn-cs"/>
              </a:rPr>
              <a:t>的</a:t>
            </a:r>
            <a:r>
              <a:rPr lang="en-US" altLang="zh-CN" sz="1200" b="0" i="0" kern="1200" baseline="0" dirty="0" err="1" smtClean="0">
                <a:solidFill>
                  <a:schemeClr val="tx1"/>
                </a:solidFill>
                <a:effectLst/>
                <a:latin typeface="+mn-lt"/>
                <a:ea typeface="微软雅黑" panose="020B0503020204020204" pitchFamily="34" charset="-122"/>
                <a:cs typeface="+mn-cs"/>
              </a:rPr>
              <a:t>dom</a:t>
            </a:r>
            <a:r>
              <a:rPr lang="zh-CN" altLang="en-US" sz="1200" b="0" i="0" kern="1200" baseline="0" dirty="0" smtClean="0">
                <a:solidFill>
                  <a:schemeClr val="tx1"/>
                </a:solidFill>
                <a:effectLst/>
                <a:latin typeface="+mn-lt"/>
                <a:ea typeface="微软雅黑" panose="020B0503020204020204" pitchFamily="34" charset="-122"/>
                <a:cs typeface="+mn-cs"/>
              </a:rPr>
              <a:t>结构是很庞大的，这个我们也没有办法，他们就是这么规定的，我们能做的就是减少对</a:t>
            </a:r>
            <a:r>
              <a:rPr lang="en-US" altLang="zh-CN" sz="1200" b="0" i="0" kern="1200" baseline="0" dirty="0" err="1" smtClean="0">
                <a:solidFill>
                  <a:schemeClr val="tx1"/>
                </a:solidFill>
                <a:effectLst/>
                <a:latin typeface="+mn-lt"/>
                <a:ea typeface="微软雅黑" panose="020B0503020204020204" pitchFamily="34" charset="-122"/>
                <a:cs typeface="+mn-cs"/>
              </a:rPr>
              <a:t>dom</a:t>
            </a:r>
            <a:r>
              <a:rPr lang="zh-CN" altLang="en-US" sz="1200" b="0" i="0" kern="1200" baseline="0" dirty="0" smtClean="0">
                <a:solidFill>
                  <a:schemeClr val="tx1"/>
                </a:solidFill>
                <a:effectLst/>
                <a:latin typeface="+mn-lt"/>
                <a:ea typeface="微软雅黑" panose="020B0503020204020204" pitchFamily="34" charset="-122"/>
                <a:cs typeface="+mn-cs"/>
              </a:rPr>
              <a:t>的操作而已，所以操作</a:t>
            </a:r>
            <a:r>
              <a:rPr lang="en-US" altLang="zh-CN" sz="1200" b="0" i="0" kern="1200" baseline="0" dirty="0" err="1" smtClean="0">
                <a:solidFill>
                  <a:schemeClr val="tx1"/>
                </a:solidFill>
                <a:effectLst/>
                <a:latin typeface="+mn-lt"/>
                <a:ea typeface="微软雅黑" panose="020B0503020204020204" pitchFamily="34" charset="-122"/>
                <a:cs typeface="+mn-cs"/>
              </a:rPr>
              <a:t>dom</a:t>
            </a:r>
            <a:r>
              <a:rPr lang="zh-CN" altLang="en-US" sz="1200" b="0" i="0" kern="1200" baseline="0" dirty="0" smtClean="0">
                <a:solidFill>
                  <a:schemeClr val="tx1"/>
                </a:solidFill>
                <a:effectLst/>
                <a:latin typeface="+mn-lt"/>
                <a:ea typeface="微软雅黑" panose="020B0503020204020204" pitchFamily="34" charset="-122"/>
                <a:cs typeface="+mn-cs"/>
              </a:rPr>
              <a:t>的时候要小心再小心，有时候操作不当可能就会引发性能问题，这也就是我们经常说的操作</a:t>
            </a:r>
            <a:r>
              <a:rPr lang="en-US" altLang="zh-CN" sz="1200" b="0" i="0" kern="1200" baseline="0" dirty="0" err="1" smtClean="0">
                <a:solidFill>
                  <a:schemeClr val="tx1"/>
                </a:solidFill>
                <a:effectLst/>
                <a:latin typeface="+mn-lt"/>
                <a:ea typeface="微软雅黑" panose="020B0503020204020204" pitchFamily="34" charset="-122"/>
                <a:cs typeface="+mn-cs"/>
              </a:rPr>
              <a:t>dom</a:t>
            </a:r>
            <a:r>
              <a:rPr lang="zh-CN" altLang="en-US" sz="1200" b="0" i="0" kern="1200" baseline="0" dirty="0" smtClean="0">
                <a:solidFill>
                  <a:schemeClr val="tx1"/>
                </a:solidFill>
                <a:effectLst/>
                <a:latin typeface="+mn-lt"/>
                <a:ea typeface="微软雅黑" panose="020B0503020204020204" pitchFamily="34" charset="-122"/>
                <a:cs typeface="+mn-cs"/>
              </a:rPr>
              <a:t>耗性能，不能经常操作</a:t>
            </a:r>
            <a:r>
              <a:rPr lang="en-US" altLang="zh-CN" sz="1200" b="0" i="0" kern="1200" baseline="0" dirty="0" err="1" smtClean="0">
                <a:solidFill>
                  <a:schemeClr val="tx1"/>
                </a:solidFill>
                <a:effectLst/>
                <a:latin typeface="+mn-lt"/>
                <a:ea typeface="微软雅黑" panose="020B0503020204020204" pitchFamily="34" charset="-122"/>
                <a:cs typeface="+mn-cs"/>
              </a:rPr>
              <a:t>dom</a:t>
            </a:r>
            <a:r>
              <a:rPr lang="zh-CN" altLang="en-US" sz="1200" b="0" i="0" kern="1200" baseline="0" dirty="0" smtClean="0">
                <a:solidFill>
                  <a:schemeClr val="tx1"/>
                </a:solidFill>
                <a:effectLst/>
                <a:latin typeface="+mn-lt"/>
                <a:ea typeface="微软雅黑" panose="020B0503020204020204" pitchFamily="34" charset="-122"/>
                <a:cs typeface="+mn-cs"/>
              </a:rPr>
              <a:t>的原因。</a:t>
            </a:r>
            <a:endParaRPr lang="en-US" altLang="zh-CN" sz="1200" b="0" i="0" kern="1200" baseline="0" dirty="0" smtClean="0">
              <a:solidFill>
                <a:schemeClr val="tx1"/>
              </a:solidFill>
              <a:effectLst/>
              <a:latin typeface="+mn-lt"/>
              <a:ea typeface="微软雅黑" panose="020B0503020204020204" pitchFamily="34" charset="-122"/>
              <a:cs typeface="+mn-cs"/>
            </a:endParaRPr>
          </a:p>
          <a:p>
            <a:r>
              <a:rPr lang="zh-CN" altLang="en-US" sz="1200" b="0" i="0" kern="1200" baseline="0" dirty="0" smtClean="0">
                <a:solidFill>
                  <a:schemeClr val="tx1"/>
                </a:solidFill>
                <a:effectLst/>
                <a:latin typeface="+mn-lt"/>
                <a:ea typeface="微软雅黑" panose="020B0503020204020204" pitchFamily="34" charset="-122"/>
                <a:cs typeface="+mn-cs"/>
              </a:rPr>
              <a:t>相对于</a:t>
            </a:r>
            <a:r>
              <a:rPr lang="en-US" altLang="zh-CN" sz="1200" b="0" i="0" kern="1200" baseline="0" dirty="0" err="1" smtClean="0">
                <a:solidFill>
                  <a:schemeClr val="tx1"/>
                </a:solidFill>
                <a:effectLst/>
                <a:latin typeface="+mn-lt"/>
                <a:ea typeface="微软雅黑" panose="020B0503020204020204" pitchFamily="34" charset="-122"/>
                <a:cs typeface="+mn-cs"/>
              </a:rPr>
              <a:t>dom</a:t>
            </a:r>
            <a:r>
              <a:rPr lang="zh-CN" altLang="en-US" sz="1200" b="0" i="0" kern="1200" baseline="0" dirty="0" smtClean="0">
                <a:solidFill>
                  <a:schemeClr val="tx1"/>
                </a:solidFill>
                <a:effectLst/>
                <a:latin typeface="+mn-lt"/>
                <a:ea typeface="微软雅黑" panose="020B0503020204020204" pitchFamily="34" charset="-122"/>
                <a:cs typeface="+mn-cs"/>
              </a:rPr>
              <a:t>结构，用</a:t>
            </a:r>
            <a:r>
              <a:rPr lang="en-US" altLang="zh-CN" sz="1200" b="0" i="0" kern="1200" baseline="0" dirty="0" err="1" smtClean="0">
                <a:solidFill>
                  <a:schemeClr val="tx1"/>
                </a:solidFill>
                <a:effectLst/>
                <a:latin typeface="+mn-lt"/>
                <a:ea typeface="微软雅黑" panose="020B0503020204020204" pitchFamily="34" charset="-122"/>
                <a:cs typeface="+mn-cs"/>
              </a:rPr>
              <a:t>js</a:t>
            </a:r>
            <a:r>
              <a:rPr lang="zh-CN" altLang="en-US" sz="1200" b="0" i="0" kern="1200" baseline="0" dirty="0" smtClean="0">
                <a:solidFill>
                  <a:schemeClr val="tx1"/>
                </a:solidFill>
                <a:effectLst/>
                <a:latin typeface="+mn-lt"/>
                <a:ea typeface="微软雅黑" panose="020B0503020204020204" pitchFamily="34" charset="-122"/>
                <a:cs typeface="+mn-cs"/>
              </a:rPr>
              <a:t>对象结构处理是非常快的，</a:t>
            </a:r>
            <a:r>
              <a:rPr lang="en-US" altLang="zh-CN" sz="1200" b="0" i="0" kern="1200" baseline="0" dirty="0" err="1" smtClean="0">
                <a:solidFill>
                  <a:schemeClr val="tx1"/>
                </a:solidFill>
                <a:effectLst/>
                <a:latin typeface="+mn-lt"/>
                <a:ea typeface="微软雅黑" panose="020B0503020204020204" pitchFamily="34" charset="-122"/>
                <a:cs typeface="+mn-cs"/>
              </a:rPr>
              <a:t>dom</a:t>
            </a:r>
            <a:r>
              <a:rPr lang="zh-CN" altLang="en-US" sz="1200" b="0" i="0" kern="1200" baseline="0" dirty="0" smtClean="0">
                <a:solidFill>
                  <a:schemeClr val="tx1"/>
                </a:solidFill>
                <a:effectLst/>
                <a:latin typeface="+mn-lt"/>
                <a:ea typeface="微软雅黑" panose="020B0503020204020204" pitchFamily="34" charset="-122"/>
                <a:cs typeface="+mn-cs"/>
              </a:rPr>
              <a:t>结构上的标签名，属性值，子节点都可以通过</a:t>
            </a:r>
            <a:r>
              <a:rPr lang="en-US" altLang="zh-CN" sz="1200" b="0" i="0" kern="1200" baseline="0" dirty="0" err="1" smtClean="0">
                <a:solidFill>
                  <a:schemeClr val="tx1"/>
                </a:solidFill>
                <a:effectLst/>
                <a:latin typeface="+mn-lt"/>
                <a:ea typeface="微软雅黑" panose="020B0503020204020204" pitchFamily="34" charset="-122"/>
                <a:cs typeface="+mn-cs"/>
              </a:rPr>
              <a:t>js</a:t>
            </a:r>
            <a:r>
              <a:rPr lang="zh-CN" altLang="en-US" sz="1200" b="0" i="0" kern="1200" baseline="0" dirty="0" smtClean="0">
                <a:solidFill>
                  <a:schemeClr val="tx1"/>
                </a:solidFill>
                <a:effectLst/>
                <a:latin typeface="+mn-lt"/>
                <a:ea typeface="微软雅黑" panose="020B0503020204020204" pitchFamily="34" charset="-122"/>
                <a:cs typeface="+mn-cs"/>
              </a:rPr>
              <a:t>表示。</a:t>
            </a:r>
            <a:r>
              <a:rPr lang="zh-CN" altLang="en-US" sz="1200" b="0" i="0" kern="1200" dirty="0" smtClean="0">
                <a:solidFill>
                  <a:schemeClr val="tx1"/>
                </a:solidFill>
                <a:effectLst/>
                <a:latin typeface="+mn-lt"/>
                <a:ea typeface="微软雅黑" panose="020B0503020204020204" pitchFamily="34" charset="-122"/>
                <a:cs typeface="+mn-cs"/>
              </a:rPr>
              <a:t>既然可以用</a:t>
            </a:r>
            <a:r>
              <a:rPr lang="en-US" altLang="zh-CN" sz="1200" b="0" i="0" kern="1200" dirty="0" err="1" smtClean="0">
                <a:solidFill>
                  <a:schemeClr val="tx1"/>
                </a:solidFill>
                <a:effectLst/>
                <a:latin typeface="+mn-lt"/>
                <a:ea typeface="微软雅黑" panose="020B0503020204020204" pitchFamily="34" charset="-122"/>
                <a:cs typeface="+mn-cs"/>
              </a:rPr>
              <a:t>js</a:t>
            </a:r>
            <a:r>
              <a:rPr lang="zh-CN" altLang="en-US" sz="1200" b="0" i="0" kern="1200" dirty="0" smtClean="0">
                <a:solidFill>
                  <a:schemeClr val="tx1"/>
                </a:solidFill>
                <a:effectLst/>
                <a:latin typeface="+mn-lt"/>
                <a:ea typeface="微软雅黑" panose="020B0503020204020204" pitchFamily="34" charset="-122"/>
                <a:cs typeface="+mn-cs"/>
              </a:rPr>
              <a:t>对象结构来表示</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树，那么就可以根据</a:t>
            </a:r>
            <a:r>
              <a:rPr lang="en-US" altLang="zh-CN" sz="1200" b="0" i="0" kern="1200" dirty="0" err="1" smtClean="0">
                <a:solidFill>
                  <a:schemeClr val="tx1"/>
                </a:solidFill>
                <a:effectLst/>
                <a:latin typeface="+mn-lt"/>
                <a:ea typeface="微软雅黑" panose="020B0503020204020204" pitchFamily="34" charset="-122"/>
                <a:cs typeface="+mn-cs"/>
              </a:rPr>
              <a:t>js</a:t>
            </a:r>
            <a:r>
              <a:rPr lang="zh-CN" altLang="en-US" sz="1200" b="0" i="0" kern="1200" dirty="0" smtClean="0">
                <a:solidFill>
                  <a:schemeClr val="tx1"/>
                </a:solidFill>
                <a:effectLst/>
                <a:latin typeface="+mn-lt"/>
                <a:ea typeface="微软雅黑" panose="020B0503020204020204" pitchFamily="34" charset="-122"/>
                <a:cs typeface="+mn-cs"/>
              </a:rPr>
              <a:t>对象结构来构建一个</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树。</a:t>
            </a:r>
          </a:p>
          <a:p>
            <a:r>
              <a:rPr lang="zh-CN" altLang="en-US" sz="1200" b="0" i="0" kern="1200" dirty="0" smtClean="0">
                <a:solidFill>
                  <a:schemeClr val="tx1"/>
                </a:solidFill>
                <a:effectLst/>
                <a:latin typeface="+mn-lt"/>
                <a:ea typeface="微软雅黑" panose="020B0503020204020204" pitchFamily="34" charset="-122"/>
                <a:cs typeface="+mn-cs"/>
              </a:rPr>
              <a:t>下面来简单说一下虚拟</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的实现原理</a:t>
            </a:r>
          </a:p>
          <a:p>
            <a:r>
              <a:rPr lang="en-US" altLang="zh-CN" sz="1200" b="0" i="0" kern="1200" dirty="0" smtClean="0">
                <a:solidFill>
                  <a:schemeClr val="tx1"/>
                </a:solidFill>
                <a:effectLst/>
                <a:latin typeface="+mn-lt"/>
                <a:ea typeface="微软雅黑" panose="020B0503020204020204" pitchFamily="34" charset="-122"/>
                <a:cs typeface="+mn-cs"/>
              </a:rPr>
              <a:t>1.</a:t>
            </a:r>
            <a:r>
              <a:rPr lang="zh-CN" altLang="en-US" sz="1200" b="0" i="0" kern="1200" dirty="0" smtClean="0">
                <a:solidFill>
                  <a:schemeClr val="tx1"/>
                </a:solidFill>
                <a:effectLst/>
                <a:latin typeface="+mn-lt"/>
                <a:ea typeface="微软雅黑" panose="020B0503020204020204" pitchFamily="34" charset="-122"/>
                <a:cs typeface="+mn-cs"/>
              </a:rPr>
              <a:t>用</a:t>
            </a:r>
            <a:r>
              <a:rPr lang="en-US" altLang="zh-CN" sz="1200" b="0" i="0" kern="1200" dirty="0" err="1" smtClean="0">
                <a:solidFill>
                  <a:schemeClr val="tx1"/>
                </a:solidFill>
                <a:effectLst/>
                <a:latin typeface="+mn-lt"/>
                <a:ea typeface="微软雅黑" panose="020B0503020204020204" pitchFamily="34" charset="-122"/>
                <a:cs typeface="+mn-cs"/>
              </a:rPr>
              <a:t>js</a:t>
            </a:r>
            <a:r>
              <a:rPr lang="zh-CN" altLang="en-US" sz="1200" b="0" i="0" kern="1200" dirty="0" smtClean="0">
                <a:solidFill>
                  <a:schemeClr val="tx1"/>
                </a:solidFill>
                <a:effectLst/>
                <a:latin typeface="+mn-lt"/>
                <a:ea typeface="微软雅黑" panose="020B0503020204020204" pitchFamily="34" charset="-122"/>
                <a:cs typeface="+mn-cs"/>
              </a:rPr>
              <a:t>对象结构构建一个虚拟</a:t>
            </a:r>
            <a:r>
              <a:rPr lang="en-US" altLang="zh-CN" sz="1200" b="0" i="0" kern="1200" dirty="0" err="1" smtClean="0">
                <a:solidFill>
                  <a:schemeClr val="tx1"/>
                </a:solidFill>
                <a:effectLst/>
                <a:latin typeface="+mn-lt"/>
                <a:ea typeface="微软雅黑" panose="020B0503020204020204" pitchFamily="34" charset="-122"/>
                <a:cs typeface="+mn-cs"/>
              </a:rPr>
              <a:t>dom</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2.</a:t>
            </a:r>
            <a:r>
              <a:rPr lang="zh-CN" altLang="en-US" sz="1200" b="0" i="0" kern="1200" dirty="0" smtClean="0">
                <a:solidFill>
                  <a:schemeClr val="tx1"/>
                </a:solidFill>
                <a:effectLst/>
                <a:latin typeface="+mn-lt"/>
                <a:ea typeface="微软雅黑" panose="020B0503020204020204" pitchFamily="34" charset="-122"/>
                <a:cs typeface="+mn-cs"/>
              </a:rPr>
              <a:t>根据虚拟</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生成真实的</a:t>
            </a:r>
            <a:r>
              <a:rPr lang="en-US" altLang="zh-CN" sz="1200" b="0" i="0" kern="1200" dirty="0" err="1" smtClean="0">
                <a:solidFill>
                  <a:schemeClr val="tx1"/>
                </a:solidFill>
                <a:effectLst/>
                <a:latin typeface="+mn-lt"/>
                <a:ea typeface="微软雅黑" panose="020B0503020204020204" pitchFamily="34" charset="-122"/>
                <a:cs typeface="+mn-cs"/>
              </a:rPr>
              <a:t>dom</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3.dom</a:t>
            </a:r>
            <a:r>
              <a:rPr lang="zh-CN" altLang="en-US" sz="1200" b="0" i="0" kern="1200" dirty="0" smtClean="0">
                <a:solidFill>
                  <a:schemeClr val="tx1"/>
                </a:solidFill>
                <a:effectLst/>
                <a:latin typeface="+mn-lt"/>
                <a:ea typeface="微软雅黑" panose="020B0503020204020204" pitchFamily="34" charset="-122"/>
                <a:cs typeface="+mn-cs"/>
              </a:rPr>
              <a:t>上有状态变化的时候，生成一个新的虚拟</a:t>
            </a:r>
            <a:r>
              <a:rPr lang="en-US" altLang="zh-CN" sz="1200" b="0" i="0" kern="1200" dirty="0" err="1" smtClean="0">
                <a:solidFill>
                  <a:schemeClr val="tx1"/>
                </a:solidFill>
                <a:effectLst/>
                <a:latin typeface="+mn-lt"/>
                <a:ea typeface="微软雅黑" panose="020B0503020204020204" pitchFamily="34" charset="-122"/>
                <a:cs typeface="+mn-cs"/>
              </a:rPr>
              <a:t>dom</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4.</a:t>
            </a:r>
            <a:r>
              <a:rPr lang="zh-CN" altLang="en-US" sz="1200" b="0" i="0" kern="1200" dirty="0" smtClean="0">
                <a:solidFill>
                  <a:schemeClr val="tx1"/>
                </a:solidFill>
                <a:effectLst/>
                <a:latin typeface="+mn-lt"/>
                <a:ea typeface="微软雅黑" panose="020B0503020204020204" pitchFamily="34" charset="-122"/>
                <a:cs typeface="+mn-cs"/>
              </a:rPr>
              <a:t>比较两个虚拟</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的差异</a:t>
            </a:r>
          </a:p>
          <a:p>
            <a:r>
              <a:rPr lang="en-US" altLang="zh-CN" sz="1200" b="0" i="0" kern="1200" dirty="0" smtClean="0">
                <a:solidFill>
                  <a:schemeClr val="tx1"/>
                </a:solidFill>
                <a:effectLst/>
                <a:latin typeface="+mn-lt"/>
                <a:ea typeface="微软雅黑" panose="020B0503020204020204" pitchFamily="34" charset="-122"/>
                <a:cs typeface="+mn-cs"/>
              </a:rPr>
              <a:t>5.</a:t>
            </a:r>
            <a:r>
              <a:rPr lang="zh-CN" altLang="en-US" sz="1200" b="0" i="0" kern="1200" dirty="0" smtClean="0">
                <a:solidFill>
                  <a:schemeClr val="tx1"/>
                </a:solidFill>
                <a:effectLst/>
                <a:latin typeface="+mn-lt"/>
                <a:ea typeface="微软雅黑" panose="020B0503020204020204" pitchFamily="34" charset="-122"/>
                <a:cs typeface="+mn-cs"/>
              </a:rPr>
              <a:t>把差异应用到真正的</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上</a:t>
            </a:r>
          </a:p>
          <a:p>
            <a:endParaRPr lang="en-US" altLang="zh-CN" sz="1200" b="0" i="0" kern="1200" baseline="0" dirty="0" smtClean="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8</a:t>
            </a:fld>
            <a:endParaRPr lang="zh-CN" altLang="en-US" dirty="0"/>
          </a:p>
        </p:txBody>
      </p:sp>
    </p:spTree>
    <p:extLst>
      <p:ext uri="{BB962C8B-B14F-4D97-AF65-F5344CB8AC3E}">
        <p14:creationId xmlns:p14="http://schemas.microsoft.com/office/powerpoint/2010/main" val="1317946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微软雅黑" panose="020B0503020204020204" pitchFamily="34" charset="-122"/>
                <a:cs typeface="+mn-cs"/>
              </a:rPr>
              <a:t>angular.js </a:t>
            </a:r>
            <a:r>
              <a:rPr lang="zh-CN" altLang="en-US" sz="1200" b="0" i="0" kern="1200" dirty="0" smtClean="0">
                <a:solidFill>
                  <a:schemeClr val="tx1"/>
                </a:solidFill>
                <a:effectLst/>
                <a:latin typeface="+mn-lt"/>
                <a:ea typeface="微软雅黑" panose="020B0503020204020204" pitchFamily="34" charset="-122"/>
                <a:cs typeface="+mn-cs"/>
              </a:rPr>
              <a:t>是通过脏值检测的方式比对数据是否有变更，来决定是否更新视图，最简单的方式就是通过 </a:t>
            </a:r>
            <a:r>
              <a:rPr lang="en-US" altLang="zh-CN" sz="1200" b="0" i="0" kern="1200" dirty="0" err="1" smtClean="0">
                <a:solidFill>
                  <a:schemeClr val="tx1"/>
                </a:solidFill>
                <a:effectLst/>
                <a:latin typeface="+mn-lt"/>
                <a:ea typeface="微软雅黑" panose="020B0503020204020204" pitchFamily="34" charset="-122"/>
                <a:cs typeface="+mn-cs"/>
              </a:rPr>
              <a:t>setInterval</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定时轮询检测数据变动，当然</a:t>
            </a:r>
            <a:r>
              <a:rPr lang="en-US" altLang="zh-CN" sz="1200" b="0" i="0" kern="1200" dirty="0" smtClean="0">
                <a:solidFill>
                  <a:schemeClr val="tx1"/>
                </a:solidFill>
                <a:effectLst/>
                <a:latin typeface="+mn-lt"/>
                <a:ea typeface="微软雅黑" panose="020B0503020204020204" pitchFamily="34" charset="-122"/>
                <a:cs typeface="+mn-cs"/>
              </a:rPr>
              <a:t>Google</a:t>
            </a:r>
            <a:r>
              <a:rPr lang="zh-CN" altLang="en-US" sz="1200" b="0" i="0" kern="1200" dirty="0" smtClean="0">
                <a:solidFill>
                  <a:schemeClr val="tx1"/>
                </a:solidFill>
                <a:effectLst/>
                <a:latin typeface="+mn-lt"/>
                <a:ea typeface="微软雅黑" panose="020B0503020204020204" pitchFamily="34" charset="-122"/>
                <a:cs typeface="+mn-cs"/>
              </a:rPr>
              <a:t>不会这么</a:t>
            </a:r>
            <a:r>
              <a:rPr lang="en-US" altLang="zh-CN" sz="1200" b="0" i="0" kern="1200" dirty="0" smtClean="0">
                <a:solidFill>
                  <a:schemeClr val="tx1"/>
                </a:solidFill>
                <a:effectLst/>
                <a:latin typeface="+mn-lt"/>
                <a:ea typeface="微软雅黑" panose="020B0503020204020204" pitchFamily="34" charset="-122"/>
                <a:cs typeface="+mn-cs"/>
              </a:rPr>
              <a:t>low</a:t>
            </a:r>
            <a:r>
              <a:rPr lang="zh-CN" altLang="en-US" sz="1200" b="0" i="0" kern="1200" dirty="0" smtClean="0">
                <a:solidFill>
                  <a:schemeClr val="tx1"/>
                </a:solidFill>
                <a:effectLst/>
                <a:latin typeface="+mn-lt"/>
                <a:ea typeface="微软雅黑" panose="020B0503020204020204" pitchFamily="34" charset="-122"/>
                <a:cs typeface="+mn-cs"/>
              </a:rPr>
              <a:t>，</a:t>
            </a:r>
            <a:r>
              <a:rPr lang="en-US" altLang="zh-CN" sz="1200" b="0" i="0" kern="1200" dirty="0" smtClean="0">
                <a:solidFill>
                  <a:schemeClr val="tx1"/>
                </a:solidFill>
                <a:effectLst/>
                <a:latin typeface="+mn-lt"/>
                <a:ea typeface="微软雅黑" panose="020B0503020204020204" pitchFamily="34" charset="-122"/>
                <a:cs typeface="+mn-cs"/>
              </a:rPr>
              <a:t>angular</a:t>
            </a:r>
            <a:r>
              <a:rPr lang="zh-CN" altLang="en-US" sz="1200" b="0" i="0" kern="1200" dirty="0" smtClean="0">
                <a:solidFill>
                  <a:schemeClr val="tx1"/>
                </a:solidFill>
                <a:effectLst/>
                <a:latin typeface="+mn-lt"/>
                <a:ea typeface="微软雅黑" panose="020B0503020204020204" pitchFamily="34" charset="-122"/>
                <a:cs typeface="+mn-cs"/>
              </a:rPr>
              <a:t>只有在指定的事件触发时进入脏值检测，大致如下：</a:t>
            </a:r>
          </a:p>
          <a:p>
            <a:r>
              <a:rPr lang="en-US" altLang="zh-CN" sz="1200" b="0" i="0" kern="1200" dirty="0"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事件，譬如用户输入文本，点击按钮等。</a:t>
            </a:r>
            <a:r>
              <a:rPr lang="en-US" altLang="zh-CN" sz="1200" b="0" i="0" kern="1200" dirty="0" smtClean="0">
                <a:solidFill>
                  <a:schemeClr val="tx1"/>
                </a:solidFill>
                <a:effectLst/>
                <a:latin typeface="+mn-lt"/>
                <a:ea typeface="微软雅黑" panose="020B0503020204020204" pitchFamily="34" charset="-122"/>
                <a:cs typeface="+mn-cs"/>
              </a:rPr>
              <a:t>( ng-click )</a:t>
            </a:r>
          </a:p>
          <a:p>
            <a:r>
              <a:rPr lang="en-US" altLang="zh-CN" sz="1200" b="0" i="0" kern="1200" dirty="0" smtClean="0">
                <a:solidFill>
                  <a:schemeClr val="tx1"/>
                </a:solidFill>
                <a:effectLst/>
                <a:latin typeface="+mn-lt"/>
                <a:ea typeface="微软雅黑" panose="020B0503020204020204" pitchFamily="34" charset="-122"/>
                <a:cs typeface="+mn-cs"/>
              </a:rPr>
              <a:t>XHR</a:t>
            </a:r>
            <a:r>
              <a:rPr lang="zh-CN" altLang="en-US" sz="1200" b="0" i="0" kern="1200" dirty="0" smtClean="0">
                <a:solidFill>
                  <a:schemeClr val="tx1"/>
                </a:solidFill>
                <a:effectLst/>
                <a:latin typeface="+mn-lt"/>
                <a:ea typeface="微软雅黑" panose="020B0503020204020204" pitchFamily="34" charset="-122"/>
                <a:cs typeface="+mn-cs"/>
              </a:rPr>
              <a:t>响应事件 </a:t>
            </a:r>
            <a:r>
              <a:rPr lang="en-US" altLang="zh-CN" sz="1200" b="0" i="0" kern="1200" dirty="0" smtClean="0">
                <a:solidFill>
                  <a:schemeClr val="tx1"/>
                </a:solidFill>
                <a:effectLst/>
                <a:latin typeface="+mn-lt"/>
                <a:ea typeface="微软雅黑" panose="020B0503020204020204" pitchFamily="34" charset="-122"/>
                <a:cs typeface="+mn-cs"/>
              </a:rPr>
              <a:t>( $http )</a:t>
            </a:r>
          </a:p>
          <a:p>
            <a:r>
              <a:rPr lang="zh-CN" altLang="en-US" sz="1200" b="0" i="0" kern="1200" dirty="0" smtClean="0">
                <a:solidFill>
                  <a:schemeClr val="tx1"/>
                </a:solidFill>
                <a:effectLst/>
                <a:latin typeface="+mn-lt"/>
                <a:ea typeface="微软雅黑" panose="020B0503020204020204" pitchFamily="34" charset="-122"/>
                <a:cs typeface="+mn-cs"/>
              </a:rPr>
              <a:t>浏览器</a:t>
            </a:r>
            <a:r>
              <a:rPr lang="en-US" altLang="zh-CN" sz="1200" b="0" i="0" kern="1200" dirty="0" smtClean="0">
                <a:solidFill>
                  <a:schemeClr val="tx1"/>
                </a:solidFill>
                <a:effectLst/>
                <a:latin typeface="+mn-lt"/>
                <a:ea typeface="微软雅黑" panose="020B0503020204020204" pitchFamily="34" charset="-122"/>
                <a:cs typeface="+mn-cs"/>
              </a:rPr>
              <a:t>Location</a:t>
            </a:r>
            <a:r>
              <a:rPr lang="zh-CN" altLang="en-US" sz="1200" b="0" i="0" kern="1200" dirty="0" smtClean="0">
                <a:solidFill>
                  <a:schemeClr val="tx1"/>
                </a:solidFill>
                <a:effectLst/>
                <a:latin typeface="+mn-lt"/>
                <a:ea typeface="微软雅黑" panose="020B0503020204020204" pitchFamily="34" charset="-122"/>
                <a:cs typeface="+mn-cs"/>
              </a:rPr>
              <a:t>变更事件 </a:t>
            </a:r>
            <a:r>
              <a:rPr lang="en-US" altLang="zh-CN" sz="1200" b="0" i="0" kern="1200" dirty="0" smtClean="0">
                <a:solidFill>
                  <a:schemeClr val="tx1"/>
                </a:solidFill>
                <a:effectLst/>
                <a:latin typeface="+mn-lt"/>
                <a:ea typeface="微软雅黑" panose="020B0503020204020204" pitchFamily="34" charset="-122"/>
                <a:cs typeface="+mn-cs"/>
              </a:rPr>
              <a:t>( $location )</a:t>
            </a:r>
          </a:p>
          <a:p>
            <a:r>
              <a:rPr lang="en-US" altLang="zh-CN" sz="1200" b="0" i="0" kern="1200" dirty="0" smtClean="0">
                <a:solidFill>
                  <a:schemeClr val="tx1"/>
                </a:solidFill>
                <a:effectLst/>
                <a:latin typeface="+mn-lt"/>
                <a:ea typeface="微软雅黑" panose="020B0503020204020204" pitchFamily="34" charset="-122"/>
                <a:cs typeface="+mn-cs"/>
              </a:rPr>
              <a:t>Timer</a:t>
            </a:r>
            <a:r>
              <a:rPr lang="zh-CN" altLang="en-US" sz="1200" b="0" i="0" kern="1200" dirty="0" smtClean="0">
                <a:solidFill>
                  <a:schemeClr val="tx1"/>
                </a:solidFill>
                <a:effectLst/>
                <a:latin typeface="+mn-lt"/>
                <a:ea typeface="微软雅黑" panose="020B0503020204020204" pitchFamily="34" charset="-122"/>
                <a:cs typeface="+mn-cs"/>
              </a:rPr>
              <a:t>事件</a:t>
            </a:r>
            <a:r>
              <a:rPr lang="en-US" altLang="zh-CN" sz="1200" b="0" i="0" kern="1200" dirty="0" smtClean="0">
                <a:solidFill>
                  <a:schemeClr val="tx1"/>
                </a:solidFill>
                <a:effectLst/>
                <a:latin typeface="+mn-lt"/>
                <a:ea typeface="微软雅黑" panose="020B0503020204020204" pitchFamily="34" charset="-122"/>
                <a:cs typeface="+mn-cs"/>
              </a:rPr>
              <a:t>( $timeout , $interval )</a:t>
            </a:r>
          </a:p>
          <a:p>
            <a:r>
              <a:rPr lang="zh-CN" altLang="en-US" sz="1200" b="0" i="0" kern="1200" dirty="0" smtClean="0">
                <a:solidFill>
                  <a:schemeClr val="tx1"/>
                </a:solidFill>
                <a:effectLst/>
                <a:latin typeface="+mn-lt"/>
                <a:ea typeface="微软雅黑" panose="020B0503020204020204" pitchFamily="34" charset="-122"/>
                <a:cs typeface="+mn-cs"/>
              </a:rPr>
              <a:t>执行 </a:t>
            </a:r>
            <a:r>
              <a:rPr lang="en-US" altLang="zh-CN" sz="1200" b="0" i="0" kern="1200" dirty="0" smtClean="0">
                <a:solidFill>
                  <a:schemeClr val="tx1"/>
                </a:solidFill>
                <a:effectLst/>
                <a:latin typeface="+mn-lt"/>
                <a:ea typeface="微软雅黑" panose="020B0503020204020204" pitchFamily="34" charset="-122"/>
                <a:cs typeface="+mn-cs"/>
              </a:rPr>
              <a:t>$digest() </a:t>
            </a:r>
            <a:r>
              <a:rPr lang="zh-CN" altLang="en-US" sz="1200" b="0" i="0" kern="1200" dirty="0" smtClean="0">
                <a:solidFill>
                  <a:schemeClr val="tx1"/>
                </a:solidFill>
                <a:effectLst/>
                <a:latin typeface="+mn-lt"/>
                <a:ea typeface="微软雅黑" panose="020B0503020204020204" pitchFamily="34" charset="-122"/>
                <a:cs typeface="+mn-cs"/>
              </a:rPr>
              <a:t>或 </a:t>
            </a:r>
            <a:r>
              <a:rPr lang="en-US" altLang="zh-CN" sz="1200" b="0" i="0" kern="1200" dirty="0" smtClean="0">
                <a:solidFill>
                  <a:schemeClr val="tx1"/>
                </a:solidFill>
                <a:effectLst/>
                <a:latin typeface="+mn-lt"/>
                <a:ea typeface="微软雅黑" panose="020B0503020204020204" pitchFamily="34" charset="-122"/>
                <a:cs typeface="+mn-cs"/>
              </a:rPr>
              <a:t>$apply()</a:t>
            </a:r>
          </a:p>
          <a:p>
            <a:r>
              <a:rPr lang="zh-CN" altLang="en-US" sz="1200" b="1" i="0" kern="1200" dirty="0" smtClean="0">
                <a:solidFill>
                  <a:schemeClr val="tx1"/>
                </a:solidFill>
                <a:effectLst/>
                <a:latin typeface="+mn-lt"/>
                <a:ea typeface="微软雅黑" panose="020B0503020204020204" pitchFamily="34" charset="-122"/>
                <a:cs typeface="+mn-cs"/>
              </a:rPr>
              <a:t>数据劫持</a:t>
            </a:r>
            <a:r>
              <a:rPr lang="en-US" altLang="zh-CN" sz="1200" b="1"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 </a:t>
            </a:r>
            <a:r>
              <a:rPr lang="en-US" altLang="zh-CN" sz="1200" b="0" i="0" kern="1200" dirty="0" smtClean="0">
                <a:solidFill>
                  <a:schemeClr val="tx1"/>
                </a:solidFill>
                <a:effectLst/>
                <a:latin typeface="+mn-lt"/>
                <a:ea typeface="微软雅黑" panose="020B0503020204020204" pitchFamily="34" charset="-122"/>
                <a:cs typeface="+mn-cs"/>
              </a:rPr>
              <a:t>vue.js </a:t>
            </a:r>
            <a:r>
              <a:rPr lang="zh-CN" altLang="en-US" sz="1200" b="0" i="0" kern="1200" dirty="0" smtClean="0">
                <a:solidFill>
                  <a:schemeClr val="tx1"/>
                </a:solidFill>
                <a:effectLst/>
                <a:latin typeface="+mn-lt"/>
                <a:ea typeface="微软雅黑" panose="020B0503020204020204" pitchFamily="34" charset="-122"/>
                <a:cs typeface="+mn-cs"/>
              </a:rPr>
              <a:t>则是采用数据劫持结合发布者</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订阅者模式的方式，通过</a:t>
            </a:r>
            <a:r>
              <a:rPr lang="en-US" altLang="zh-CN" dirty="0" err="1" smtClean="0"/>
              <a:t>Object.defineProperty</a:t>
            </a:r>
            <a:r>
              <a:rPr lang="en-US" altLang="zh-CN" dirty="0" smtClean="0"/>
              <a:t>()</a:t>
            </a:r>
            <a:r>
              <a:rPr lang="zh-CN" altLang="en-US" sz="1200" b="0" i="0" kern="1200" dirty="0" smtClean="0">
                <a:solidFill>
                  <a:schemeClr val="tx1"/>
                </a:solidFill>
                <a:effectLst/>
                <a:latin typeface="+mn-lt"/>
                <a:ea typeface="微软雅黑" panose="020B0503020204020204" pitchFamily="34" charset="-122"/>
                <a:cs typeface="+mn-cs"/>
              </a:rPr>
              <a:t>来劫持各个属性的</a:t>
            </a:r>
            <a:r>
              <a:rPr lang="en-US" altLang="zh-CN" dirty="0" smtClean="0"/>
              <a:t>setter</a:t>
            </a:r>
            <a:r>
              <a:rPr lang="zh-CN" altLang="en-US" sz="1200" b="0" i="0" kern="1200" dirty="0" smtClean="0">
                <a:solidFill>
                  <a:schemeClr val="tx1"/>
                </a:solidFill>
                <a:effectLst/>
                <a:latin typeface="+mn-lt"/>
                <a:ea typeface="微软雅黑" panose="020B0503020204020204" pitchFamily="34" charset="-122"/>
                <a:cs typeface="+mn-cs"/>
              </a:rPr>
              <a:t>，</a:t>
            </a:r>
            <a:r>
              <a:rPr lang="en-US" altLang="zh-CN" dirty="0" smtClean="0"/>
              <a:t>getter</a:t>
            </a:r>
            <a:r>
              <a:rPr lang="zh-CN" altLang="en-US" sz="1200" b="0" i="0" kern="1200" dirty="0" smtClean="0">
                <a:solidFill>
                  <a:schemeClr val="tx1"/>
                </a:solidFill>
                <a:effectLst/>
                <a:latin typeface="+mn-lt"/>
                <a:ea typeface="微软雅黑" panose="020B0503020204020204" pitchFamily="34" charset="-122"/>
                <a:cs typeface="+mn-cs"/>
              </a:rPr>
              <a:t>，在数据变动时发布消息给订阅者，触发相应的监听回调。</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微软雅黑" panose="020B0503020204020204" pitchFamily="34" charset="-122"/>
                <a:cs typeface="+mn-cs"/>
              </a:rPr>
              <a:t>发布者</a:t>
            </a:r>
            <a:r>
              <a:rPr lang="en-US" altLang="zh-CN" sz="1200" b="1" i="0" kern="1200" dirty="0" smtClean="0">
                <a:solidFill>
                  <a:schemeClr val="tx1"/>
                </a:solidFill>
                <a:effectLst/>
                <a:latin typeface="+mn-lt"/>
                <a:ea typeface="微软雅黑" panose="020B0503020204020204" pitchFamily="34" charset="-122"/>
                <a:cs typeface="+mn-cs"/>
              </a:rPr>
              <a:t>-</a:t>
            </a:r>
            <a:r>
              <a:rPr lang="zh-CN" altLang="en-US" sz="1200" b="1" i="0" kern="1200" dirty="0" smtClean="0">
                <a:solidFill>
                  <a:schemeClr val="tx1"/>
                </a:solidFill>
                <a:effectLst/>
                <a:latin typeface="+mn-lt"/>
                <a:ea typeface="微软雅黑" panose="020B0503020204020204" pitchFamily="34" charset="-122"/>
                <a:cs typeface="+mn-cs"/>
              </a:rPr>
              <a:t>订阅者模式</a:t>
            </a:r>
            <a:r>
              <a:rPr lang="en-US" altLang="zh-CN" sz="1200" b="1"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 一般通过</a:t>
            </a:r>
            <a:r>
              <a:rPr lang="en-US" altLang="zh-CN" sz="1200" b="0" i="0" kern="1200" dirty="0" smtClean="0">
                <a:solidFill>
                  <a:schemeClr val="tx1"/>
                </a:solidFill>
                <a:effectLst/>
                <a:latin typeface="+mn-lt"/>
                <a:ea typeface="微软雅黑" panose="020B0503020204020204" pitchFamily="34" charset="-122"/>
                <a:cs typeface="+mn-cs"/>
              </a:rPr>
              <a:t>sub, pub</a:t>
            </a:r>
            <a:r>
              <a:rPr lang="zh-CN" altLang="en-US" sz="1200" b="0" i="0" kern="1200" dirty="0" smtClean="0">
                <a:solidFill>
                  <a:schemeClr val="tx1"/>
                </a:solidFill>
                <a:effectLst/>
                <a:latin typeface="+mn-lt"/>
                <a:ea typeface="微软雅黑" panose="020B0503020204020204" pitchFamily="34" charset="-122"/>
                <a:cs typeface="+mn-cs"/>
              </a:rPr>
              <a:t>的方式实现数据和视图的绑定监听，更新数据方式通常做法是 </a:t>
            </a:r>
            <a:r>
              <a:rPr lang="en-US" altLang="zh-CN" dirty="0" err="1" smtClean="0"/>
              <a:t>vm.set</a:t>
            </a:r>
            <a:r>
              <a:rPr lang="en-US" altLang="zh-CN" dirty="0" smtClean="0"/>
              <a:t>('property', value)</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在 </a:t>
            </a:r>
            <a:r>
              <a:rPr lang="en-US" altLang="zh-CN" sz="1200" b="0" i="0" kern="1200" dirty="0" smtClean="0">
                <a:solidFill>
                  <a:schemeClr val="tx1"/>
                </a:solidFill>
                <a:effectLst/>
                <a:latin typeface="+mn-lt"/>
                <a:ea typeface="微软雅黑" panose="020B0503020204020204" pitchFamily="34" charset="-122"/>
                <a:cs typeface="+mn-cs"/>
              </a:rPr>
              <a:t>AngularJS </a:t>
            </a:r>
            <a:r>
              <a:rPr lang="zh-CN" altLang="en-US" sz="1200" b="0" i="0" kern="1200" dirty="0" smtClean="0">
                <a:solidFill>
                  <a:schemeClr val="tx1"/>
                </a:solidFill>
                <a:effectLst/>
                <a:latin typeface="+mn-lt"/>
                <a:ea typeface="微软雅黑" panose="020B0503020204020204" pitchFamily="34" charset="-122"/>
                <a:cs typeface="+mn-cs"/>
              </a:rPr>
              <a:t>中，当 </a:t>
            </a:r>
            <a:r>
              <a:rPr lang="en-US" altLang="zh-CN" sz="1200" b="0" i="0" kern="1200" dirty="0" smtClean="0">
                <a:solidFill>
                  <a:schemeClr val="tx1"/>
                </a:solidFill>
                <a:effectLst/>
                <a:latin typeface="+mn-lt"/>
                <a:ea typeface="微软雅黑" panose="020B0503020204020204" pitchFamily="34" charset="-122"/>
                <a:cs typeface="+mn-cs"/>
              </a:rPr>
              <a:t>watcher </a:t>
            </a:r>
            <a:r>
              <a:rPr lang="zh-CN" altLang="en-US" sz="1200" b="0" i="0" kern="1200" dirty="0" smtClean="0">
                <a:solidFill>
                  <a:schemeClr val="tx1"/>
                </a:solidFill>
                <a:effectLst/>
                <a:latin typeface="+mn-lt"/>
                <a:ea typeface="微软雅黑" panose="020B0503020204020204" pitchFamily="34" charset="-122"/>
                <a:cs typeface="+mn-cs"/>
              </a:rPr>
              <a:t>越来越多时会变得越来越慢，因为作用域内的每一次变化，所有 </a:t>
            </a:r>
            <a:r>
              <a:rPr lang="en-US" altLang="zh-CN" sz="1200" b="0" i="0" kern="1200" dirty="0" smtClean="0">
                <a:solidFill>
                  <a:schemeClr val="tx1"/>
                </a:solidFill>
                <a:effectLst/>
                <a:latin typeface="+mn-lt"/>
                <a:ea typeface="微软雅黑" panose="020B0503020204020204" pitchFamily="34" charset="-122"/>
                <a:cs typeface="+mn-cs"/>
              </a:rPr>
              <a:t>watcher </a:t>
            </a:r>
            <a:r>
              <a:rPr lang="zh-CN" altLang="en-US" sz="1200" b="0" i="0" kern="1200" dirty="0" smtClean="0">
                <a:solidFill>
                  <a:schemeClr val="tx1"/>
                </a:solidFill>
                <a:effectLst/>
                <a:latin typeface="+mn-lt"/>
                <a:ea typeface="微软雅黑" panose="020B0503020204020204" pitchFamily="34" charset="-122"/>
                <a:cs typeface="+mn-cs"/>
              </a:rPr>
              <a:t>都要重新计算。并且，如果一些 </a:t>
            </a:r>
            <a:r>
              <a:rPr lang="en-US" altLang="zh-CN" sz="1200" b="0" i="0" kern="1200" dirty="0" smtClean="0">
                <a:solidFill>
                  <a:schemeClr val="tx1"/>
                </a:solidFill>
                <a:effectLst/>
                <a:latin typeface="+mn-lt"/>
                <a:ea typeface="微软雅黑" panose="020B0503020204020204" pitchFamily="34" charset="-122"/>
                <a:cs typeface="+mn-cs"/>
              </a:rPr>
              <a:t>watcher </a:t>
            </a:r>
            <a:r>
              <a:rPr lang="zh-CN" altLang="en-US" sz="1200" b="0" i="0" kern="1200" dirty="0" smtClean="0">
                <a:solidFill>
                  <a:schemeClr val="tx1"/>
                </a:solidFill>
                <a:effectLst/>
                <a:latin typeface="+mn-lt"/>
                <a:ea typeface="微软雅黑" panose="020B0503020204020204" pitchFamily="34" charset="-122"/>
                <a:cs typeface="+mn-cs"/>
              </a:rPr>
              <a:t>触发另一个更新，脏检查循环（</a:t>
            </a:r>
            <a:r>
              <a:rPr lang="en-US" altLang="zh-CN" sz="1200" b="0" i="0" kern="1200" dirty="0" smtClean="0">
                <a:solidFill>
                  <a:schemeClr val="tx1"/>
                </a:solidFill>
                <a:effectLst/>
                <a:latin typeface="+mn-lt"/>
                <a:ea typeface="微软雅黑" panose="020B0503020204020204" pitchFamily="34" charset="-122"/>
                <a:cs typeface="+mn-cs"/>
              </a:rPr>
              <a:t>digest cycle</a:t>
            </a:r>
            <a:r>
              <a:rPr lang="zh-CN" altLang="en-US" sz="1200" b="0" i="0" kern="1200" dirty="0" smtClean="0">
                <a:solidFill>
                  <a:schemeClr val="tx1"/>
                </a:solidFill>
                <a:effectLst/>
                <a:latin typeface="+mn-lt"/>
                <a:ea typeface="微软雅黑" panose="020B0503020204020204" pitchFamily="34" charset="-122"/>
                <a:cs typeface="+mn-cs"/>
              </a:rPr>
              <a:t>）可能要运行多次。</a:t>
            </a:r>
            <a:r>
              <a:rPr lang="en-US" altLang="zh-CN" sz="1200" b="0" i="0" kern="1200" dirty="0" smtClean="0">
                <a:solidFill>
                  <a:schemeClr val="tx1"/>
                </a:solidFill>
                <a:effectLst/>
                <a:latin typeface="+mn-lt"/>
                <a:ea typeface="微软雅黑" panose="020B0503020204020204" pitchFamily="34" charset="-122"/>
                <a:cs typeface="+mn-cs"/>
              </a:rPr>
              <a:t>AngularJS </a:t>
            </a:r>
            <a:r>
              <a:rPr lang="zh-CN" altLang="en-US" sz="1200" b="0" i="0" kern="1200" dirty="0" smtClean="0">
                <a:solidFill>
                  <a:schemeClr val="tx1"/>
                </a:solidFill>
                <a:effectLst/>
                <a:latin typeface="+mn-lt"/>
                <a:ea typeface="微软雅黑" panose="020B0503020204020204" pitchFamily="34" charset="-122"/>
                <a:cs typeface="+mn-cs"/>
              </a:rPr>
              <a:t>用户常常要使用深奥的技术，以解决脏检查循环的问题。有时没有简单的办法来优化有大量 </a:t>
            </a:r>
            <a:r>
              <a:rPr lang="en-US" altLang="zh-CN" sz="1200" b="0" i="0" kern="1200" dirty="0" smtClean="0">
                <a:solidFill>
                  <a:schemeClr val="tx1"/>
                </a:solidFill>
                <a:effectLst/>
                <a:latin typeface="+mn-lt"/>
                <a:ea typeface="微软雅黑" panose="020B0503020204020204" pitchFamily="34" charset="-122"/>
                <a:cs typeface="+mn-cs"/>
              </a:rPr>
              <a:t>watcher </a:t>
            </a:r>
            <a:r>
              <a:rPr lang="zh-CN" altLang="en-US" sz="1200" b="0" i="0" kern="1200" dirty="0" smtClean="0">
                <a:solidFill>
                  <a:schemeClr val="tx1"/>
                </a:solidFill>
                <a:effectLst/>
                <a:latin typeface="+mn-lt"/>
                <a:ea typeface="微软雅黑" panose="020B0503020204020204" pitchFamily="34" charset="-122"/>
                <a:cs typeface="+mn-cs"/>
              </a:rPr>
              <a:t>的作用域。</a:t>
            </a:r>
          </a:p>
          <a:p>
            <a:r>
              <a:rPr lang="en-US" altLang="zh-CN" sz="1200" b="0" i="0" kern="1200" dirty="0" err="1" smtClean="0">
                <a:solidFill>
                  <a:schemeClr val="tx1"/>
                </a:solidFill>
                <a:effectLst/>
                <a:latin typeface="+mn-lt"/>
                <a:ea typeface="微软雅黑" panose="020B0503020204020204" pitchFamily="34" charset="-122"/>
                <a:cs typeface="+mn-cs"/>
              </a:rPr>
              <a:t>Vue</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则根本没有这个问题，因为它使用基于依赖追踪的观察系统并且异步队列更新，所有的数据变化都是独立触发，除非它们之间有明确的依赖关系。</a:t>
            </a:r>
          </a:p>
          <a:p>
            <a:r>
              <a:rPr lang="zh-CN" altLang="en-US" sz="1200" b="0" i="0" kern="1200" dirty="0" smtClean="0">
                <a:solidFill>
                  <a:schemeClr val="tx1"/>
                </a:solidFill>
                <a:effectLst/>
                <a:latin typeface="+mn-lt"/>
                <a:ea typeface="微软雅黑" panose="020B0503020204020204" pitchFamily="34" charset="-122"/>
                <a:cs typeface="+mn-cs"/>
              </a:rPr>
              <a:t>有意思的是，</a:t>
            </a:r>
            <a:r>
              <a:rPr lang="en-US" altLang="zh-CN" sz="1200" b="0" i="0" kern="1200" dirty="0" smtClean="0">
                <a:solidFill>
                  <a:schemeClr val="tx1"/>
                </a:solidFill>
                <a:effectLst/>
                <a:latin typeface="+mn-lt"/>
                <a:ea typeface="微软雅黑" panose="020B0503020204020204" pitchFamily="34" charset="-122"/>
                <a:cs typeface="+mn-cs"/>
              </a:rPr>
              <a:t>Angular </a:t>
            </a:r>
            <a:r>
              <a:rPr lang="zh-CN" altLang="en-US" sz="1200" b="0" i="0" kern="1200" dirty="0" smtClean="0">
                <a:solidFill>
                  <a:schemeClr val="tx1"/>
                </a:solidFill>
                <a:effectLst/>
                <a:latin typeface="+mn-lt"/>
                <a:ea typeface="微软雅黑" panose="020B0503020204020204" pitchFamily="34" charset="-122"/>
                <a:cs typeface="+mn-cs"/>
              </a:rPr>
              <a:t>和 </a:t>
            </a:r>
            <a:r>
              <a:rPr lang="en-US" altLang="zh-CN" sz="1200" b="0" i="0" kern="1200" dirty="0" err="1" smtClean="0">
                <a:solidFill>
                  <a:schemeClr val="tx1"/>
                </a:solidFill>
                <a:effectLst/>
                <a:latin typeface="+mn-lt"/>
                <a:ea typeface="微软雅黑" panose="020B0503020204020204" pitchFamily="34" charset="-122"/>
                <a:cs typeface="+mn-cs"/>
              </a:rPr>
              <a:t>Vue</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用相似的设计解决了一些 </a:t>
            </a:r>
            <a:r>
              <a:rPr lang="en-US" altLang="zh-CN" sz="1200" b="0" i="0" kern="1200" dirty="0" smtClean="0">
                <a:solidFill>
                  <a:schemeClr val="tx1"/>
                </a:solidFill>
                <a:effectLst/>
                <a:latin typeface="+mn-lt"/>
                <a:ea typeface="微软雅黑" panose="020B0503020204020204" pitchFamily="34" charset="-122"/>
                <a:cs typeface="+mn-cs"/>
              </a:rPr>
              <a:t>AngularJS </a:t>
            </a:r>
            <a:r>
              <a:rPr lang="zh-CN" altLang="en-US" sz="1200" b="0" i="0" kern="1200" dirty="0" smtClean="0">
                <a:solidFill>
                  <a:schemeClr val="tx1"/>
                </a:solidFill>
                <a:effectLst/>
                <a:latin typeface="+mn-lt"/>
                <a:ea typeface="微软雅黑" panose="020B0503020204020204" pitchFamily="34" charset="-122"/>
                <a:cs typeface="+mn-cs"/>
              </a:rPr>
              <a:t>中存在的问题</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9</a:t>
            </a:fld>
            <a:endParaRPr lang="zh-CN" altLang="en-US" dirty="0"/>
          </a:p>
        </p:txBody>
      </p:sp>
    </p:spTree>
    <p:extLst>
      <p:ext uri="{BB962C8B-B14F-4D97-AF65-F5344CB8AC3E}">
        <p14:creationId xmlns:p14="http://schemas.microsoft.com/office/powerpoint/2010/main" val="1959723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刚开始的时候，前端是用</a:t>
            </a:r>
            <a:r>
              <a:rPr lang="en-US" altLang="zh-CN" sz="1200" b="0" i="0" kern="1200" dirty="0" smtClean="0">
                <a:solidFill>
                  <a:schemeClr val="tx1"/>
                </a:solidFill>
                <a:effectLst/>
                <a:latin typeface="+mn-lt"/>
                <a:ea typeface="微软雅黑" panose="020B0503020204020204" pitchFamily="34" charset="-122"/>
                <a:cs typeface="+mn-cs"/>
              </a:rPr>
              <a:t>table</a:t>
            </a:r>
            <a:r>
              <a:rPr lang="zh-CN" altLang="en-US" sz="1200" b="0" i="0" kern="1200" dirty="0" smtClean="0">
                <a:solidFill>
                  <a:schemeClr val="tx1"/>
                </a:solidFill>
                <a:effectLst/>
                <a:latin typeface="+mn-lt"/>
                <a:ea typeface="微软雅黑" panose="020B0503020204020204" pitchFamily="34" charset="-122"/>
                <a:cs typeface="+mn-cs"/>
              </a:rPr>
              <a:t>来做样式的，后来就是</a:t>
            </a:r>
            <a:r>
              <a:rPr lang="en-US" altLang="zh-CN" sz="1200" b="0" i="0" kern="1200" dirty="0" err="1" smtClean="0">
                <a:solidFill>
                  <a:schemeClr val="tx1"/>
                </a:solidFill>
                <a:effectLst/>
                <a:latin typeface="+mn-lt"/>
                <a:ea typeface="微软雅黑" panose="020B0503020204020204" pitchFamily="34" charset="-122"/>
                <a:cs typeface="+mn-cs"/>
              </a:rPr>
              <a:t>div+css</a:t>
            </a:r>
            <a:r>
              <a:rPr lang="zh-CN" altLang="en-US" sz="1200" b="0" i="0" kern="1200" dirty="0" smtClean="0">
                <a:solidFill>
                  <a:schemeClr val="tx1"/>
                </a:solidFill>
                <a:effectLst/>
                <a:latin typeface="+mn-lt"/>
                <a:ea typeface="微软雅黑" panose="020B0503020204020204" pitchFamily="34" charset="-122"/>
                <a:cs typeface="+mn-cs"/>
              </a:rPr>
              <a:t>了，</a:t>
            </a:r>
            <a:r>
              <a:rPr lang="en-US" altLang="zh-CN" sz="1200" b="0" i="0" kern="1200" dirty="0" err="1" smtClean="0">
                <a:solidFill>
                  <a:schemeClr val="tx1"/>
                </a:solidFill>
                <a:effectLst/>
                <a:latin typeface="+mn-lt"/>
                <a:ea typeface="微软雅黑" panose="020B0503020204020204" pitchFamily="34" charset="-122"/>
                <a:cs typeface="+mn-cs"/>
              </a:rPr>
              <a:t>css</a:t>
            </a:r>
            <a:r>
              <a:rPr lang="zh-CN" altLang="en-US" sz="1200" b="0" i="0" kern="1200" dirty="0" smtClean="0">
                <a:solidFill>
                  <a:schemeClr val="tx1"/>
                </a:solidFill>
                <a:effectLst/>
                <a:latin typeface="+mn-lt"/>
                <a:ea typeface="微软雅黑" panose="020B0503020204020204" pitchFamily="34" charset="-122"/>
                <a:cs typeface="+mn-cs"/>
              </a:rPr>
              <a:t>基本会被分离出</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结构。早期的版本中，还有动态生成</a:t>
            </a:r>
            <a:r>
              <a:rPr lang="en-US" altLang="zh-CN" sz="1200" b="0" i="0" kern="1200" dirty="0" err="1" smtClean="0">
                <a:solidFill>
                  <a:schemeClr val="tx1"/>
                </a:solidFill>
                <a:effectLst/>
                <a:latin typeface="+mn-lt"/>
                <a:ea typeface="微软雅黑" panose="020B0503020204020204" pitchFamily="34" charset="-122"/>
                <a:cs typeface="+mn-cs"/>
              </a:rPr>
              <a:t>javascript</a:t>
            </a:r>
            <a:r>
              <a:rPr lang="zh-CN" altLang="en-US" sz="1200" b="0" i="0" kern="1200" dirty="0" smtClean="0">
                <a:solidFill>
                  <a:schemeClr val="tx1"/>
                </a:solidFill>
                <a:effectLst/>
                <a:latin typeface="+mn-lt"/>
                <a:ea typeface="微软雅黑" panose="020B0503020204020204" pitchFamily="34" charset="-122"/>
                <a:cs typeface="+mn-cs"/>
              </a:rPr>
              <a:t>代码的方法</a:t>
            </a:r>
            <a:endParaRPr lang="zh-CN" altLang="en-US" sz="1200" b="0" i="0" kern="1200" dirty="0" smtClean="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10</a:t>
            </a:fld>
            <a:endParaRPr lang="zh-CN" altLang="en-US" dirty="0"/>
          </a:p>
        </p:txBody>
      </p:sp>
    </p:spTree>
    <p:extLst>
      <p:ext uri="{BB962C8B-B14F-4D97-AF65-F5344CB8AC3E}">
        <p14:creationId xmlns:p14="http://schemas.microsoft.com/office/powerpoint/2010/main" val="1317946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微软雅黑" panose="020B0503020204020204" pitchFamily="34" charset="-122"/>
                <a:cs typeface="+mn-cs"/>
              </a:rPr>
              <a:t>然后，看一下现在的代码，这里以</a:t>
            </a:r>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为例，其实变化说大也大，因为这个数据层已经被独立出去了，而不是和</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在同一层。</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11</a:t>
            </a:fld>
            <a:endParaRPr lang="zh-CN" altLang="en-US" dirty="0"/>
          </a:p>
        </p:txBody>
      </p:sp>
    </p:spTree>
    <p:extLst>
      <p:ext uri="{BB962C8B-B14F-4D97-AF65-F5344CB8AC3E}">
        <p14:creationId xmlns:p14="http://schemas.microsoft.com/office/powerpoint/2010/main" val="2340311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微软雅黑" panose="020B0503020204020204" pitchFamily="34" charset="-122"/>
                <a:cs typeface="+mn-cs"/>
              </a:rPr>
              <a:t>Wap</a:t>
            </a:r>
            <a:r>
              <a:rPr lang="zh-CN" altLang="en-US" sz="1200" b="0" i="0" kern="1200" dirty="0" smtClean="0">
                <a:solidFill>
                  <a:schemeClr val="tx1"/>
                </a:solidFill>
                <a:effectLst/>
                <a:latin typeface="+mn-lt"/>
                <a:ea typeface="微软雅黑" panose="020B0503020204020204" pitchFamily="34" charset="-122"/>
                <a:cs typeface="+mn-cs"/>
              </a:rPr>
              <a:t>出现了，同时给带来了很多挑战，分辨率从</a:t>
            </a:r>
            <a:r>
              <a:rPr lang="en-US" altLang="zh-CN" sz="1200" b="0" i="0" kern="1200" dirty="0" smtClean="0">
                <a:solidFill>
                  <a:schemeClr val="tx1"/>
                </a:solidFill>
                <a:effectLst/>
                <a:latin typeface="+mn-lt"/>
                <a:ea typeface="微软雅黑" panose="020B0503020204020204" pitchFamily="34" charset="-122"/>
                <a:cs typeface="+mn-cs"/>
              </a:rPr>
              <a:t>1024x768</a:t>
            </a:r>
            <a:r>
              <a:rPr lang="zh-CN" altLang="en-US" sz="1200" b="0" i="0" kern="1200" dirty="0" smtClean="0">
                <a:solidFill>
                  <a:schemeClr val="tx1"/>
                </a:solidFill>
                <a:effectLst/>
                <a:latin typeface="+mn-lt"/>
                <a:ea typeface="微软雅黑" panose="020B0503020204020204" pitchFamily="34" charset="-122"/>
                <a:cs typeface="+mn-cs"/>
              </a:rPr>
              <a:t>变成了</a:t>
            </a:r>
            <a:r>
              <a:rPr lang="en-US" altLang="zh-CN" sz="1200" b="0" i="0" kern="1200" dirty="0" smtClean="0">
                <a:solidFill>
                  <a:schemeClr val="tx1"/>
                </a:solidFill>
                <a:effectLst/>
                <a:latin typeface="+mn-lt"/>
                <a:ea typeface="微软雅黑" panose="020B0503020204020204" pitchFamily="34" charset="-122"/>
                <a:cs typeface="+mn-cs"/>
              </a:rPr>
              <a:t>176x208</a:t>
            </a:r>
            <a:r>
              <a:rPr lang="zh-CN" altLang="en-US" sz="1200" b="0" i="0" kern="1200" dirty="0" smtClean="0">
                <a:solidFill>
                  <a:schemeClr val="tx1"/>
                </a:solidFill>
                <a:effectLst/>
                <a:latin typeface="+mn-lt"/>
                <a:ea typeface="微软雅黑" panose="020B0503020204020204" pitchFamily="34" charset="-122"/>
                <a:cs typeface="+mn-cs"/>
              </a:rPr>
              <a:t>，作为开发人员就不得不面临这些挑战，当时所做的仅仅是改变</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层，于是他们把桌面版的网站搬到手机上，变成了移动版，由于网络原因，每次都要重新加载页面，这样用户体验就会很差，开发人员很快意识到了这个问题，于是就有了</a:t>
            </a:r>
            <a:r>
              <a:rPr lang="en-US" altLang="zh-CN" sz="1200" b="0" i="0" kern="1200" dirty="0" smtClean="0">
                <a:solidFill>
                  <a:schemeClr val="tx1"/>
                </a:solidFill>
                <a:effectLst/>
                <a:latin typeface="+mn-lt"/>
                <a:ea typeface="微软雅黑" panose="020B0503020204020204" pitchFamily="34" charset="-122"/>
                <a:cs typeface="+mn-cs"/>
              </a:rPr>
              <a:t>SPA</a:t>
            </a:r>
            <a:r>
              <a:rPr lang="zh-CN" altLang="en-US" sz="1200" b="0" i="0" kern="1200" dirty="0" smtClean="0">
                <a:solidFill>
                  <a:schemeClr val="tx1"/>
                </a:solidFill>
                <a:effectLst/>
                <a:latin typeface="+mn-lt"/>
                <a:ea typeface="微软雅黑" panose="020B0503020204020204" pitchFamily="34" charset="-122"/>
                <a:cs typeface="+mn-cs"/>
              </a:rPr>
              <a:t>。</a:t>
            </a:r>
            <a:endParaRPr lang="zh-CN" altLang="en-US" sz="1200" b="0" i="0" kern="1200" dirty="0" smtClean="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12</a:t>
            </a:fld>
            <a:endParaRPr lang="zh-CN" altLang="en-US" dirty="0"/>
          </a:p>
        </p:txBody>
      </p:sp>
    </p:spTree>
    <p:extLst>
      <p:ext uri="{BB962C8B-B14F-4D97-AF65-F5344CB8AC3E}">
        <p14:creationId xmlns:p14="http://schemas.microsoft.com/office/powerpoint/2010/main" val="1317946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719138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68434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804273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矩形 5"/>
          <p:cNvSpPr/>
          <p:nvPr userDrawn="1"/>
        </p:nvSpPr>
        <p:spPr>
          <a:xfrm>
            <a:off x="5182929" y="4810551"/>
            <a:ext cx="1826141" cy="338554"/>
          </a:xfrm>
          <a:prstGeom prst="rect">
            <a:avLst/>
          </a:prstGeom>
        </p:spPr>
        <p:txBody>
          <a:bodyPr wrap="none">
            <a:spAutoFit/>
          </a:bodyPr>
          <a:lstStyle/>
          <a:p>
            <a:r>
              <a:rPr lang="zh-CN" altLang="en-US" sz="1600" dirty="0" smtClean="0">
                <a:solidFill>
                  <a:srgbClr val="C00000"/>
                </a:solidFill>
                <a:latin typeface="微软雅黑" panose="020B0503020204020204" pitchFamily="34" charset="-122"/>
                <a:ea typeface="微软雅黑" panose="020B0503020204020204" pitchFamily="34" charset="-122"/>
              </a:rPr>
              <a:t>使用时请删除本页</a:t>
            </a:r>
            <a:endParaRPr lang="zh-CN" altLang="en-US" sz="1600"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userDrawn="1"/>
        </p:nvSpPr>
        <p:spPr>
          <a:xfrm>
            <a:off x="2049059" y="3075424"/>
            <a:ext cx="8093882" cy="707886"/>
          </a:xfrm>
          <a:prstGeom prst="rect">
            <a:avLst/>
          </a:prstGeom>
        </p:spPr>
        <p:txBody>
          <a:bodyPr wrap="none">
            <a:spAutoFit/>
          </a:bodyPr>
          <a:lstStyle/>
          <a:p>
            <a:r>
              <a:rPr lang="en-US" altLang="zh-CN" sz="4000" b="1" spc="100" dirty="0" smtClean="0">
                <a:latin typeface="微软雅黑" panose="020B0503020204020204" pitchFamily="34" charset="-122"/>
                <a:ea typeface="微软雅黑" panose="020B0503020204020204" pitchFamily="34" charset="-122"/>
              </a:rPr>
              <a:t>HIKVISION·</a:t>
            </a:r>
            <a:r>
              <a:rPr lang="zh-CN" altLang="en-US" sz="4000" b="1" spc="100" dirty="0" smtClean="0">
                <a:latin typeface="微软雅黑" panose="020B0503020204020204" pitchFamily="34" charset="-122"/>
                <a:ea typeface="微软雅黑" panose="020B0503020204020204" pitchFamily="34" charset="-122"/>
              </a:rPr>
              <a:t>公安</a:t>
            </a:r>
            <a:r>
              <a:rPr lang="zh-CN" altLang="en-US" sz="4000" b="1" spc="100" dirty="0">
                <a:latin typeface="微软雅黑" panose="020B0503020204020204" pitchFamily="34" charset="-122"/>
                <a:ea typeface="微软雅黑" panose="020B0503020204020204" pitchFamily="34" charset="-122"/>
              </a:rPr>
              <a:t>事业</a:t>
            </a:r>
            <a:r>
              <a:rPr lang="zh-CN" altLang="en-US" sz="4000" b="1" spc="100" dirty="0" smtClean="0">
                <a:latin typeface="微软雅黑" panose="020B0503020204020204" pitchFamily="34" charset="-122"/>
                <a:ea typeface="微软雅黑" panose="020B0503020204020204" pitchFamily="34" charset="-122"/>
              </a:rPr>
              <a:t>部专用模板</a:t>
            </a:r>
            <a:endParaRPr lang="zh-CN" altLang="en-US" sz="4000" b="1" spc="100" dirty="0">
              <a:latin typeface="微软雅黑" panose="020B0503020204020204" pitchFamily="34" charset="-122"/>
              <a:ea typeface="微软雅黑" panose="020B0503020204020204" pitchFamily="34" charset="-122"/>
            </a:endParaRPr>
          </a:p>
        </p:txBody>
      </p:sp>
      <p:sp>
        <p:nvSpPr>
          <p:cNvPr id="8" name="文本框 7"/>
          <p:cNvSpPr txBox="1"/>
          <p:nvPr userDrawn="1"/>
        </p:nvSpPr>
        <p:spPr>
          <a:xfrm>
            <a:off x="8133608" y="3742932"/>
            <a:ext cx="2009333" cy="369332"/>
          </a:xfrm>
          <a:prstGeom prst="rect">
            <a:avLst/>
          </a:prstGeom>
          <a:noFill/>
        </p:spPr>
        <p:txBody>
          <a:bodyPr wrap="none" rtlCol="0">
            <a:spAutoFit/>
          </a:bodyPr>
          <a:lstStyle/>
          <a:p>
            <a:r>
              <a:rPr lang="en-US" altLang="zh-CN" dirty="0" smtClean="0">
                <a:ea typeface="微软雅黑" panose="020B0503020204020204" pitchFamily="34" charset="-122"/>
              </a:rPr>
              <a:t>Design by </a:t>
            </a:r>
            <a:r>
              <a:rPr lang="en-US" altLang="zh-CN" dirty="0" err="1" smtClean="0">
                <a:ea typeface="微软雅黑" panose="020B0503020204020204" pitchFamily="34" charset="-122"/>
              </a:rPr>
              <a:t>yinchuan</a:t>
            </a:r>
            <a:endParaRPr lang="zh-CN" altLang="en-US" dirty="0">
              <a:ea typeface="微软雅黑" panose="020B0503020204020204" pitchFamily="34" charset="-122"/>
            </a:endParaRPr>
          </a:p>
        </p:txBody>
      </p:sp>
    </p:spTree>
    <p:extLst>
      <p:ext uri="{BB962C8B-B14F-4D97-AF65-F5344CB8AC3E}">
        <p14:creationId xmlns:p14="http://schemas.microsoft.com/office/powerpoint/2010/main" val="405460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3362035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3161176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134616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920619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617910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3EC3ED-7435-49F9-84C8-03CCA2F8DEDB}" type="datetime4">
              <a:rPr lang="en-US" smtClean="0"/>
              <a:pPr/>
              <a:t>August 10, 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8B37D5FE-740C-46F5-801A-FA5477D9711F}" type="slidenum">
              <a:rPr lang="en-US" smtClean="0"/>
              <a:pPr/>
              <a:t>‹#›</a:t>
            </a:fld>
            <a:endParaRPr lang="en-US"/>
          </a:p>
        </p:txBody>
      </p:sp>
      <p:grpSp>
        <p:nvGrpSpPr>
          <p:cNvPr id="5" name="组合 4"/>
          <p:cNvGrpSpPr/>
          <p:nvPr userDrawn="1"/>
        </p:nvGrpSpPr>
        <p:grpSpPr>
          <a:xfrm>
            <a:off x="10887529" y="391886"/>
            <a:ext cx="1317171" cy="362858"/>
            <a:chOff x="10874829" y="391886"/>
            <a:chExt cx="1317171" cy="362858"/>
          </a:xfrm>
        </p:grpSpPr>
        <p:sp>
          <p:nvSpPr>
            <p:cNvPr id="6" name="圆角矩形 5"/>
            <p:cNvSpPr/>
            <p:nvPr/>
          </p:nvSpPr>
          <p:spPr>
            <a:xfrm>
              <a:off x="10874829" y="391886"/>
              <a:ext cx="1317171" cy="362858"/>
            </a:xfrm>
            <a:prstGeom prst="roundRect">
              <a:avLst>
                <a:gd name="adj" fmla="val 4855"/>
              </a:avLst>
            </a:prstGeom>
            <a:solidFill>
              <a:schemeClr val="tx1">
                <a:lumMod val="85000"/>
                <a:lumOff val="15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Freeform 5"/>
            <p:cNvSpPr>
              <a:spLocks noEditPoints="1"/>
            </p:cNvSpPr>
            <p:nvPr/>
          </p:nvSpPr>
          <p:spPr bwMode="auto">
            <a:xfrm>
              <a:off x="10966136" y="497908"/>
              <a:ext cx="1134556" cy="150814"/>
            </a:xfrm>
            <a:custGeom>
              <a:avLst/>
              <a:gdLst>
                <a:gd name="T0" fmla="*/ 566 w 1328"/>
                <a:gd name="T1" fmla="*/ 117 h 174"/>
                <a:gd name="T2" fmla="*/ 507 w 1328"/>
                <a:gd name="T3" fmla="*/ 2 h 174"/>
                <a:gd name="T4" fmla="*/ 552 w 1328"/>
                <a:gd name="T5" fmla="*/ 173 h 174"/>
                <a:gd name="T6" fmla="*/ 672 w 1328"/>
                <a:gd name="T7" fmla="*/ 2 h 174"/>
                <a:gd name="T8" fmla="*/ 691 w 1328"/>
                <a:gd name="T9" fmla="*/ 2 h 174"/>
                <a:gd name="T10" fmla="*/ 628 w 1328"/>
                <a:gd name="T11" fmla="*/ 173 h 174"/>
                <a:gd name="T12" fmla="*/ 740 w 1328"/>
                <a:gd name="T13" fmla="*/ 2 h 174"/>
                <a:gd name="T14" fmla="*/ 800 w 1328"/>
                <a:gd name="T15" fmla="*/ 45 h 174"/>
                <a:gd name="T16" fmla="*/ 885 w 1328"/>
                <a:gd name="T17" fmla="*/ 24 h 174"/>
                <a:gd name="T18" fmla="*/ 799 w 1328"/>
                <a:gd name="T19" fmla="*/ 2 h 174"/>
                <a:gd name="T20" fmla="*/ 798 w 1328"/>
                <a:gd name="T21" fmla="*/ 120 h 174"/>
                <a:gd name="T22" fmla="*/ 716 w 1328"/>
                <a:gd name="T23" fmla="*/ 150 h 174"/>
                <a:gd name="T24" fmla="*/ 806 w 1328"/>
                <a:gd name="T25" fmla="*/ 173 h 174"/>
                <a:gd name="T26" fmla="*/ 800 w 1328"/>
                <a:gd name="T27" fmla="*/ 45 h 174"/>
                <a:gd name="T28" fmla="*/ 861 w 1328"/>
                <a:gd name="T29" fmla="*/ 173 h 174"/>
                <a:gd name="T30" fmla="*/ 973 w 1328"/>
                <a:gd name="T31" fmla="*/ 2 h 174"/>
                <a:gd name="T32" fmla="*/ 1139 w 1328"/>
                <a:gd name="T33" fmla="*/ 36 h 174"/>
                <a:gd name="T34" fmla="*/ 1066 w 1328"/>
                <a:gd name="T35" fmla="*/ 0 h 174"/>
                <a:gd name="T36" fmla="*/ 958 w 1328"/>
                <a:gd name="T37" fmla="*/ 117 h 174"/>
                <a:gd name="T38" fmla="*/ 1043 w 1328"/>
                <a:gd name="T39" fmla="*/ 174 h 174"/>
                <a:gd name="T40" fmla="*/ 1139 w 1328"/>
                <a:gd name="T41" fmla="*/ 51 h 174"/>
                <a:gd name="T42" fmla="*/ 1094 w 1328"/>
                <a:gd name="T43" fmla="*/ 41 h 174"/>
                <a:gd name="T44" fmla="*/ 1029 w 1328"/>
                <a:gd name="T45" fmla="*/ 155 h 174"/>
                <a:gd name="T46" fmla="*/ 1004 w 1328"/>
                <a:gd name="T47" fmla="*/ 132 h 174"/>
                <a:gd name="T48" fmla="*/ 1068 w 1328"/>
                <a:gd name="T49" fmla="*/ 19 h 174"/>
                <a:gd name="T50" fmla="*/ 1094 w 1328"/>
                <a:gd name="T51" fmla="*/ 41 h 174"/>
                <a:gd name="T52" fmla="*/ 1260 w 1328"/>
                <a:gd name="T53" fmla="*/ 115 h 174"/>
                <a:gd name="T54" fmla="*/ 1183 w 1328"/>
                <a:gd name="T55" fmla="*/ 2 h 174"/>
                <a:gd name="T56" fmla="*/ 1146 w 1328"/>
                <a:gd name="T57" fmla="*/ 173 h 174"/>
                <a:gd name="T58" fmla="*/ 1225 w 1328"/>
                <a:gd name="T59" fmla="*/ 155 h 174"/>
                <a:gd name="T60" fmla="*/ 1265 w 1328"/>
                <a:gd name="T61" fmla="*/ 173 h 174"/>
                <a:gd name="T62" fmla="*/ 1302 w 1328"/>
                <a:gd name="T63" fmla="*/ 2 h 174"/>
                <a:gd name="T64" fmla="*/ 151 w 1328"/>
                <a:gd name="T65" fmla="*/ 67 h 174"/>
                <a:gd name="T66" fmla="*/ 115 w 1328"/>
                <a:gd name="T67" fmla="*/ 2 h 174"/>
                <a:gd name="T68" fmla="*/ 0 w 1328"/>
                <a:gd name="T69" fmla="*/ 173 h 174"/>
                <a:gd name="T70" fmla="*/ 82 w 1328"/>
                <a:gd name="T71" fmla="*/ 91 h 174"/>
                <a:gd name="T72" fmla="*/ 112 w 1328"/>
                <a:gd name="T73" fmla="*/ 173 h 174"/>
                <a:gd name="T74" fmla="*/ 165 w 1328"/>
                <a:gd name="T75" fmla="*/ 165 h 174"/>
                <a:gd name="T76" fmla="*/ 174 w 1328"/>
                <a:gd name="T77" fmla="*/ 2 h 174"/>
                <a:gd name="T78" fmla="*/ 195 w 1328"/>
                <a:gd name="T79" fmla="*/ 173 h 174"/>
                <a:gd name="T80" fmla="*/ 309 w 1328"/>
                <a:gd name="T81" fmla="*/ 2 h 174"/>
                <a:gd name="T82" fmla="*/ 453 w 1328"/>
                <a:gd name="T83" fmla="*/ 2 h 174"/>
                <a:gd name="T84" fmla="*/ 395 w 1328"/>
                <a:gd name="T85" fmla="*/ 2 h 174"/>
                <a:gd name="T86" fmla="*/ 281 w 1328"/>
                <a:gd name="T87" fmla="*/ 173 h 174"/>
                <a:gd name="T88" fmla="*/ 357 w 1328"/>
                <a:gd name="T89" fmla="*/ 107 h 174"/>
                <a:gd name="T90" fmla="*/ 368 w 1328"/>
                <a:gd name="T91" fmla="*/ 98 h 174"/>
                <a:gd name="T92" fmla="*/ 416 w 1328"/>
                <a:gd name="T93" fmla="*/ 173 h 174"/>
                <a:gd name="T94" fmla="*/ 408 w 1328"/>
                <a:gd name="T95" fmla="*/ 68 h 174"/>
                <a:gd name="T96" fmla="*/ 453 w 1328"/>
                <a:gd name="T97" fmla="*/ 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8" h="174">
                  <a:moveTo>
                    <a:pt x="643" y="2"/>
                  </a:moveTo>
                  <a:cubicBezTo>
                    <a:pt x="566" y="117"/>
                    <a:pt x="566" y="117"/>
                    <a:pt x="566" y="117"/>
                  </a:cubicBezTo>
                  <a:cubicBezTo>
                    <a:pt x="556" y="2"/>
                    <a:pt x="556" y="2"/>
                    <a:pt x="556" y="2"/>
                  </a:cubicBezTo>
                  <a:cubicBezTo>
                    <a:pt x="507" y="2"/>
                    <a:pt x="507" y="2"/>
                    <a:pt x="507" y="2"/>
                  </a:cubicBezTo>
                  <a:cubicBezTo>
                    <a:pt x="521" y="173"/>
                    <a:pt x="521" y="173"/>
                    <a:pt x="521" y="173"/>
                  </a:cubicBezTo>
                  <a:cubicBezTo>
                    <a:pt x="521" y="173"/>
                    <a:pt x="549" y="173"/>
                    <a:pt x="552" y="173"/>
                  </a:cubicBezTo>
                  <a:cubicBezTo>
                    <a:pt x="560" y="172"/>
                    <a:pt x="564" y="163"/>
                    <a:pt x="566" y="161"/>
                  </a:cubicBezTo>
                  <a:cubicBezTo>
                    <a:pt x="570" y="156"/>
                    <a:pt x="672" y="2"/>
                    <a:pt x="672" y="2"/>
                  </a:cubicBezTo>
                  <a:lnTo>
                    <a:pt x="643" y="2"/>
                  </a:lnTo>
                  <a:close/>
                  <a:moveTo>
                    <a:pt x="691" y="2"/>
                  </a:moveTo>
                  <a:cubicBezTo>
                    <a:pt x="628" y="170"/>
                    <a:pt x="628" y="170"/>
                    <a:pt x="628" y="170"/>
                  </a:cubicBezTo>
                  <a:cubicBezTo>
                    <a:pt x="628" y="173"/>
                    <a:pt x="628" y="173"/>
                    <a:pt x="628" y="173"/>
                  </a:cubicBezTo>
                  <a:cubicBezTo>
                    <a:pt x="677" y="173"/>
                    <a:pt x="677" y="173"/>
                    <a:pt x="677" y="173"/>
                  </a:cubicBezTo>
                  <a:cubicBezTo>
                    <a:pt x="740" y="2"/>
                    <a:pt x="740" y="2"/>
                    <a:pt x="740" y="2"/>
                  </a:cubicBezTo>
                  <a:lnTo>
                    <a:pt x="691" y="2"/>
                  </a:lnTo>
                  <a:close/>
                  <a:moveTo>
                    <a:pt x="800" y="45"/>
                  </a:moveTo>
                  <a:cubicBezTo>
                    <a:pt x="798" y="41"/>
                    <a:pt x="796" y="24"/>
                    <a:pt x="815" y="24"/>
                  </a:cubicBezTo>
                  <a:cubicBezTo>
                    <a:pt x="821" y="23"/>
                    <a:pt x="885" y="24"/>
                    <a:pt x="885" y="24"/>
                  </a:cubicBezTo>
                  <a:cubicBezTo>
                    <a:pt x="892" y="2"/>
                    <a:pt x="892" y="2"/>
                    <a:pt x="892" y="2"/>
                  </a:cubicBezTo>
                  <a:cubicBezTo>
                    <a:pt x="892" y="2"/>
                    <a:pt x="806" y="2"/>
                    <a:pt x="799" y="2"/>
                  </a:cubicBezTo>
                  <a:cubicBezTo>
                    <a:pt x="784" y="2"/>
                    <a:pt x="755" y="19"/>
                    <a:pt x="755" y="46"/>
                  </a:cubicBezTo>
                  <a:cubicBezTo>
                    <a:pt x="751" y="83"/>
                    <a:pt x="787" y="100"/>
                    <a:pt x="798" y="120"/>
                  </a:cubicBezTo>
                  <a:cubicBezTo>
                    <a:pt x="808" y="130"/>
                    <a:pt x="810" y="146"/>
                    <a:pt x="794" y="150"/>
                  </a:cubicBezTo>
                  <a:cubicBezTo>
                    <a:pt x="780" y="150"/>
                    <a:pt x="716" y="150"/>
                    <a:pt x="716" y="150"/>
                  </a:cubicBezTo>
                  <a:cubicBezTo>
                    <a:pt x="707" y="173"/>
                    <a:pt x="707" y="173"/>
                    <a:pt x="707" y="173"/>
                  </a:cubicBezTo>
                  <a:cubicBezTo>
                    <a:pt x="707" y="173"/>
                    <a:pt x="798" y="173"/>
                    <a:pt x="806" y="173"/>
                  </a:cubicBezTo>
                  <a:cubicBezTo>
                    <a:pt x="841" y="173"/>
                    <a:pt x="869" y="127"/>
                    <a:pt x="842" y="92"/>
                  </a:cubicBezTo>
                  <a:cubicBezTo>
                    <a:pt x="824" y="73"/>
                    <a:pt x="801" y="52"/>
                    <a:pt x="800" y="45"/>
                  </a:cubicBezTo>
                  <a:close/>
                  <a:moveTo>
                    <a:pt x="924" y="2"/>
                  </a:moveTo>
                  <a:cubicBezTo>
                    <a:pt x="861" y="173"/>
                    <a:pt x="861" y="173"/>
                    <a:pt x="861" y="173"/>
                  </a:cubicBezTo>
                  <a:cubicBezTo>
                    <a:pt x="910" y="173"/>
                    <a:pt x="910" y="173"/>
                    <a:pt x="910" y="173"/>
                  </a:cubicBezTo>
                  <a:cubicBezTo>
                    <a:pt x="973" y="2"/>
                    <a:pt x="973" y="2"/>
                    <a:pt x="973" y="2"/>
                  </a:cubicBezTo>
                  <a:lnTo>
                    <a:pt x="924" y="2"/>
                  </a:lnTo>
                  <a:close/>
                  <a:moveTo>
                    <a:pt x="1139" y="36"/>
                  </a:moveTo>
                  <a:cubicBezTo>
                    <a:pt x="1138" y="26"/>
                    <a:pt x="1125" y="3"/>
                    <a:pt x="1098" y="0"/>
                  </a:cubicBezTo>
                  <a:cubicBezTo>
                    <a:pt x="1066" y="0"/>
                    <a:pt x="1066" y="0"/>
                    <a:pt x="1066" y="0"/>
                  </a:cubicBezTo>
                  <a:cubicBezTo>
                    <a:pt x="1024" y="2"/>
                    <a:pt x="1003" y="24"/>
                    <a:pt x="987" y="45"/>
                  </a:cubicBezTo>
                  <a:cubicBezTo>
                    <a:pt x="966" y="80"/>
                    <a:pt x="960" y="111"/>
                    <a:pt x="958" y="117"/>
                  </a:cubicBezTo>
                  <a:cubicBezTo>
                    <a:pt x="952" y="147"/>
                    <a:pt x="968" y="167"/>
                    <a:pt x="993" y="174"/>
                  </a:cubicBezTo>
                  <a:cubicBezTo>
                    <a:pt x="1043" y="174"/>
                    <a:pt x="1043" y="174"/>
                    <a:pt x="1043" y="174"/>
                  </a:cubicBezTo>
                  <a:cubicBezTo>
                    <a:pt x="1070" y="169"/>
                    <a:pt x="1095" y="151"/>
                    <a:pt x="1104" y="136"/>
                  </a:cubicBezTo>
                  <a:cubicBezTo>
                    <a:pt x="1112" y="129"/>
                    <a:pt x="1134" y="79"/>
                    <a:pt x="1139" y="51"/>
                  </a:cubicBezTo>
                  <a:cubicBezTo>
                    <a:pt x="1139" y="45"/>
                    <a:pt x="1139" y="39"/>
                    <a:pt x="1139" y="36"/>
                  </a:cubicBezTo>
                  <a:close/>
                  <a:moveTo>
                    <a:pt x="1094" y="41"/>
                  </a:moveTo>
                  <a:cubicBezTo>
                    <a:pt x="1092" y="43"/>
                    <a:pt x="1065" y="118"/>
                    <a:pt x="1060" y="130"/>
                  </a:cubicBezTo>
                  <a:cubicBezTo>
                    <a:pt x="1053" y="149"/>
                    <a:pt x="1030" y="155"/>
                    <a:pt x="1029" y="155"/>
                  </a:cubicBezTo>
                  <a:cubicBezTo>
                    <a:pt x="1014" y="155"/>
                    <a:pt x="1014" y="155"/>
                    <a:pt x="1014" y="155"/>
                  </a:cubicBezTo>
                  <a:cubicBezTo>
                    <a:pt x="1009" y="152"/>
                    <a:pt x="999" y="147"/>
                    <a:pt x="1004" y="132"/>
                  </a:cubicBezTo>
                  <a:cubicBezTo>
                    <a:pt x="1005" y="129"/>
                    <a:pt x="1011" y="113"/>
                    <a:pt x="1017" y="96"/>
                  </a:cubicBezTo>
                  <a:cubicBezTo>
                    <a:pt x="1039" y="33"/>
                    <a:pt x="1042" y="26"/>
                    <a:pt x="1068" y="19"/>
                  </a:cubicBezTo>
                  <a:cubicBezTo>
                    <a:pt x="1082" y="19"/>
                    <a:pt x="1082" y="19"/>
                    <a:pt x="1082" y="19"/>
                  </a:cubicBezTo>
                  <a:cubicBezTo>
                    <a:pt x="1097" y="25"/>
                    <a:pt x="1093" y="39"/>
                    <a:pt x="1094" y="41"/>
                  </a:cubicBezTo>
                  <a:close/>
                  <a:moveTo>
                    <a:pt x="1302" y="2"/>
                  </a:moveTo>
                  <a:cubicBezTo>
                    <a:pt x="1260" y="115"/>
                    <a:pt x="1260" y="115"/>
                    <a:pt x="1260" y="115"/>
                  </a:cubicBezTo>
                  <a:cubicBezTo>
                    <a:pt x="1216" y="2"/>
                    <a:pt x="1216" y="2"/>
                    <a:pt x="1216" y="2"/>
                  </a:cubicBezTo>
                  <a:cubicBezTo>
                    <a:pt x="1183" y="2"/>
                    <a:pt x="1183" y="2"/>
                    <a:pt x="1183" y="2"/>
                  </a:cubicBezTo>
                  <a:cubicBezTo>
                    <a:pt x="1121" y="173"/>
                    <a:pt x="1121" y="173"/>
                    <a:pt x="1121" y="173"/>
                  </a:cubicBezTo>
                  <a:cubicBezTo>
                    <a:pt x="1146" y="173"/>
                    <a:pt x="1146" y="173"/>
                    <a:pt x="1146" y="173"/>
                  </a:cubicBezTo>
                  <a:cubicBezTo>
                    <a:pt x="1189" y="59"/>
                    <a:pt x="1189" y="59"/>
                    <a:pt x="1189" y="59"/>
                  </a:cubicBezTo>
                  <a:cubicBezTo>
                    <a:pt x="1225" y="155"/>
                    <a:pt x="1225" y="155"/>
                    <a:pt x="1225" y="155"/>
                  </a:cubicBezTo>
                  <a:cubicBezTo>
                    <a:pt x="1225" y="155"/>
                    <a:pt x="1228" y="173"/>
                    <a:pt x="1241" y="173"/>
                  </a:cubicBezTo>
                  <a:cubicBezTo>
                    <a:pt x="1253" y="173"/>
                    <a:pt x="1265" y="173"/>
                    <a:pt x="1265" y="173"/>
                  </a:cubicBezTo>
                  <a:cubicBezTo>
                    <a:pt x="1328" y="2"/>
                    <a:pt x="1328" y="2"/>
                    <a:pt x="1328" y="2"/>
                  </a:cubicBezTo>
                  <a:lnTo>
                    <a:pt x="1302" y="2"/>
                  </a:lnTo>
                  <a:close/>
                  <a:moveTo>
                    <a:pt x="174" y="2"/>
                  </a:moveTo>
                  <a:cubicBezTo>
                    <a:pt x="151" y="67"/>
                    <a:pt x="151" y="67"/>
                    <a:pt x="151" y="67"/>
                  </a:cubicBezTo>
                  <a:cubicBezTo>
                    <a:pt x="91" y="67"/>
                    <a:pt x="91" y="67"/>
                    <a:pt x="91" y="67"/>
                  </a:cubicBezTo>
                  <a:cubicBezTo>
                    <a:pt x="115" y="2"/>
                    <a:pt x="115" y="2"/>
                    <a:pt x="115" y="2"/>
                  </a:cubicBezTo>
                  <a:cubicBezTo>
                    <a:pt x="63" y="2"/>
                    <a:pt x="63" y="2"/>
                    <a:pt x="63" y="2"/>
                  </a:cubicBezTo>
                  <a:cubicBezTo>
                    <a:pt x="0" y="173"/>
                    <a:pt x="0" y="173"/>
                    <a:pt x="0" y="173"/>
                  </a:cubicBezTo>
                  <a:cubicBezTo>
                    <a:pt x="52" y="173"/>
                    <a:pt x="52" y="173"/>
                    <a:pt x="52" y="173"/>
                  </a:cubicBezTo>
                  <a:cubicBezTo>
                    <a:pt x="82" y="91"/>
                    <a:pt x="82" y="91"/>
                    <a:pt x="82" y="91"/>
                  </a:cubicBezTo>
                  <a:cubicBezTo>
                    <a:pt x="141" y="91"/>
                    <a:pt x="141" y="91"/>
                    <a:pt x="141" y="91"/>
                  </a:cubicBezTo>
                  <a:cubicBezTo>
                    <a:pt x="112" y="173"/>
                    <a:pt x="112" y="173"/>
                    <a:pt x="112" y="173"/>
                  </a:cubicBezTo>
                  <a:cubicBezTo>
                    <a:pt x="155" y="173"/>
                    <a:pt x="155" y="173"/>
                    <a:pt x="155" y="173"/>
                  </a:cubicBezTo>
                  <a:cubicBezTo>
                    <a:pt x="155" y="173"/>
                    <a:pt x="161" y="172"/>
                    <a:pt x="165" y="165"/>
                  </a:cubicBezTo>
                  <a:cubicBezTo>
                    <a:pt x="170" y="158"/>
                    <a:pt x="226" y="2"/>
                    <a:pt x="226" y="2"/>
                  </a:cubicBezTo>
                  <a:lnTo>
                    <a:pt x="174" y="2"/>
                  </a:lnTo>
                  <a:close/>
                  <a:moveTo>
                    <a:pt x="258" y="2"/>
                  </a:moveTo>
                  <a:cubicBezTo>
                    <a:pt x="195" y="173"/>
                    <a:pt x="195" y="173"/>
                    <a:pt x="195" y="173"/>
                  </a:cubicBezTo>
                  <a:cubicBezTo>
                    <a:pt x="247" y="173"/>
                    <a:pt x="247" y="173"/>
                    <a:pt x="247" y="173"/>
                  </a:cubicBezTo>
                  <a:cubicBezTo>
                    <a:pt x="309" y="2"/>
                    <a:pt x="309" y="2"/>
                    <a:pt x="309" y="2"/>
                  </a:cubicBezTo>
                  <a:lnTo>
                    <a:pt x="258" y="2"/>
                  </a:lnTo>
                  <a:close/>
                  <a:moveTo>
                    <a:pt x="453" y="2"/>
                  </a:moveTo>
                  <a:cubicBezTo>
                    <a:pt x="373" y="64"/>
                    <a:pt x="373" y="64"/>
                    <a:pt x="373" y="64"/>
                  </a:cubicBezTo>
                  <a:cubicBezTo>
                    <a:pt x="395" y="2"/>
                    <a:pt x="395" y="2"/>
                    <a:pt x="395" y="2"/>
                  </a:cubicBezTo>
                  <a:cubicBezTo>
                    <a:pt x="343" y="2"/>
                    <a:pt x="343" y="2"/>
                    <a:pt x="343" y="2"/>
                  </a:cubicBezTo>
                  <a:cubicBezTo>
                    <a:pt x="281" y="173"/>
                    <a:pt x="281" y="173"/>
                    <a:pt x="281" y="173"/>
                  </a:cubicBezTo>
                  <a:cubicBezTo>
                    <a:pt x="333" y="173"/>
                    <a:pt x="333" y="173"/>
                    <a:pt x="333" y="173"/>
                  </a:cubicBezTo>
                  <a:cubicBezTo>
                    <a:pt x="357" y="107"/>
                    <a:pt x="357" y="107"/>
                    <a:pt x="357" y="107"/>
                  </a:cubicBezTo>
                  <a:cubicBezTo>
                    <a:pt x="358" y="107"/>
                    <a:pt x="358" y="107"/>
                    <a:pt x="358" y="107"/>
                  </a:cubicBezTo>
                  <a:cubicBezTo>
                    <a:pt x="368" y="98"/>
                    <a:pt x="368" y="98"/>
                    <a:pt x="368" y="98"/>
                  </a:cubicBezTo>
                  <a:cubicBezTo>
                    <a:pt x="399" y="155"/>
                    <a:pt x="399" y="155"/>
                    <a:pt x="399" y="155"/>
                  </a:cubicBezTo>
                  <a:cubicBezTo>
                    <a:pt x="399" y="155"/>
                    <a:pt x="405" y="172"/>
                    <a:pt x="416" y="173"/>
                  </a:cubicBezTo>
                  <a:cubicBezTo>
                    <a:pt x="421" y="173"/>
                    <a:pt x="462" y="173"/>
                    <a:pt x="462" y="173"/>
                  </a:cubicBezTo>
                  <a:cubicBezTo>
                    <a:pt x="408" y="68"/>
                    <a:pt x="408" y="68"/>
                    <a:pt x="408" y="68"/>
                  </a:cubicBezTo>
                  <a:cubicBezTo>
                    <a:pt x="493" y="2"/>
                    <a:pt x="493" y="2"/>
                    <a:pt x="493" y="2"/>
                  </a:cubicBezTo>
                  <a:lnTo>
                    <a:pt x="453" y="2"/>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a typeface="微软雅黑" panose="020B0503020204020204" pitchFamily="34" charset="-122"/>
              </a:endParaRPr>
            </a:p>
          </p:txBody>
        </p:sp>
      </p:grpSp>
      <p:sp>
        <p:nvSpPr>
          <p:cNvPr id="8" name="文本框 7"/>
          <p:cNvSpPr txBox="1"/>
          <p:nvPr userDrawn="1"/>
        </p:nvSpPr>
        <p:spPr>
          <a:xfrm>
            <a:off x="9491750" y="434816"/>
            <a:ext cx="1304471" cy="276999"/>
          </a:xfrm>
          <a:prstGeom prst="rect">
            <a:avLst/>
          </a:prstGeom>
        </p:spPr>
        <p:txBody>
          <a:bodyPr vert="horz" wrap="square" lIns="91440" tIns="45720" rIns="91440" bIns="45720" rtlCol="0" anchor="ctr">
            <a:spAutoFit/>
          </a:bodyPr>
          <a:lstStyle>
            <a:defPPr>
              <a:defRPr lang="zh-CN"/>
            </a:defPPr>
            <a:lvl1pPr algn="dist">
              <a:defRPr sz="1200">
                <a:solidFill>
                  <a:srgbClr val="4D4D4D"/>
                </a:solidFill>
                <a:latin typeface="微软雅黑" panose="020B0503020204020204" pitchFamily="34" charset="-122"/>
                <a:ea typeface="微软雅黑" panose="020B0503020204020204" pitchFamily="34" charset="-122"/>
              </a:defRPr>
            </a:lvl1pPr>
          </a:lstStyle>
          <a:p>
            <a:r>
              <a:rPr lang="zh-CN" altLang="en-US" dirty="0"/>
              <a:t>公安事业部</a:t>
            </a:r>
          </a:p>
        </p:txBody>
      </p:sp>
    </p:spTree>
    <p:extLst>
      <p:ext uri="{BB962C8B-B14F-4D97-AF65-F5344CB8AC3E}">
        <p14:creationId xmlns:p14="http://schemas.microsoft.com/office/powerpoint/2010/main" val="50184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427614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3093106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D4CDC-0B6F-49BB-989D-1F44EF11D580}" type="datetimeFigureOut">
              <a:rPr lang="zh-CN" altLang="en-US" smtClean="0"/>
              <a:pPr/>
              <a:t>2017/8/10</a:t>
            </a:fld>
            <a:endParaRPr lang="zh-CN" altLang="en-US" dirty="0"/>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360D50-E520-4AC7-B890-6F73E2030F7C}" type="slidenum">
              <a:rPr lang="zh-CN" altLang="en-US" smtClean="0"/>
              <a:pPr/>
              <a:t>‹#›</a:t>
            </a:fld>
            <a:endParaRPr lang="zh-CN" altLang="en-US" dirty="0"/>
          </a:p>
        </p:txBody>
      </p:sp>
    </p:spTree>
    <p:extLst>
      <p:ext uri="{BB962C8B-B14F-4D97-AF65-F5344CB8AC3E}">
        <p14:creationId xmlns:p14="http://schemas.microsoft.com/office/powerpoint/2010/main" val="1692955796"/>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65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8" Type="http://schemas.openxmlformats.org/officeDocument/2006/relationships/hyperlink" Target="https://cdn.jsdelivr.net/vue/latest/vue.js" TargetMode="External"/><Relationship Id="rId3" Type="http://schemas.openxmlformats.org/officeDocument/2006/relationships/image" Target="../media/image7.png"/><Relationship Id="rId7" Type="http://schemas.openxmlformats.org/officeDocument/2006/relationships/hyperlink" Target="https://unpkg.com/vue/" TargetMode="External"/><Relationship Id="rId12" Type="http://schemas.openxmlformats.org/officeDocument/2006/relationships/hyperlink" Target="https://cn.vuejs.org/v2/guide/single-file-components.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unpkg.com/vue" TargetMode="External"/><Relationship Id="rId11" Type="http://schemas.openxmlformats.org/officeDocument/2006/relationships/hyperlink" Target="http://browserify.org/" TargetMode="External"/><Relationship Id="rId5" Type="http://schemas.openxmlformats.org/officeDocument/2006/relationships/hyperlink" Target="https://jsfiddle.net/chrisvfritz/50wL7mdz/" TargetMode="External"/><Relationship Id="rId10" Type="http://schemas.openxmlformats.org/officeDocument/2006/relationships/hyperlink" Target="https://webpack.js.org/" TargetMode="External"/><Relationship Id="rId4" Type="http://schemas.openxmlformats.org/officeDocument/2006/relationships/image" Target="../media/image13.png"/><Relationship Id="rId9" Type="http://schemas.openxmlformats.org/officeDocument/2006/relationships/hyperlink" Target="https://cdnjs.cloudflare.com/ajax/libs/vue/2.4.0/vue.js"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github.com/vuejs/vue-cl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https://cn.vuejs.org/v2/guide/transitions.html" TargetMode="Externa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900936" y="4297265"/>
            <a:ext cx="400110" cy="801569"/>
            <a:chOff x="7377203" y="3570646"/>
            <a:chExt cx="400110" cy="801569"/>
          </a:xfrm>
        </p:grpSpPr>
        <p:sp>
          <p:nvSpPr>
            <p:cNvPr id="6" name="Freeform 5"/>
            <p:cNvSpPr>
              <a:spLocks/>
            </p:cNvSpPr>
            <p:nvPr/>
          </p:nvSpPr>
          <p:spPr bwMode="auto">
            <a:xfrm>
              <a:off x="7418012" y="3570646"/>
              <a:ext cx="308510" cy="765731"/>
            </a:xfrm>
            <a:custGeom>
              <a:avLst/>
              <a:gdLst>
                <a:gd name="T0" fmla="*/ 79 w 197"/>
                <a:gd name="T1" fmla="*/ 3 h 494"/>
                <a:gd name="T2" fmla="*/ 60 w 197"/>
                <a:gd name="T3" fmla="*/ 7 h 494"/>
                <a:gd name="T4" fmla="*/ 45 w 197"/>
                <a:gd name="T5" fmla="*/ 15 h 494"/>
                <a:gd name="T6" fmla="*/ 35 w 197"/>
                <a:gd name="T7" fmla="*/ 34 h 494"/>
                <a:gd name="T8" fmla="*/ 26 w 197"/>
                <a:gd name="T9" fmla="*/ 51 h 494"/>
                <a:gd name="T10" fmla="*/ 19 w 197"/>
                <a:gd name="T11" fmla="*/ 65 h 494"/>
                <a:gd name="T12" fmla="*/ 19 w 197"/>
                <a:gd name="T13" fmla="*/ 82 h 494"/>
                <a:gd name="T14" fmla="*/ 16 w 197"/>
                <a:gd name="T15" fmla="*/ 97 h 494"/>
                <a:gd name="T16" fmla="*/ 11 w 197"/>
                <a:gd name="T17" fmla="*/ 114 h 494"/>
                <a:gd name="T18" fmla="*/ 12 w 197"/>
                <a:gd name="T19" fmla="*/ 131 h 494"/>
                <a:gd name="T20" fmla="*/ 12 w 197"/>
                <a:gd name="T21" fmla="*/ 146 h 494"/>
                <a:gd name="T22" fmla="*/ 10 w 197"/>
                <a:gd name="T23" fmla="*/ 163 h 494"/>
                <a:gd name="T24" fmla="*/ 8 w 197"/>
                <a:gd name="T25" fmla="*/ 182 h 494"/>
                <a:gd name="T26" fmla="*/ 7 w 197"/>
                <a:gd name="T27" fmla="*/ 199 h 494"/>
                <a:gd name="T28" fmla="*/ 5 w 197"/>
                <a:gd name="T29" fmla="*/ 217 h 494"/>
                <a:gd name="T30" fmla="*/ 2 w 197"/>
                <a:gd name="T31" fmla="*/ 240 h 494"/>
                <a:gd name="T32" fmla="*/ 3 w 197"/>
                <a:gd name="T33" fmla="*/ 261 h 494"/>
                <a:gd name="T34" fmla="*/ 1 w 197"/>
                <a:gd name="T35" fmla="*/ 277 h 494"/>
                <a:gd name="T36" fmla="*/ 5 w 197"/>
                <a:gd name="T37" fmla="*/ 300 h 494"/>
                <a:gd name="T38" fmla="*/ 3 w 197"/>
                <a:gd name="T39" fmla="*/ 321 h 494"/>
                <a:gd name="T40" fmla="*/ 3 w 197"/>
                <a:gd name="T41" fmla="*/ 342 h 494"/>
                <a:gd name="T42" fmla="*/ 8 w 197"/>
                <a:gd name="T43" fmla="*/ 367 h 494"/>
                <a:gd name="T44" fmla="*/ 14 w 197"/>
                <a:gd name="T45" fmla="*/ 394 h 494"/>
                <a:gd name="T46" fmla="*/ 21 w 197"/>
                <a:gd name="T47" fmla="*/ 426 h 494"/>
                <a:gd name="T48" fmla="*/ 25 w 197"/>
                <a:gd name="T49" fmla="*/ 446 h 494"/>
                <a:gd name="T50" fmla="*/ 36 w 197"/>
                <a:gd name="T51" fmla="*/ 466 h 494"/>
                <a:gd name="T52" fmla="*/ 56 w 197"/>
                <a:gd name="T53" fmla="*/ 482 h 494"/>
                <a:gd name="T54" fmla="*/ 88 w 197"/>
                <a:gd name="T55" fmla="*/ 487 h 494"/>
                <a:gd name="T56" fmla="*/ 121 w 197"/>
                <a:gd name="T57" fmla="*/ 491 h 494"/>
                <a:gd name="T58" fmla="*/ 147 w 197"/>
                <a:gd name="T59" fmla="*/ 492 h 494"/>
                <a:gd name="T60" fmla="*/ 168 w 197"/>
                <a:gd name="T61" fmla="*/ 484 h 494"/>
                <a:gd name="T62" fmla="*/ 181 w 197"/>
                <a:gd name="T63" fmla="*/ 468 h 494"/>
                <a:gd name="T64" fmla="*/ 188 w 197"/>
                <a:gd name="T65" fmla="*/ 437 h 494"/>
                <a:gd name="T66" fmla="*/ 192 w 197"/>
                <a:gd name="T67" fmla="*/ 411 h 494"/>
                <a:gd name="T68" fmla="*/ 195 w 197"/>
                <a:gd name="T69" fmla="*/ 382 h 494"/>
                <a:gd name="T70" fmla="*/ 194 w 197"/>
                <a:gd name="T71" fmla="*/ 352 h 494"/>
                <a:gd name="T72" fmla="*/ 194 w 197"/>
                <a:gd name="T73" fmla="*/ 321 h 494"/>
                <a:gd name="T74" fmla="*/ 192 w 197"/>
                <a:gd name="T75" fmla="*/ 283 h 494"/>
                <a:gd name="T76" fmla="*/ 193 w 197"/>
                <a:gd name="T77" fmla="*/ 251 h 494"/>
                <a:gd name="T78" fmla="*/ 191 w 197"/>
                <a:gd name="T79" fmla="*/ 215 h 494"/>
                <a:gd name="T80" fmla="*/ 190 w 197"/>
                <a:gd name="T81" fmla="*/ 187 h 494"/>
                <a:gd name="T82" fmla="*/ 188 w 197"/>
                <a:gd name="T83" fmla="*/ 148 h 494"/>
                <a:gd name="T84" fmla="*/ 189 w 197"/>
                <a:gd name="T85" fmla="*/ 113 h 494"/>
                <a:gd name="T86" fmla="*/ 188 w 197"/>
                <a:gd name="T87" fmla="*/ 70 h 494"/>
                <a:gd name="T88" fmla="*/ 181 w 197"/>
                <a:gd name="T89" fmla="*/ 37 h 494"/>
                <a:gd name="T90" fmla="*/ 170 w 197"/>
                <a:gd name="T91" fmla="*/ 18 h 494"/>
                <a:gd name="T92" fmla="*/ 143 w 197"/>
                <a:gd name="T93" fmla="*/ 3 h 494"/>
                <a:gd name="T94" fmla="*/ 110 w 197"/>
                <a:gd name="T95" fmla="*/ 2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7" h="494">
                  <a:moveTo>
                    <a:pt x="93" y="3"/>
                  </a:moveTo>
                  <a:cubicBezTo>
                    <a:pt x="90" y="3"/>
                    <a:pt x="86" y="3"/>
                    <a:pt x="86" y="3"/>
                  </a:cubicBezTo>
                  <a:cubicBezTo>
                    <a:pt x="82" y="3"/>
                    <a:pt x="82" y="3"/>
                    <a:pt x="82" y="3"/>
                  </a:cubicBezTo>
                  <a:cubicBezTo>
                    <a:pt x="79" y="3"/>
                    <a:pt x="79" y="3"/>
                    <a:pt x="79" y="3"/>
                  </a:cubicBezTo>
                  <a:cubicBezTo>
                    <a:pt x="79" y="3"/>
                    <a:pt x="77" y="3"/>
                    <a:pt x="75" y="4"/>
                  </a:cubicBezTo>
                  <a:cubicBezTo>
                    <a:pt x="73" y="6"/>
                    <a:pt x="74" y="6"/>
                    <a:pt x="71" y="6"/>
                  </a:cubicBezTo>
                  <a:cubicBezTo>
                    <a:pt x="68" y="6"/>
                    <a:pt x="69" y="5"/>
                    <a:pt x="66" y="6"/>
                  </a:cubicBezTo>
                  <a:cubicBezTo>
                    <a:pt x="63" y="6"/>
                    <a:pt x="60" y="7"/>
                    <a:pt x="60" y="7"/>
                  </a:cubicBezTo>
                  <a:cubicBezTo>
                    <a:pt x="57" y="8"/>
                    <a:pt x="57" y="8"/>
                    <a:pt x="57" y="8"/>
                  </a:cubicBezTo>
                  <a:cubicBezTo>
                    <a:pt x="57" y="8"/>
                    <a:pt x="55" y="11"/>
                    <a:pt x="53" y="11"/>
                  </a:cubicBezTo>
                  <a:cubicBezTo>
                    <a:pt x="50" y="11"/>
                    <a:pt x="48" y="12"/>
                    <a:pt x="48" y="12"/>
                  </a:cubicBezTo>
                  <a:cubicBezTo>
                    <a:pt x="48" y="12"/>
                    <a:pt x="47" y="13"/>
                    <a:pt x="45" y="15"/>
                  </a:cubicBezTo>
                  <a:cubicBezTo>
                    <a:pt x="43" y="17"/>
                    <a:pt x="41" y="18"/>
                    <a:pt x="41" y="18"/>
                  </a:cubicBezTo>
                  <a:cubicBezTo>
                    <a:pt x="41" y="18"/>
                    <a:pt x="39" y="22"/>
                    <a:pt x="38" y="25"/>
                  </a:cubicBezTo>
                  <a:cubicBezTo>
                    <a:pt x="36" y="27"/>
                    <a:pt x="36" y="29"/>
                    <a:pt x="36" y="29"/>
                  </a:cubicBezTo>
                  <a:cubicBezTo>
                    <a:pt x="36" y="29"/>
                    <a:pt x="35" y="30"/>
                    <a:pt x="35" y="34"/>
                  </a:cubicBezTo>
                  <a:cubicBezTo>
                    <a:pt x="34" y="39"/>
                    <a:pt x="36" y="37"/>
                    <a:pt x="34" y="40"/>
                  </a:cubicBezTo>
                  <a:cubicBezTo>
                    <a:pt x="33" y="44"/>
                    <a:pt x="29" y="45"/>
                    <a:pt x="29" y="45"/>
                  </a:cubicBezTo>
                  <a:cubicBezTo>
                    <a:pt x="26" y="48"/>
                    <a:pt x="26" y="48"/>
                    <a:pt x="26" y="48"/>
                  </a:cubicBezTo>
                  <a:cubicBezTo>
                    <a:pt x="26" y="51"/>
                    <a:pt x="26" y="51"/>
                    <a:pt x="26" y="51"/>
                  </a:cubicBezTo>
                  <a:cubicBezTo>
                    <a:pt x="26" y="58"/>
                    <a:pt x="26" y="58"/>
                    <a:pt x="26" y="58"/>
                  </a:cubicBezTo>
                  <a:cubicBezTo>
                    <a:pt x="23" y="61"/>
                    <a:pt x="23" y="61"/>
                    <a:pt x="23" y="61"/>
                  </a:cubicBezTo>
                  <a:cubicBezTo>
                    <a:pt x="21" y="62"/>
                    <a:pt x="21" y="62"/>
                    <a:pt x="21" y="62"/>
                  </a:cubicBezTo>
                  <a:cubicBezTo>
                    <a:pt x="21" y="62"/>
                    <a:pt x="19" y="63"/>
                    <a:pt x="19" y="65"/>
                  </a:cubicBezTo>
                  <a:cubicBezTo>
                    <a:pt x="19" y="68"/>
                    <a:pt x="19" y="69"/>
                    <a:pt x="19" y="69"/>
                  </a:cubicBezTo>
                  <a:cubicBezTo>
                    <a:pt x="19" y="69"/>
                    <a:pt x="19" y="69"/>
                    <a:pt x="19" y="72"/>
                  </a:cubicBezTo>
                  <a:cubicBezTo>
                    <a:pt x="20" y="75"/>
                    <a:pt x="19" y="75"/>
                    <a:pt x="19" y="77"/>
                  </a:cubicBezTo>
                  <a:cubicBezTo>
                    <a:pt x="19" y="79"/>
                    <a:pt x="19" y="82"/>
                    <a:pt x="19" y="82"/>
                  </a:cubicBezTo>
                  <a:cubicBezTo>
                    <a:pt x="16" y="85"/>
                    <a:pt x="16" y="85"/>
                    <a:pt x="16" y="85"/>
                  </a:cubicBezTo>
                  <a:cubicBezTo>
                    <a:pt x="16" y="85"/>
                    <a:pt x="16" y="86"/>
                    <a:pt x="16" y="88"/>
                  </a:cubicBezTo>
                  <a:cubicBezTo>
                    <a:pt x="16" y="90"/>
                    <a:pt x="16" y="89"/>
                    <a:pt x="16" y="92"/>
                  </a:cubicBezTo>
                  <a:cubicBezTo>
                    <a:pt x="16" y="95"/>
                    <a:pt x="16" y="97"/>
                    <a:pt x="16" y="97"/>
                  </a:cubicBezTo>
                  <a:cubicBezTo>
                    <a:pt x="16" y="97"/>
                    <a:pt x="18" y="95"/>
                    <a:pt x="15" y="100"/>
                  </a:cubicBezTo>
                  <a:cubicBezTo>
                    <a:pt x="12" y="105"/>
                    <a:pt x="12" y="107"/>
                    <a:pt x="12" y="107"/>
                  </a:cubicBezTo>
                  <a:cubicBezTo>
                    <a:pt x="12" y="107"/>
                    <a:pt x="11" y="107"/>
                    <a:pt x="11" y="109"/>
                  </a:cubicBezTo>
                  <a:cubicBezTo>
                    <a:pt x="11" y="112"/>
                    <a:pt x="11" y="114"/>
                    <a:pt x="11" y="114"/>
                  </a:cubicBezTo>
                  <a:cubicBezTo>
                    <a:pt x="11" y="117"/>
                    <a:pt x="11" y="117"/>
                    <a:pt x="11" y="117"/>
                  </a:cubicBezTo>
                  <a:cubicBezTo>
                    <a:pt x="11" y="122"/>
                    <a:pt x="11" y="122"/>
                    <a:pt x="11" y="122"/>
                  </a:cubicBezTo>
                  <a:cubicBezTo>
                    <a:pt x="12" y="126"/>
                    <a:pt x="12" y="126"/>
                    <a:pt x="12" y="126"/>
                  </a:cubicBezTo>
                  <a:cubicBezTo>
                    <a:pt x="12" y="131"/>
                    <a:pt x="12" y="131"/>
                    <a:pt x="12" y="131"/>
                  </a:cubicBezTo>
                  <a:cubicBezTo>
                    <a:pt x="12" y="134"/>
                    <a:pt x="12" y="134"/>
                    <a:pt x="12" y="134"/>
                  </a:cubicBezTo>
                  <a:cubicBezTo>
                    <a:pt x="12" y="139"/>
                    <a:pt x="12" y="139"/>
                    <a:pt x="12" y="139"/>
                  </a:cubicBezTo>
                  <a:cubicBezTo>
                    <a:pt x="12" y="139"/>
                    <a:pt x="13" y="139"/>
                    <a:pt x="12" y="142"/>
                  </a:cubicBezTo>
                  <a:cubicBezTo>
                    <a:pt x="12" y="145"/>
                    <a:pt x="12" y="146"/>
                    <a:pt x="12" y="146"/>
                  </a:cubicBezTo>
                  <a:cubicBezTo>
                    <a:pt x="12" y="146"/>
                    <a:pt x="12" y="147"/>
                    <a:pt x="11" y="150"/>
                  </a:cubicBezTo>
                  <a:cubicBezTo>
                    <a:pt x="10" y="152"/>
                    <a:pt x="10" y="151"/>
                    <a:pt x="10" y="154"/>
                  </a:cubicBezTo>
                  <a:cubicBezTo>
                    <a:pt x="10" y="157"/>
                    <a:pt x="10" y="157"/>
                    <a:pt x="10" y="159"/>
                  </a:cubicBezTo>
                  <a:cubicBezTo>
                    <a:pt x="10" y="162"/>
                    <a:pt x="10" y="163"/>
                    <a:pt x="10" y="163"/>
                  </a:cubicBezTo>
                  <a:cubicBezTo>
                    <a:pt x="10" y="167"/>
                    <a:pt x="10" y="167"/>
                    <a:pt x="10" y="167"/>
                  </a:cubicBezTo>
                  <a:cubicBezTo>
                    <a:pt x="10" y="167"/>
                    <a:pt x="13" y="168"/>
                    <a:pt x="11" y="170"/>
                  </a:cubicBezTo>
                  <a:cubicBezTo>
                    <a:pt x="8" y="173"/>
                    <a:pt x="10" y="179"/>
                    <a:pt x="10" y="179"/>
                  </a:cubicBezTo>
                  <a:cubicBezTo>
                    <a:pt x="8" y="182"/>
                    <a:pt x="8" y="182"/>
                    <a:pt x="8" y="182"/>
                  </a:cubicBezTo>
                  <a:cubicBezTo>
                    <a:pt x="7" y="185"/>
                    <a:pt x="7" y="185"/>
                    <a:pt x="7" y="185"/>
                  </a:cubicBezTo>
                  <a:cubicBezTo>
                    <a:pt x="7" y="185"/>
                    <a:pt x="6" y="186"/>
                    <a:pt x="6" y="189"/>
                  </a:cubicBezTo>
                  <a:cubicBezTo>
                    <a:pt x="6" y="192"/>
                    <a:pt x="7" y="191"/>
                    <a:pt x="7" y="194"/>
                  </a:cubicBezTo>
                  <a:cubicBezTo>
                    <a:pt x="7" y="196"/>
                    <a:pt x="7" y="196"/>
                    <a:pt x="7" y="199"/>
                  </a:cubicBezTo>
                  <a:cubicBezTo>
                    <a:pt x="7" y="203"/>
                    <a:pt x="7" y="205"/>
                    <a:pt x="7" y="205"/>
                  </a:cubicBezTo>
                  <a:cubicBezTo>
                    <a:pt x="7" y="205"/>
                    <a:pt x="7" y="206"/>
                    <a:pt x="6" y="209"/>
                  </a:cubicBezTo>
                  <a:cubicBezTo>
                    <a:pt x="5" y="211"/>
                    <a:pt x="5" y="213"/>
                    <a:pt x="5" y="213"/>
                  </a:cubicBezTo>
                  <a:cubicBezTo>
                    <a:pt x="5" y="213"/>
                    <a:pt x="5" y="213"/>
                    <a:pt x="5" y="217"/>
                  </a:cubicBezTo>
                  <a:cubicBezTo>
                    <a:pt x="5" y="222"/>
                    <a:pt x="5" y="222"/>
                    <a:pt x="5" y="224"/>
                  </a:cubicBezTo>
                  <a:cubicBezTo>
                    <a:pt x="5" y="226"/>
                    <a:pt x="5" y="225"/>
                    <a:pt x="5" y="228"/>
                  </a:cubicBezTo>
                  <a:cubicBezTo>
                    <a:pt x="5" y="231"/>
                    <a:pt x="5" y="231"/>
                    <a:pt x="5" y="233"/>
                  </a:cubicBezTo>
                  <a:cubicBezTo>
                    <a:pt x="5" y="235"/>
                    <a:pt x="2" y="240"/>
                    <a:pt x="2" y="240"/>
                  </a:cubicBezTo>
                  <a:cubicBezTo>
                    <a:pt x="2" y="240"/>
                    <a:pt x="1" y="246"/>
                    <a:pt x="0" y="249"/>
                  </a:cubicBezTo>
                  <a:cubicBezTo>
                    <a:pt x="0" y="251"/>
                    <a:pt x="1" y="254"/>
                    <a:pt x="1" y="254"/>
                  </a:cubicBezTo>
                  <a:cubicBezTo>
                    <a:pt x="3" y="258"/>
                    <a:pt x="3" y="258"/>
                    <a:pt x="3" y="258"/>
                  </a:cubicBezTo>
                  <a:cubicBezTo>
                    <a:pt x="3" y="261"/>
                    <a:pt x="3" y="261"/>
                    <a:pt x="3" y="261"/>
                  </a:cubicBezTo>
                  <a:cubicBezTo>
                    <a:pt x="4" y="265"/>
                    <a:pt x="4" y="265"/>
                    <a:pt x="4" y="265"/>
                  </a:cubicBezTo>
                  <a:cubicBezTo>
                    <a:pt x="4" y="268"/>
                    <a:pt x="4" y="268"/>
                    <a:pt x="4" y="268"/>
                  </a:cubicBezTo>
                  <a:cubicBezTo>
                    <a:pt x="4" y="268"/>
                    <a:pt x="2" y="271"/>
                    <a:pt x="2" y="273"/>
                  </a:cubicBezTo>
                  <a:cubicBezTo>
                    <a:pt x="1" y="275"/>
                    <a:pt x="0" y="274"/>
                    <a:pt x="1" y="277"/>
                  </a:cubicBezTo>
                  <a:cubicBezTo>
                    <a:pt x="2" y="280"/>
                    <a:pt x="3" y="279"/>
                    <a:pt x="3" y="282"/>
                  </a:cubicBezTo>
                  <a:cubicBezTo>
                    <a:pt x="3" y="286"/>
                    <a:pt x="5" y="292"/>
                    <a:pt x="5" y="292"/>
                  </a:cubicBezTo>
                  <a:cubicBezTo>
                    <a:pt x="6" y="296"/>
                    <a:pt x="6" y="296"/>
                    <a:pt x="6" y="296"/>
                  </a:cubicBezTo>
                  <a:cubicBezTo>
                    <a:pt x="6" y="296"/>
                    <a:pt x="6" y="298"/>
                    <a:pt x="5" y="300"/>
                  </a:cubicBezTo>
                  <a:cubicBezTo>
                    <a:pt x="5" y="302"/>
                    <a:pt x="4" y="304"/>
                    <a:pt x="4" y="304"/>
                  </a:cubicBezTo>
                  <a:cubicBezTo>
                    <a:pt x="3" y="307"/>
                    <a:pt x="3" y="307"/>
                    <a:pt x="3" y="307"/>
                  </a:cubicBezTo>
                  <a:cubicBezTo>
                    <a:pt x="3" y="307"/>
                    <a:pt x="4" y="309"/>
                    <a:pt x="3" y="311"/>
                  </a:cubicBezTo>
                  <a:cubicBezTo>
                    <a:pt x="3" y="314"/>
                    <a:pt x="3" y="315"/>
                    <a:pt x="3" y="321"/>
                  </a:cubicBezTo>
                  <a:cubicBezTo>
                    <a:pt x="4" y="328"/>
                    <a:pt x="5" y="328"/>
                    <a:pt x="5" y="330"/>
                  </a:cubicBezTo>
                  <a:cubicBezTo>
                    <a:pt x="5" y="333"/>
                    <a:pt x="5" y="335"/>
                    <a:pt x="5" y="335"/>
                  </a:cubicBezTo>
                  <a:cubicBezTo>
                    <a:pt x="3" y="338"/>
                    <a:pt x="3" y="338"/>
                    <a:pt x="3" y="338"/>
                  </a:cubicBezTo>
                  <a:cubicBezTo>
                    <a:pt x="3" y="342"/>
                    <a:pt x="3" y="342"/>
                    <a:pt x="3" y="342"/>
                  </a:cubicBezTo>
                  <a:cubicBezTo>
                    <a:pt x="3" y="342"/>
                    <a:pt x="3" y="342"/>
                    <a:pt x="5" y="345"/>
                  </a:cubicBezTo>
                  <a:cubicBezTo>
                    <a:pt x="6" y="348"/>
                    <a:pt x="6" y="350"/>
                    <a:pt x="6" y="354"/>
                  </a:cubicBezTo>
                  <a:cubicBezTo>
                    <a:pt x="6" y="357"/>
                    <a:pt x="11" y="355"/>
                    <a:pt x="10" y="360"/>
                  </a:cubicBezTo>
                  <a:cubicBezTo>
                    <a:pt x="8" y="364"/>
                    <a:pt x="8" y="365"/>
                    <a:pt x="8" y="367"/>
                  </a:cubicBezTo>
                  <a:cubicBezTo>
                    <a:pt x="7" y="369"/>
                    <a:pt x="7" y="371"/>
                    <a:pt x="7" y="374"/>
                  </a:cubicBezTo>
                  <a:cubicBezTo>
                    <a:pt x="7" y="376"/>
                    <a:pt x="7" y="374"/>
                    <a:pt x="8" y="380"/>
                  </a:cubicBezTo>
                  <a:cubicBezTo>
                    <a:pt x="10" y="387"/>
                    <a:pt x="9" y="386"/>
                    <a:pt x="10" y="388"/>
                  </a:cubicBezTo>
                  <a:cubicBezTo>
                    <a:pt x="11" y="391"/>
                    <a:pt x="14" y="391"/>
                    <a:pt x="14" y="394"/>
                  </a:cubicBezTo>
                  <a:cubicBezTo>
                    <a:pt x="14" y="397"/>
                    <a:pt x="14" y="396"/>
                    <a:pt x="14" y="398"/>
                  </a:cubicBezTo>
                  <a:cubicBezTo>
                    <a:pt x="14" y="401"/>
                    <a:pt x="20" y="407"/>
                    <a:pt x="19" y="412"/>
                  </a:cubicBezTo>
                  <a:cubicBezTo>
                    <a:pt x="17" y="417"/>
                    <a:pt x="19" y="421"/>
                    <a:pt x="19" y="421"/>
                  </a:cubicBezTo>
                  <a:cubicBezTo>
                    <a:pt x="21" y="426"/>
                    <a:pt x="21" y="426"/>
                    <a:pt x="21" y="426"/>
                  </a:cubicBezTo>
                  <a:cubicBezTo>
                    <a:pt x="21" y="426"/>
                    <a:pt x="22" y="428"/>
                    <a:pt x="22" y="430"/>
                  </a:cubicBezTo>
                  <a:cubicBezTo>
                    <a:pt x="22" y="432"/>
                    <a:pt x="22" y="431"/>
                    <a:pt x="22" y="434"/>
                  </a:cubicBezTo>
                  <a:cubicBezTo>
                    <a:pt x="23" y="438"/>
                    <a:pt x="22" y="436"/>
                    <a:pt x="23" y="439"/>
                  </a:cubicBezTo>
                  <a:cubicBezTo>
                    <a:pt x="24" y="443"/>
                    <a:pt x="24" y="442"/>
                    <a:pt x="25" y="446"/>
                  </a:cubicBezTo>
                  <a:cubicBezTo>
                    <a:pt x="26" y="449"/>
                    <a:pt x="31" y="453"/>
                    <a:pt x="31" y="453"/>
                  </a:cubicBezTo>
                  <a:cubicBezTo>
                    <a:pt x="31" y="453"/>
                    <a:pt x="33" y="455"/>
                    <a:pt x="33" y="457"/>
                  </a:cubicBezTo>
                  <a:cubicBezTo>
                    <a:pt x="33" y="460"/>
                    <a:pt x="34" y="463"/>
                    <a:pt x="34" y="463"/>
                  </a:cubicBezTo>
                  <a:cubicBezTo>
                    <a:pt x="34" y="463"/>
                    <a:pt x="35" y="463"/>
                    <a:pt x="36" y="466"/>
                  </a:cubicBezTo>
                  <a:cubicBezTo>
                    <a:pt x="38" y="468"/>
                    <a:pt x="39" y="469"/>
                    <a:pt x="41" y="471"/>
                  </a:cubicBezTo>
                  <a:cubicBezTo>
                    <a:pt x="43" y="474"/>
                    <a:pt x="44" y="472"/>
                    <a:pt x="45" y="475"/>
                  </a:cubicBezTo>
                  <a:cubicBezTo>
                    <a:pt x="47" y="477"/>
                    <a:pt x="45" y="475"/>
                    <a:pt x="49" y="478"/>
                  </a:cubicBezTo>
                  <a:cubicBezTo>
                    <a:pt x="53" y="481"/>
                    <a:pt x="53" y="481"/>
                    <a:pt x="56" y="482"/>
                  </a:cubicBezTo>
                  <a:cubicBezTo>
                    <a:pt x="59" y="483"/>
                    <a:pt x="61" y="483"/>
                    <a:pt x="65" y="484"/>
                  </a:cubicBezTo>
                  <a:cubicBezTo>
                    <a:pt x="68" y="485"/>
                    <a:pt x="67" y="484"/>
                    <a:pt x="70" y="485"/>
                  </a:cubicBezTo>
                  <a:cubicBezTo>
                    <a:pt x="74" y="486"/>
                    <a:pt x="77" y="487"/>
                    <a:pt x="77" y="487"/>
                  </a:cubicBezTo>
                  <a:cubicBezTo>
                    <a:pt x="77" y="487"/>
                    <a:pt x="85" y="486"/>
                    <a:pt x="88" y="487"/>
                  </a:cubicBezTo>
                  <a:cubicBezTo>
                    <a:pt x="91" y="488"/>
                    <a:pt x="95" y="488"/>
                    <a:pt x="95" y="488"/>
                  </a:cubicBezTo>
                  <a:cubicBezTo>
                    <a:pt x="95" y="488"/>
                    <a:pt x="91" y="486"/>
                    <a:pt x="98" y="488"/>
                  </a:cubicBezTo>
                  <a:cubicBezTo>
                    <a:pt x="106" y="489"/>
                    <a:pt x="108" y="489"/>
                    <a:pt x="108" y="489"/>
                  </a:cubicBezTo>
                  <a:cubicBezTo>
                    <a:pt x="108" y="489"/>
                    <a:pt x="118" y="489"/>
                    <a:pt x="121" y="491"/>
                  </a:cubicBezTo>
                  <a:cubicBezTo>
                    <a:pt x="123" y="492"/>
                    <a:pt x="126" y="492"/>
                    <a:pt x="126" y="492"/>
                  </a:cubicBezTo>
                  <a:cubicBezTo>
                    <a:pt x="137" y="491"/>
                    <a:pt x="137" y="491"/>
                    <a:pt x="137" y="491"/>
                  </a:cubicBezTo>
                  <a:cubicBezTo>
                    <a:pt x="137" y="491"/>
                    <a:pt x="135" y="491"/>
                    <a:pt x="140" y="491"/>
                  </a:cubicBezTo>
                  <a:cubicBezTo>
                    <a:pt x="144" y="491"/>
                    <a:pt x="147" y="492"/>
                    <a:pt x="147" y="492"/>
                  </a:cubicBezTo>
                  <a:cubicBezTo>
                    <a:pt x="147" y="492"/>
                    <a:pt x="148" y="494"/>
                    <a:pt x="151" y="492"/>
                  </a:cubicBezTo>
                  <a:cubicBezTo>
                    <a:pt x="155" y="489"/>
                    <a:pt x="154" y="490"/>
                    <a:pt x="156" y="489"/>
                  </a:cubicBezTo>
                  <a:cubicBezTo>
                    <a:pt x="158" y="488"/>
                    <a:pt x="157" y="489"/>
                    <a:pt x="160" y="488"/>
                  </a:cubicBezTo>
                  <a:cubicBezTo>
                    <a:pt x="163" y="486"/>
                    <a:pt x="168" y="484"/>
                    <a:pt x="168" y="484"/>
                  </a:cubicBezTo>
                  <a:cubicBezTo>
                    <a:pt x="168" y="484"/>
                    <a:pt x="167" y="484"/>
                    <a:pt x="171" y="482"/>
                  </a:cubicBezTo>
                  <a:cubicBezTo>
                    <a:pt x="175" y="480"/>
                    <a:pt x="177" y="480"/>
                    <a:pt x="178" y="477"/>
                  </a:cubicBezTo>
                  <a:cubicBezTo>
                    <a:pt x="179" y="475"/>
                    <a:pt x="179" y="475"/>
                    <a:pt x="180" y="473"/>
                  </a:cubicBezTo>
                  <a:cubicBezTo>
                    <a:pt x="180" y="471"/>
                    <a:pt x="181" y="471"/>
                    <a:pt x="181" y="468"/>
                  </a:cubicBezTo>
                  <a:cubicBezTo>
                    <a:pt x="181" y="465"/>
                    <a:pt x="183" y="459"/>
                    <a:pt x="183" y="459"/>
                  </a:cubicBezTo>
                  <a:cubicBezTo>
                    <a:pt x="183" y="459"/>
                    <a:pt x="186" y="457"/>
                    <a:pt x="187" y="454"/>
                  </a:cubicBezTo>
                  <a:cubicBezTo>
                    <a:pt x="187" y="451"/>
                    <a:pt x="187" y="453"/>
                    <a:pt x="187" y="447"/>
                  </a:cubicBezTo>
                  <a:cubicBezTo>
                    <a:pt x="188" y="441"/>
                    <a:pt x="188" y="439"/>
                    <a:pt x="188" y="437"/>
                  </a:cubicBezTo>
                  <a:cubicBezTo>
                    <a:pt x="188" y="435"/>
                    <a:pt x="188" y="435"/>
                    <a:pt x="188" y="433"/>
                  </a:cubicBezTo>
                  <a:cubicBezTo>
                    <a:pt x="188" y="431"/>
                    <a:pt x="181" y="440"/>
                    <a:pt x="188" y="428"/>
                  </a:cubicBezTo>
                  <a:cubicBezTo>
                    <a:pt x="195" y="416"/>
                    <a:pt x="195" y="414"/>
                    <a:pt x="195" y="414"/>
                  </a:cubicBezTo>
                  <a:cubicBezTo>
                    <a:pt x="192" y="411"/>
                    <a:pt x="192" y="411"/>
                    <a:pt x="192" y="411"/>
                  </a:cubicBezTo>
                  <a:cubicBezTo>
                    <a:pt x="192" y="406"/>
                    <a:pt x="192" y="406"/>
                    <a:pt x="192" y="406"/>
                  </a:cubicBezTo>
                  <a:cubicBezTo>
                    <a:pt x="192" y="406"/>
                    <a:pt x="191" y="405"/>
                    <a:pt x="191" y="401"/>
                  </a:cubicBezTo>
                  <a:cubicBezTo>
                    <a:pt x="191" y="397"/>
                    <a:pt x="188" y="400"/>
                    <a:pt x="191" y="393"/>
                  </a:cubicBezTo>
                  <a:cubicBezTo>
                    <a:pt x="194" y="387"/>
                    <a:pt x="195" y="386"/>
                    <a:pt x="195" y="382"/>
                  </a:cubicBezTo>
                  <a:cubicBezTo>
                    <a:pt x="195" y="377"/>
                    <a:pt x="195" y="376"/>
                    <a:pt x="195" y="373"/>
                  </a:cubicBezTo>
                  <a:cubicBezTo>
                    <a:pt x="195" y="370"/>
                    <a:pt x="195" y="371"/>
                    <a:pt x="195" y="369"/>
                  </a:cubicBezTo>
                  <a:cubicBezTo>
                    <a:pt x="195" y="366"/>
                    <a:pt x="195" y="370"/>
                    <a:pt x="194" y="362"/>
                  </a:cubicBezTo>
                  <a:cubicBezTo>
                    <a:pt x="194" y="355"/>
                    <a:pt x="194" y="352"/>
                    <a:pt x="194" y="352"/>
                  </a:cubicBezTo>
                  <a:cubicBezTo>
                    <a:pt x="194" y="352"/>
                    <a:pt x="192" y="348"/>
                    <a:pt x="192" y="346"/>
                  </a:cubicBezTo>
                  <a:cubicBezTo>
                    <a:pt x="192" y="344"/>
                    <a:pt x="190" y="338"/>
                    <a:pt x="191" y="335"/>
                  </a:cubicBezTo>
                  <a:cubicBezTo>
                    <a:pt x="192" y="332"/>
                    <a:pt x="194" y="328"/>
                    <a:pt x="194" y="326"/>
                  </a:cubicBezTo>
                  <a:cubicBezTo>
                    <a:pt x="194" y="323"/>
                    <a:pt x="194" y="325"/>
                    <a:pt x="194" y="321"/>
                  </a:cubicBezTo>
                  <a:cubicBezTo>
                    <a:pt x="194" y="317"/>
                    <a:pt x="194" y="315"/>
                    <a:pt x="194" y="315"/>
                  </a:cubicBezTo>
                  <a:cubicBezTo>
                    <a:pt x="194" y="315"/>
                    <a:pt x="195" y="314"/>
                    <a:pt x="195" y="309"/>
                  </a:cubicBezTo>
                  <a:cubicBezTo>
                    <a:pt x="195" y="304"/>
                    <a:pt x="195" y="302"/>
                    <a:pt x="196" y="300"/>
                  </a:cubicBezTo>
                  <a:cubicBezTo>
                    <a:pt x="197" y="297"/>
                    <a:pt x="192" y="283"/>
                    <a:pt x="192" y="283"/>
                  </a:cubicBezTo>
                  <a:cubicBezTo>
                    <a:pt x="192" y="283"/>
                    <a:pt x="194" y="281"/>
                    <a:pt x="192" y="275"/>
                  </a:cubicBezTo>
                  <a:cubicBezTo>
                    <a:pt x="191" y="269"/>
                    <a:pt x="191" y="268"/>
                    <a:pt x="192" y="264"/>
                  </a:cubicBezTo>
                  <a:cubicBezTo>
                    <a:pt x="192" y="260"/>
                    <a:pt x="193" y="260"/>
                    <a:pt x="193" y="258"/>
                  </a:cubicBezTo>
                  <a:cubicBezTo>
                    <a:pt x="193" y="256"/>
                    <a:pt x="195" y="255"/>
                    <a:pt x="193" y="251"/>
                  </a:cubicBezTo>
                  <a:cubicBezTo>
                    <a:pt x="191" y="247"/>
                    <a:pt x="187" y="237"/>
                    <a:pt x="187" y="237"/>
                  </a:cubicBezTo>
                  <a:cubicBezTo>
                    <a:pt x="187" y="237"/>
                    <a:pt x="187" y="233"/>
                    <a:pt x="189" y="229"/>
                  </a:cubicBezTo>
                  <a:cubicBezTo>
                    <a:pt x="191" y="226"/>
                    <a:pt x="190" y="228"/>
                    <a:pt x="191" y="224"/>
                  </a:cubicBezTo>
                  <a:cubicBezTo>
                    <a:pt x="192" y="219"/>
                    <a:pt x="192" y="218"/>
                    <a:pt x="191" y="215"/>
                  </a:cubicBezTo>
                  <a:cubicBezTo>
                    <a:pt x="190" y="211"/>
                    <a:pt x="189" y="211"/>
                    <a:pt x="189" y="208"/>
                  </a:cubicBezTo>
                  <a:cubicBezTo>
                    <a:pt x="189" y="205"/>
                    <a:pt x="189" y="209"/>
                    <a:pt x="189" y="203"/>
                  </a:cubicBezTo>
                  <a:cubicBezTo>
                    <a:pt x="189" y="196"/>
                    <a:pt x="189" y="191"/>
                    <a:pt x="189" y="191"/>
                  </a:cubicBezTo>
                  <a:cubicBezTo>
                    <a:pt x="189" y="191"/>
                    <a:pt x="189" y="192"/>
                    <a:pt x="190" y="187"/>
                  </a:cubicBezTo>
                  <a:cubicBezTo>
                    <a:pt x="190" y="182"/>
                    <a:pt x="190" y="173"/>
                    <a:pt x="190" y="173"/>
                  </a:cubicBezTo>
                  <a:cubicBezTo>
                    <a:pt x="190" y="158"/>
                    <a:pt x="190" y="158"/>
                    <a:pt x="190" y="158"/>
                  </a:cubicBezTo>
                  <a:cubicBezTo>
                    <a:pt x="190" y="158"/>
                    <a:pt x="188" y="158"/>
                    <a:pt x="188" y="155"/>
                  </a:cubicBezTo>
                  <a:cubicBezTo>
                    <a:pt x="188" y="151"/>
                    <a:pt x="188" y="148"/>
                    <a:pt x="188" y="148"/>
                  </a:cubicBezTo>
                  <a:cubicBezTo>
                    <a:pt x="188" y="142"/>
                    <a:pt x="188" y="142"/>
                    <a:pt x="188" y="142"/>
                  </a:cubicBezTo>
                  <a:cubicBezTo>
                    <a:pt x="190" y="131"/>
                    <a:pt x="190" y="131"/>
                    <a:pt x="190" y="131"/>
                  </a:cubicBezTo>
                  <a:cubicBezTo>
                    <a:pt x="190" y="124"/>
                    <a:pt x="190" y="124"/>
                    <a:pt x="190" y="124"/>
                  </a:cubicBezTo>
                  <a:cubicBezTo>
                    <a:pt x="189" y="113"/>
                    <a:pt x="189" y="113"/>
                    <a:pt x="189" y="113"/>
                  </a:cubicBezTo>
                  <a:cubicBezTo>
                    <a:pt x="189" y="99"/>
                    <a:pt x="189" y="99"/>
                    <a:pt x="189" y="99"/>
                  </a:cubicBezTo>
                  <a:cubicBezTo>
                    <a:pt x="189" y="99"/>
                    <a:pt x="190" y="98"/>
                    <a:pt x="189" y="94"/>
                  </a:cubicBezTo>
                  <a:cubicBezTo>
                    <a:pt x="187" y="90"/>
                    <a:pt x="186" y="84"/>
                    <a:pt x="186" y="84"/>
                  </a:cubicBezTo>
                  <a:cubicBezTo>
                    <a:pt x="188" y="70"/>
                    <a:pt x="188" y="70"/>
                    <a:pt x="188" y="70"/>
                  </a:cubicBezTo>
                  <a:cubicBezTo>
                    <a:pt x="188" y="70"/>
                    <a:pt x="186" y="72"/>
                    <a:pt x="186" y="66"/>
                  </a:cubicBezTo>
                  <a:cubicBezTo>
                    <a:pt x="186" y="59"/>
                    <a:pt x="186" y="54"/>
                    <a:pt x="186" y="54"/>
                  </a:cubicBezTo>
                  <a:cubicBezTo>
                    <a:pt x="186" y="54"/>
                    <a:pt x="182" y="46"/>
                    <a:pt x="182" y="44"/>
                  </a:cubicBezTo>
                  <a:cubicBezTo>
                    <a:pt x="182" y="41"/>
                    <a:pt x="182" y="39"/>
                    <a:pt x="181" y="37"/>
                  </a:cubicBezTo>
                  <a:cubicBezTo>
                    <a:pt x="180" y="35"/>
                    <a:pt x="181" y="31"/>
                    <a:pt x="179" y="29"/>
                  </a:cubicBezTo>
                  <a:cubicBezTo>
                    <a:pt x="177" y="26"/>
                    <a:pt x="176" y="25"/>
                    <a:pt x="176" y="25"/>
                  </a:cubicBezTo>
                  <a:cubicBezTo>
                    <a:pt x="176" y="25"/>
                    <a:pt x="176" y="24"/>
                    <a:pt x="174" y="22"/>
                  </a:cubicBezTo>
                  <a:cubicBezTo>
                    <a:pt x="171" y="20"/>
                    <a:pt x="170" y="18"/>
                    <a:pt x="170" y="18"/>
                  </a:cubicBezTo>
                  <a:cubicBezTo>
                    <a:pt x="170" y="18"/>
                    <a:pt x="168" y="19"/>
                    <a:pt x="166" y="16"/>
                  </a:cubicBezTo>
                  <a:cubicBezTo>
                    <a:pt x="163" y="13"/>
                    <a:pt x="158" y="8"/>
                    <a:pt x="158" y="8"/>
                  </a:cubicBezTo>
                  <a:cubicBezTo>
                    <a:pt x="158" y="8"/>
                    <a:pt x="150" y="5"/>
                    <a:pt x="148" y="4"/>
                  </a:cubicBezTo>
                  <a:cubicBezTo>
                    <a:pt x="145" y="4"/>
                    <a:pt x="146" y="3"/>
                    <a:pt x="143" y="3"/>
                  </a:cubicBezTo>
                  <a:cubicBezTo>
                    <a:pt x="141" y="3"/>
                    <a:pt x="142" y="3"/>
                    <a:pt x="137" y="3"/>
                  </a:cubicBezTo>
                  <a:cubicBezTo>
                    <a:pt x="132" y="3"/>
                    <a:pt x="133" y="3"/>
                    <a:pt x="129" y="3"/>
                  </a:cubicBezTo>
                  <a:cubicBezTo>
                    <a:pt x="124" y="3"/>
                    <a:pt x="124" y="0"/>
                    <a:pt x="119" y="1"/>
                  </a:cubicBezTo>
                  <a:cubicBezTo>
                    <a:pt x="114" y="1"/>
                    <a:pt x="117" y="1"/>
                    <a:pt x="110" y="2"/>
                  </a:cubicBezTo>
                  <a:cubicBezTo>
                    <a:pt x="104" y="3"/>
                    <a:pt x="104" y="3"/>
                    <a:pt x="101" y="3"/>
                  </a:cubicBezTo>
                  <a:cubicBezTo>
                    <a:pt x="98" y="3"/>
                    <a:pt x="93" y="3"/>
                    <a:pt x="93" y="3"/>
                  </a:cubicBezTo>
                  <a:close/>
                </a:path>
              </a:pathLst>
            </a:cu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lt1"/>
                </a:solidFill>
                <a:ea typeface="微软雅黑" panose="020B0503020204020204" pitchFamily="34" charset="-122"/>
              </a:endParaRPr>
            </a:p>
          </p:txBody>
        </p:sp>
        <p:sp>
          <p:nvSpPr>
            <p:cNvPr id="7" name="文本框 6"/>
            <p:cNvSpPr txBox="1"/>
            <p:nvPr/>
          </p:nvSpPr>
          <p:spPr>
            <a:xfrm>
              <a:off x="7377203" y="3635475"/>
              <a:ext cx="400110" cy="736740"/>
            </a:xfrm>
            <a:prstGeom prst="rect">
              <a:avLst/>
            </a:prstGeom>
            <a:noFill/>
          </p:spPr>
          <p:txBody>
            <a:bodyPr vert="eaVert" wrap="none" rtlCol="0">
              <a:spAutoFit/>
            </a:bodyPr>
            <a:lstStyle/>
            <a:p>
              <a:pPr algn="r"/>
              <a:r>
                <a:rPr lang="zh-CN" altLang="en-US" sz="1400" b="1" spc="300" dirty="0">
                  <a:solidFill>
                    <a:schemeClr val="bg1"/>
                  </a:solidFill>
                  <a:latin typeface="方正风雅宋简体" panose="02000000000000000000" pitchFamily="2" charset="-122"/>
                  <a:ea typeface="方正风雅宋简体" panose="02000000000000000000" pitchFamily="2" charset="-122"/>
                </a:rPr>
                <a:t>刘秀娟</a:t>
              </a:r>
            </a:p>
          </p:txBody>
        </p:sp>
      </p:grpSp>
      <p:grpSp>
        <p:nvGrpSpPr>
          <p:cNvPr id="11" name="组合 10"/>
          <p:cNvGrpSpPr/>
          <p:nvPr/>
        </p:nvGrpSpPr>
        <p:grpSpPr>
          <a:xfrm>
            <a:off x="5437415" y="5231427"/>
            <a:ext cx="1317171" cy="369332"/>
            <a:chOff x="5437415" y="5143180"/>
            <a:chExt cx="1317171" cy="369332"/>
          </a:xfrm>
        </p:grpSpPr>
        <p:sp>
          <p:nvSpPr>
            <p:cNvPr id="12" name="圆角矩形 11"/>
            <p:cNvSpPr/>
            <p:nvPr/>
          </p:nvSpPr>
          <p:spPr>
            <a:xfrm>
              <a:off x="5437415" y="5146417"/>
              <a:ext cx="1317171" cy="362858"/>
            </a:xfrm>
            <a:prstGeom prst="roundRect">
              <a:avLst>
                <a:gd name="adj" fmla="val 4855"/>
              </a:avLst>
            </a:prstGeom>
            <a:solidFill>
              <a:schemeClr val="tx1">
                <a:lumMod val="85000"/>
                <a:lumOff val="15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文本框 12"/>
            <p:cNvSpPr txBox="1"/>
            <p:nvPr/>
          </p:nvSpPr>
          <p:spPr>
            <a:xfrm>
              <a:off x="5564445" y="5143180"/>
              <a:ext cx="1063113" cy="369332"/>
            </a:xfrm>
            <a:prstGeom prst="rect">
              <a:avLst/>
            </a:prstGeom>
            <a:noFill/>
          </p:spPr>
          <p:txBody>
            <a:bodyPr wrap="none" rtlCol="0">
              <a:spAutoFit/>
            </a:bodyPr>
            <a:lstStyle>
              <a:defPPr>
                <a:defRPr lang="zh-CN"/>
              </a:defPPr>
              <a:lvl1pPr algn="dist">
                <a:defRPr>
                  <a:latin typeface="方正铁筋隶书简体" panose="03000509000000000000" pitchFamily="65" charset="-122"/>
                  <a:ea typeface="方正铁筋隶书简体" panose="03000509000000000000" pitchFamily="65" charset="-122"/>
                </a:defRPr>
              </a:lvl1pPr>
            </a:lstStyle>
            <a:p>
              <a:pPr algn="ctr"/>
              <a:r>
                <a:rPr lang="en-US" altLang="zh-CN" dirty="0" smtClean="0"/>
                <a:t>2017-07-13</a:t>
              </a:r>
              <a:endParaRPr lang="zh-CN" altLang="en-US" dirty="0"/>
            </a:p>
          </p:txBody>
        </p:sp>
      </p:grpSp>
      <p:sp>
        <p:nvSpPr>
          <p:cNvPr id="4" name="矩形 3"/>
          <p:cNvSpPr/>
          <p:nvPr/>
        </p:nvSpPr>
        <p:spPr>
          <a:xfrm>
            <a:off x="3509457" y="2841299"/>
            <a:ext cx="5173084" cy="830997"/>
          </a:xfrm>
          <a:prstGeom prst="rect">
            <a:avLst/>
          </a:prstGeom>
        </p:spPr>
        <p:txBody>
          <a:bodyPr wrap="none">
            <a:spAutoFit/>
          </a:bodyPr>
          <a:lstStyle/>
          <a:p>
            <a:pPr algn="ctr"/>
            <a:r>
              <a:rPr lang="en-US" altLang="zh-CN" sz="4800" b="1" dirty="0"/>
              <a:t> Web</a:t>
            </a:r>
            <a:r>
              <a:rPr lang="zh-CN" altLang="zh-CN" sz="4800" b="1" dirty="0"/>
              <a:t>前端框架介绍</a:t>
            </a:r>
            <a:endParaRPr lang="en-US" altLang="zh-CN" sz="4800" b="1" spc="300" dirty="0" smtClean="0">
              <a:latin typeface="微软雅黑" panose="020B0503020204020204" pitchFamily="34" charset="-122"/>
              <a:ea typeface="微软雅黑" panose="020B0503020204020204" pitchFamily="34" charset="-122"/>
            </a:endParaRPr>
          </a:p>
        </p:txBody>
      </p:sp>
      <p:sp>
        <p:nvSpPr>
          <p:cNvPr id="14" name="文本占位符 2"/>
          <p:cNvSpPr txBox="1">
            <a:spLocks/>
          </p:cNvSpPr>
          <p:nvPr/>
        </p:nvSpPr>
        <p:spPr>
          <a:xfrm>
            <a:off x="5489836" y="5754902"/>
            <a:ext cx="1212329" cy="276999"/>
          </a:xfrm>
          <a:prstGeom prst="rect">
            <a:avLst/>
          </a:prstGeom>
        </p:spPr>
        <p:txBody>
          <a:bodyPr vert="horz" wrap="square" lIns="91440" tIns="45720" rIns="91440" bIns="45720" rtlCol="0" anchor="ctr">
            <a:sp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dirty="0" smtClean="0">
                <a:solidFill>
                  <a:srgbClr val="4D4D4D"/>
                </a:solidFill>
                <a:latin typeface="微软雅黑" panose="020B0503020204020204" pitchFamily="34" charset="-122"/>
                <a:ea typeface="微软雅黑" panose="020B0503020204020204" pitchFamily="34" charset="-122"/>
              </a:rPr>
              <a:t>内部公开</a:t>
            </a:r>
            <a:endParaRPr lang="zh-CN" altLang="en-US" dirty="0">
              <a:solidFill>
                <a:srgbClr val="4D4D4D"/>
              </a:solidFill>
              <a:latin typeface="微软雅黑" panose="020B0503020204020204" pitchFamily="34" charset="-122"/>
              <a:ea typeface="微软雅黑" panose="020B0503020204020204" pitchFamily="34" charset="-122"/>
            </a:endParaRPr>
          </a:p>
        </p:txBody>
      </p:sp>
      <p:sp>
        <p:nvSpPr>
          <p:cNvPr id="16" name="圆角矩形 15" hidden="1"/>
          <p:cNvSpPr/>
          <p:nvPr/>
        </p:nvSpPr>
        <p:spPr>
          <a:xfrm>
            <a:off x="8369233" y="373032"/>
            <a:ext cx="2520000" cy="396000"/>
          </a:xfrm>
          <a:prstGeom prst="roundRect">
            <a:avLst>
              <a:gd name="adj" fmla="val 1867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zh-CN" altLang="en-US" sz="1801" dirty="0">
              <a:solidFill>
                <a:schemeClr val="tx1">
                  <a:lumMod val="65000"/>
                  <a:lumOff val="35000"/>
                </a:schemeClr>
              </a:solidFill>
              <a:ea typeface="微软雅黑" panose="020B0503020204020204" pitchFamily="34" charset="-122"/>
            </a:endParaRPr>
          </a:p>
        </p:txBody>
      </p:sp>
      <p:pic>
        <p:nvPicPr>
          <p:cNvPr id="17"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9899" y="1176052"/>
            <a:ext cx="1542183" cy="1542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833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812" y="965915"/>
            <a:ext cx="7305675"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812" y="3246857"/>
            <a:ext cx="430530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812" y="3846931"/>
            <a:ext cx="479107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前端发展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496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animEffect transition="in" filter="fade">
                                      <p:cBhvr>
                                        <p:cTn id="13" dur="1000"/>
                                        <p:tgtEl>
                                          <p:spTgt spid="3075"/>
                                        </p:tgtEl>
                                      </p:cBhvr>
                                    </p:animEffect>
                                    <p:anim calcmode="lin" valueType="num">
                                      <p:cBhvr>
                                        <p:cTn id="14" dur="1000" fill="hold"/>
                                        <p:tgtEl>
                                          <p:spTgt spid="3075"/>
                                        </p:tgtEl>
                                        <p:attrNameLst>
                                          <p:attrName>ppt_x</p:attrName>
                                        </p:attrNameLst>
                                      </p:cBhvr>
                                      <p:tavLst>
                                        <p:tav tm="0">
                                          <p:val>
                                            <p:strVal val="#ppt_x"/>
                                          </p:val>
                                        </p:tav>
                                        <p:tav tm="100000">
                                          <p:val>
                                            <p:strVal val="#ppt_x"/>
                                          </p:val>
                                        </p:tav>
                                      </p:tavLst>
                                    </p:anim>
                                    <p:anim calcmode="lin" valueType="num">
                                      <p:cBhvr>
                                        <p:cTn id="15"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076"/>
                                        </p:tgtEl>
                                        <p:attrNameLst>
                                          <p:attrName>style.visibility</p:attrName>
                                        </p:attrNameLst>
                                      </p:cBhvr>
                                      <p:to>
                                        <p:strVal val="visible"/>
                                      </p:to>
                                    </p:set>
                                    <p:animEffect transition="in" filter="fade">
                                      <p:cBhvr>
                                        <p:cTn id="20" dur="1000"/>
                                        <p:tgtEl>
                                          <p:spTgt spid="3076"/>
                                        </p:tgtEl>
                                      </p:cBhvr>
                                    </p:animEffect>
                                    <p:anim calcmode="lin" valueType="num">
                                      <p:cBhvr>
                                        <p:cTn id="21" dur="1000" fill="hold"/>
                                        <p:tgtEl>
                                          <p:spTgt spid="3076"/>
                                        </p:tgtEl>
                                        <p:attrNameLst>
                                          <p:attrName>ppt_x</p:attrName>
                                        </p:attrNameLst>
                                      </p:cBhvr>
                                      <p:tavLst>
                                        <p:tav tm="0">
                                          <p:val>
                                            <p:strVal val="#ppt_x"/>
                                          </p:val>
                                        </p:tav>
                                        <p:tav tm="100000">
                                          <p:val>
                                            <p:strVal val="#ppt_x"/>
                                          </p:val>
                                        </p:tav>
                                      </p:tavLst>
                                    </p:anim>
                                    <p:anim calcmode="lin" valueType="num">
                                      <p:cBhvr>
                                        <p:cTn id="22"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1137" y="852603"/>
            <a:ext cx="6191250" cy="421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1251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sp>
        <p:nvSpPr>
          <p:cNvPr id="2" name="TextBox 1"/>
          <p:cNvSpPr txBox="1"/>
          <p:nvPr/>
        </p:nvSpPr>
        <p:spPr>
          <a:xfrm>
            <a:off x="698740" y="965915"/>
            <a:ext cx="2031325" cy="369332"/>
          </a:xfrm>
          <a:prstGeom prst="rect">
            <a:avLst/>
          </a:prstGeom>
          <a:noFill/>
        </p:spPr>
        <p:txBody>
          <a:bodyPr wrap="none" rtlCol="0">
            <a:spAutoFit/>
          </a:bodyPr>
          <a:lstStyle/>
          <a:p>
            <a:r>
              <a:rPr lang="zh-CN" altLang="en-US" dirty="0" smtClean="0"/>
              <a:t>从桌面端到移动端</a:t>
            </a:r>
            <a:endParaRPr lang="zh-CN" altLang="en-US" dirty="0"/>
          </a:p>
        </p:txBody>
      </p:sp>
      <p:sp>
        <p:nvSpPr>
          <p:cNvPr id="3" name="TextBox 2"/>
          <p:cNvSpPr txBox="1"/>
          <p:nvPr/>
        </p:nvSpPr>
        <p:spPr>
          <a:xfrm>
            <a:off x="974338" y="1673525"/>
            <a:ext cx="614271" cy="369332"/>
          </a:xfrm>
          <a:prstGeom prst="rect">
            <a:avLst/>
          </a:prstGeom>
          <a:noFill/>
        </p:spPr>
        <p:txBody>
          <a:bodyPr wrap="none" rtlCol="0">
            <a:spAutoFit/>
          </a:bodyPr>
          <a:lstStyle/>
          <a:p>
            <a:r>
              <a:rPr lang="en-US" altLang="zh-CN" dirty="0" err="1" smtClean="0"/>
              <a:t>Wap</a:t>
            </a:r>
            <a:endParaRPr lang="zh-CN" altLang="en-US" dirty="0"/>
          </a:p>
        </p:txBody>
      </p:sp>
      <p:sp>
        <p:nvSpPr>
          <p:cNvPr id="12" name="TextBox 11"/>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前端发展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065" y="1352550"/>
            <a:ext cx="4838700"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2220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前端发展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1</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82789" y="1082333"/>
            <a:ext cx="2280048" cy="400110"/>
          </a:xfrm>
          <a:prstGeom prst="rect">
            <a:avLst/>
          </a:prstGeom>
          <a:solidFill>
            <a:schemeClr val="tx2">
              <a:lumMod val="60000"/>
              <a:lumOff val="40000"/>
            </a:schemeClr>
          </a:solidFill>
        </p:spPr>
        <p:txBody>
          <a:bodyPr wrap="none" rtlCol="0">
            <a:spAutoFit/>
          </a:bodyPr>
          <a:lstStyle/>
          <a:p>
            <a:r>
              <a:rPr lang="en-US" altLang="zh-CN" sz="2000" b="1" dirty="0" smtClean="0">
                <a:solidFill>
                  <a:schemeClr val="bg1"/>
                </a:solidFill>
              </a:rPr>
              <a:t>SPA(</a:t>
            </a:r>
            <a:r>
              <a:rPr lang="zh-CN" altLang="en-US" sz="2000" b="1" dirty="0" smtClean="0">
                <a:solidFill>
                  <a:schemeClr val="bg1"/>
                </a:solidFill>
              </a:rPr>
              <a:t>单页应用程序</a:t>
            </a:r>
            <a:r>
              <a:rPr lang="en-US" altLang="zh-CN" sz="2000" b="1" dirty="0" smtClean="0">
                <a:solidFill>
                  <a:schemeClr val="bg1"/>
                </a:solidFill>
              </a:rPr>
              <a:t>)</a:t>
            </a:r>
            <a:endParaRPr lang="zh-CN" altLang="en-US" sz="2000" b="1" dirty="0">
              <a:solidFill>
                <a:schemeClr val="bg1"/>
              </a:solidFill>
            </a:endParaRPr>
          </a:p>
        </p:txBody>
      </p:sp>
      <p:sp>
        <p:nvSpPr>
          <p:cNvPr id="3" name="TextBox 2"/>
          <p:cNvSpPr txBox="1"/>
          <p:nvPr/>
        </p:nvSpPr>
        <p:spPr>
          <a:xfrm>
            <a:off x="637091" y="2347965"/>
            <a:ext cx="8067080" cy="1569660"/>
          </a:xfrm>
          <a:prstGeom prst="rect">
            <a:avLst/>
          </a:prstGeom>
          <a:solidFill>
            <a:schemeClr val="tx2">
              <a:lumMod val="60000"/>
              <a:lumOff val="40000"/>
            </a:schemeClr>
          </a:solidFill>
        </p:spPr>
        <p:txBody>
          <a:bodyPr wrap="none" rtlCol="0">
            <a:spAutoFit/>
          </a:bodyPr>
          <a:lstStyle/>
          <a:p>
            <a:r>
              <a:rPr lang="zh-CN" altLang="en-US" sz="2400" dirty="0">
                <a:solidFill>
                  <a:schemeClr val="bg1"/>
                </a:solidFill>
              </a:rPr>
              <a:t>单页</a:t>
            </a:r>
            <a:r>
              <a:rPr lang="en-US" altLang="zh-CN" sz="2400" dirty="0">
                <a:solidFill>
                  <a:schemeClr val="bg1"/>
                </a:solidFill>
              </a:rPr>
              <a:t>Web</a:t>
            </a:r>
            <a:r>
              <a:rPr lang="zh-CN" altLang="en-US" sz="2400" dirty="0">
                <a:solidFill>
                  <a:schemeClr val="bg1"/>
                </a:solidFill>
              </a:rPr>
              <a:t>应用，是一种只有一个</a:t>
            </a:r>
            <a:r>
              <a:rPr lang="en-US" altLang="zh-CN" sz="2400" dirty="0">
                <a:solidFill>
                  <a:schemeClr val="bg1"/>
                </a:solidFill>
              </a:rPr>
              <a:t>web</a:t>
            </a:r>
            <a:r>
              <a:rPr lang="zh-CN" altLang="en-US" sz="2400" dirty="0">
                <a:solidFill>
                  <a:schemeClr val="bg1"/>
                </a:solidFill>
              </a:rPr>
              <a:t>页面的网页应用程序</a:t>
            </a:r>
            <a:r>
              <a:rPr lang="zh-CN" altLang="en-US" sz="2400" dirty="0" smtClean="0">
                <a:solidFill>
                  <a:schemeClr val="bg1"/>
                </a:solidFill>
              </a:rPr>
              <a:t>或</a:t>
            </a:r>
            <a:endParaRPr lang="en-US" altLang="zh-CN" sz="2400" dirty="0" smtClean="0">
              <a:solidFill>
                <a:schemeClr val="bg1"/>
              </a:solidFill>
            </a:endParaRPr>
          </a:p>
          <a:p>
            <a:r>
              <a:rPr lang="zh-CN" altLang="en-US" sz="2400" dirty="0" smtClean="0">
                <a:solidFill>
                  <a:schemeClr val="bg1"/>
                </a:solidFill>
              </a:rPr>
              <a:t>网站</a:t>
            </a:r>
            <a:r>
              <a:rPr lang="zh-CN" altLang="en-US" sz="2400" dirty="0">
                <a:solidFill>
                  <a:schemeClr val="bg1"/>
                </a:solidFill>
              </a:rPr>
              <a:t>。在一个单页面应用中，</a:t>
            </a:r>
            <a:r>
              <a:rPr lang="en-US" altLang="zh-CN" sz="2400" dirty="0">
                <a:solidFill>
                  <a:schemeClr val="bg1"/>
                </a:solidFill>
              </a:rPr>
              <a:t>HTML</a:t>
            </a:r>
            <a:r>
              <a:rPr lang="zh-CN" altLang="en-US" sz="2400" dirty="0">
                <a:solidFill>
                  <a:schemeClr val="bg1"/>
                </a:solidFill>
              </a:rPr>
              <a:t>、</a:t>
            </a:r>
            <a:r>
              <a:rPr lang="en-US" altLang="zh-CN" sz="2400" dirty="0" smtClean="0">
                <a:solidFill>
                  <a:schemeClr val="bg1"/>
                </a:solidFill>
              </a:rPr>
              <a:t>JavaScript</a:t>
            </a:r>
            <a:r>
              <a:rPr lang="zh-CN" altLang="en-US" sz="2400" dirty="0" smtClean="0">
                <a:solidFill>
                  <a:schemeClr val="bg1"/>
                </a:solidFill>
              </a:rPr>
              <a:t>、</a:t>
            </a:r>
            <a:r>
              <a:rPr lang="en-US" altLang="zh-CN" sz="2400" dirty="0" smtClean="0">
                <a:solidFill>
                  <a:schemeClr val="bg1"/>
                </a:solidFill>
              </a:rPr>
              <a:t>CSS</a:t>
            </a:r>
            <a:r>
              <a:rPr lang="zh-CN" altLang="en-US" sz="2400" dirty="0">
                <a:solidFill>
                  <a:schemeClr val="bg1"/>
                </a:solidFill>
              </a:rPr>
              <a:t>都</a:t>
            </a:r>
            <a:r>
              <a:rPr lang="zh-CN" altLang="en-US" sz="2400" dirty="0" smtClean="0">
                <a:solidFill>
                  <a:schemeClr val="bg1"/>
                </a:solidFill>
              </a:rPr>
              <a:t>在</a:t>
            </a:r>
            <a:endParaRPr lang="en-US" altLang="zh-CN" sz="2400" dirty="0" smtClean="0">
              <a:solidFill>
                <a:schemeClr val="bg1"/>
              </a:solidFill>
            </a:endParaRPr>
          </a:p>
          <a:p>
            <a:r>
              <a:rPr lang="zh-CN" altLang="en-US" sz="2400" dirty="0" smtClean="0">
                <a:solidFill>
                  <a:schemeClr val="bg1"/>
                </a:solidFill>
              </a:rPr>
              <a:t>第一次</a:t>
            </a:r>
            <a:r>
              <a:rPr lang="zh-CN" altLang="en-US" sz="2400" dirty="0">
                <a:solidFill>
                  <a:schemeClr val="bg1"/>
                </a:solidFill>
              </a:rPr>
              <a:t>页面加载中获取，或者通常根据用户动作动态</a:t>
            </a:r>
            <a:r>
              <a:rPr lang="zh-CN" altLang="en-US" sz="2400" dirty="0" smtClean="0">
                <a:solidFill>
                  <a:schemeClr val="bg1"/>
                </a:solidFill>
              </a:rPr>
              <a:t>加载</a:t>
            </a:r>
            <a:endParaRPr lang="en-US" altLang="zh-CN" sz="2400" dirty="0" smtClean="0">
              <a:solidFill>
                <a:schemeClr val="bg1"/>
              </a:solidFill>
            </a:endParaRPr>
          </a:p>
          <a:p>
            <a:r>
              <a:rPr lang="zh-CN" altLang="en-US" sz="2400" dirty="0" smtClean="0">
                <a:solidFill>
                  <a:schemeClr val="bg1"/>
                </a:solidFill>
              </a:rPr>
              <a:t>合适</a:t>
            </a:r>
            <a:r>
              <a:rPr lang="zh-CN" altLang="en-US" sz="2400" dirty="0">
                <a:solidFill>
                  <a:schemeClr val="bg1"/>
                </a:solidFill>
              </a:rPr>
              <a:t>的资源并按需加入到网页中</a:t>
            </a:r>
          </a:p>
        </p:txBody>
      </p:sp>
    </p:spTree>
    <p:extLst>
      <p:ext uri="{BB962C8B-B14F-4D97-AF65-F5344CB8AC3E}">
        <p14:creationId xmlns:p14="http://schemas.microsoft.com/office/powerpoint/2010/main" val="2372353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sp>
        <p:nvSpPr>
          <p:cNvPr id="12" name="TextBox 11"/>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前端发展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812" y="879651"/>
            <a:ext cx="7915275"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1362" y="2061469"/>
            <a:ext cx="7953375" cy="470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400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sp>
        <p:nvSpPr>
          <p:cNvPr id="12" name="TextBox 11"/>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前端发展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00822" y="799367"/>
            <a:ext cx="554960" cy="369332"/>
          </a:xfrm>
          <a:prstGeom prst="rect">
            <a:avLst/>
          </a:prstGeom>
          <a:noFill/>
        </p:spPr>
        <p:txBody>
          <a:bodyPr wrap="none" rtlCol="0">
            <a:spAutoFit/>
          </a:bodyPr>
          <a:lstStyle/>
          <a:p>
            <a:r>
              <a:rPr lang="en-US" altLang="zh-CN" dirty="0" smtClean="0"/>
              <a:t>APP</a:t>
            </a:r>
            <a:endParaRPr lang="zh-CN" altLang="en-US"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0122" y="1952847"/>
            <a:ext cx="4430628" cy="3143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093668" y="1425698"/>
            <a:ext cx="1162498" cy="369332"/>
          </a:xfrm>
          <a:prstGeom prst="rect">
            <a:avLst/>
          </a:prstGeom>
          <a:noFill/>
        </p:spPr>
        <p:txBody>
          <a:bodyPr wrap="none" rtlCol="0">
            <a:spAutoFit/>
          </a:bodyPr>
          <a:lstStyle/>
          <a:p>
            <a:r>
              <a:rPr lang="zh-CN" altLang="en-US" dirty="0" smtClean="0"/>
              <a:t>传统的</a:t>
            </a:r>
            <a:r>
              <a:rPr lang="en-US" altLang="zh-CN" dirty="0" err="1" smtClean="0"/>
              <a:t>api</a:t>
            </a:r>
            <a:endParaRPr lang="zh-CN" altLang="en-US" dirty="0"/>
          </a:p>
        </p:txBody>
      </p:sp>
      <p:pic>
        <p:nvPicPr>
          <p:cNvPr id="6148" name="Picture 4" descr="程序员必知之前端演进史"/>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2286" y="1610364"/>
            <a:ext cx="4697383" cy="3828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6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148"/>
                                        </p:tgtEl>
                                        <p:attrNameLst>
                                          <p:attrName>style.visibility</p:attrName>
                                        </p:attrNameLst>
                                      </p:cBhvr>
                                      <p:to>
                                        <p:strVal val="visible"/>
                                      </p:to>
                                    </p:set>
                                    <p:animEffect transition="in" filter="fade">
                                      <p:cBhvr>
                                        <p:cTn id="13" dur="1000"/>
                                        <p:tgtEl>
                                          <p:spTgt spid="6148"/>
                                        </p:tgtEl>
                                      </p:cBhvr>
                                    </p:animEffect>
                                    <p:anim calcmode="lin" valueType="num">
                                      <p:cBhvr>
                                        <p:cTn id="14" dur="1000" fill="hold"/>
                                        <p:tgtEl>
                                          <p:spTgt spid="6148"/>
                                        </p:tgtEl>
                                        <p:attrNameLst>
                                          <p:attrName>ppt_x</p:attrName>
                                        </p:attrNameLst>
                                      </p:cBhvr>
                                      <p:tavLst>
                                        <p:tav tm="0">
                                          <p:val>
                                            <p:strVal val="#ppt_x"/>
                                          </p:val>
                                        </p:tav>
                                        <p:tav tm="100000">
                                          <p:val>
                                            <p:strVal val="#ppt_x"/>
                                          </p:val>
                                        </p:tav>
                                      </p:tavLst>
                                    </p:anim>
                                    <p:anim calcmode="lin" valueType="num">
                                      <p:cBhvr>
                                        <p:cTn id="15" dur="1000" fill="hold"/>
                                        <p:tgtEl>
                                          <p:spTgt spid="61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2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8500" y="2414587"/>
            <a:ext cx="5715000" cy="2028825"/>
          </a:xfrm>
          <a:prstGeom prst="rect">
            <a:avLst/>
          </a:prstGeom>
        </p:spPr>
      </p:pic>
      <p:sp>
        <p:nvSpPr>
          <p:cNvPr id="26" name="TextBox 25"/>
          <p:cNvSpPr txBox="1"/>
          <p:nvPr/>
        </p:nvSpPr>
        <p:spPr>
          <a:xfrm>
            <a:off x="544812" y="205110"/>
            <a:ext cx="646331" cy="369332"/>
          </a:xfrm>
          <a:prstGeom prst="rect">
            <a:avLst/>
          </a:prstGeom>
          <a:noFill/>
        </p:spPr>
        <p:txBody>
          <a:bodyPr wrap="none" rtlCol="0">
            <a:spAutoFit/>
          </a:bodyPr>
          <a:lstStyle/>
          <a:p>
            <a:r>
              <a:rPr lang="zh-CN" altLang="en-US" dirty="0"/>
              <a:t>发展</a:t>
            </a:r>
          </a:p>
        </p:txBody>
      </p:sp>
    </p:spTree>
    <p:extLst>
      <p:ext uri="{BB962C8B-B14F-4D97-AF65-F5344CB8AC3E}">
        <p14:creationId xmlns:p14="http://schemas.microsoft.com/office/powerpoint/2010/main" val="3614968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0017" y="882681"/>
            <a:ext cx="632460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5503" y="3028500"/>
            <a:ext cx="10010775"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838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anim calcmode="lin" valueType="num">
                                      <p:cBhvr additive="base">
                                        <p:cTn id="11" dur="500" fill="hold"/>
                                        <p:tgtEl>
                                          <p:spTgt spid="2051"/>
                                        </p:tgtEl>
                                        <p:attrNameLst>
                                          <p:attrName>ppt_x</p:attrName>
                                        </p:attrNameLst>
                                      </p:cBhvr>
                                      <p:tavLst>
                                        <p:tav tm="0">
                                          <p:val>
                                            <p:strVal val="#ppt_x"/>
                                          </p:val>
                                        </p:tav>
                                        <p:tav tm="100000">
                                          <p:val>
                                            <p:strVal val="#ppt_x"/>
                                          </p:val>
                                        </p:tav>
                                      </p:tavLst>
                                    </p:anim>
                                    <p:anim calcmode="lin" valueType="num">
                                      <p:cBhvr additive="base">
                                        <p:cTn id="12"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8740" y="534838"/>
            <a:ext cx="1168077" cy="369332"/>
          </a:xfrm>
          <a:prstGeom prst="rect">
            <a:avLst/>
          </a:prstGeom>
          <a:noFill/>
        </p:spPr>
        <p:txBody>
          <a:bodyPr wrap="none" rtlCol="0">
            <a:spAutoFit/>
          </a:bodyPr>
          <a:lstStyle/>
          <a:p>
            <a:r>
              <a:rPr lang="en-US" altLang="zh-CN" dirty="0" smtClean="0"/>
              <a:t>React</a:t>
            </a:r>
            <a:r>
              <a:rPr lang="zh-CN" altLang="en-US" dirty="0" smtClean="0"/>
              <a:t>开发</a:t>
            </a:r>
            <a:endParaRPr lang="zh-CN" altLang="en-US" dirty="0"/>
          </a:p>
        </p:txBody>
      </p:sp>
      <p:sp>
        <p:nvSpPr>
          <p:cNvPr id="4" name="Rectangle 5"/>
          <p:cNvSpPr>
            <a:spLocks noChangeArrowheads="1"/>
          </p:cNvSpPr>
          <p:nvPr/>
        </p:nvSpPr>
        <p:spPr bwMode="auto">
          <a:xfrm>
            <a:off x="793630" y="2735073"/>
            <a:ext cx="7824158"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lvl="0" fontAlgn="base">
              <a:spcBef>
                <a:spcPct val="0"/>
              </a:spcBef>
              <a:spcAft>
                <a:spcPct val="0"/>
              </a:spcAft>
            </a:pPr>
            <a:r>
              <a:rPr lang="en-US" altLang="zh-CN" sz="2400" dirty="0" smtClean="0">
                <a:latin typeface="Arial" pitchFamily="34" charset="0"/>
                <a:ea typeface="宋体" pitchFamily="2" charset="-122"/>
                <a:cs typeface="宋体" pitchFamily="2" charset="-122"/>
              </a:rPr>
              <a:t>&lt;</a:t>
            </a:r>
            <a:r>
              <a:rPr lang="en-US" altLang="zh-CN" sz="2400" dirty="0">
                <a:latin typeface="Arial" pitchFamily="34" charset="0"/>
                <a:ea typeface="宋体" pitchFamily="2" charset="-122"/>
                <a:cs typeface="宋体" pitchFamily="2" charset="-122"/>
              </a:rPr>
              <a:t>script type="</a:t>
            </a:r>
            <a:r>
              <a:rPr lang="en-US" altLang="zh-CN" sz="2400" dirty="0">
                <a:solidFill>
                  <a:srgbClr val="FF0000"/>
                </a:solidFill>
                <a:latin typeface="Arial" pitchFamily="34" charset="0"/>
                <a:ea typeface="宋体" pitchFamily="2" charset="-122"/>
                <a:cs typeface="宋体" pitchFamily="2" charset="-122"/>
              </a:rPr>
              <a:t>text/babel</a:t>
            </a:r>
            <a:r>
              <a:rPr lang="en-US" altLang="zh-CN" sz="2400" dirty="0">
                <a:latin typeface="Arial" pitchFamily="34" charset="0"/>
                <a:ea typeface="宋体" pitchFamily="2" charset="-122"/>
                <a:cs typeface="宋体" pitchFamily="2" charset="-122"/>
              </a:rPr>
              <a:t>"&gt;</a:t>
            </a:r>
          </a:p>
          <a:p>
            <a:pPr lvl="0" fontAlgn="base">
              <a:spcBef>
                <a:spcPct val="0"/>
              </a:spcBef>
              <a:spcAft>
                <a:spcPct val="0"/>
              </a:spcAft>
            </a:pPr>
            <a:r>
              <a:rPr lang="en-US" altLang="zh-CN" sz="2400" dirty="0">
                <a:latin typeface="Arial" pitchFamily="34" charset="0"/>
                <a:ea typeface="宋体" pitchFamily="2" charset="-122"/>
                <a:cs typeface="宋体" pitchFamily="2" charset="-122"/>
              </a:rPr>
              <a:t>	</a:t>
            </a:r>
            <a:r>
              <a:rPr lang="en-US" altLang="zh-CN" sz="2400" dirty="0" err="1" smtClean="0">
                <a:latin typeface="Arial" pitchFamily="34" charset="0"/>
                <a:ea typeface="宋体" pitchFamily="2" charset="-122"/>
                <a:cs typeface="宋体" pitchFamily="2" charset="-122"/>
              </a:rPr>
              <a:t>ReactDOM.render</a:t>
            </a:r>
            <a:r>
              <a:rPr lang="en-US" altLang="zh-CN" sz="2400" dirty="0">
                <a:latin typeface="Arial" pitchFamily="34" charset="0"/>
                <a:ea typeface="宋体" pitchFamily="2" charset="-122"/>
                <a:cs typeface="宋体" pitchFamily="2" charset="-122"/>
              </a:rPr>
              <a:t>(</a:t>
            </a:r>
          </a:p>
          <a:p>
            <a:pPr lvl="0" fontAlgn="base">
              <a:spcBef>
                <a:spcPct val="0"/>
              </a:spcBef>
              <a:spcAft>
                <a:spcPct val="0"/>
              </a:spcAft>
            </a:pPr>
            <a:r>
              <a:rPr lang="en-US" altLang="zh-CN" sz="2400" dirty="0">
                <a:latin typeface="Arial" pitchFamily="34" charset="0"/>
                <a:ea typeface="宋体" pitchFamily="2" charset="-122"/>
                <a:cs typeface="宋体" pitchFamily="2" charset="-122"/>
              </a:rPr>
              <a:t>	      &lt;h1&gt;Hello, world!&lt;/h1&gt;, 	</a:t>
            </a:r>
          </a:p>
          <a:p>
            <a:pPr lvl="0" fontAlgn="base">
              <a:spcBef>
                <a:spcPct val="0"/>
              </a:spcBef>
              <a:spcAft>
                <a:spcPct val="0"/>
              </a:spcAft>
            </a:pPr>
            <a:r>
              <a:rPr lang="en-US" altLang="zh-CN" sz="2400" dirty="0">
                <a:latin typeface="Arial" pitchFamily="34" charset="0"/>
                <a:ea typeface="宋体" pitchFamily="2" charset="-122"/>
                <a:cs typeface="宋体" pitchFamily="2" charset="-122"/>
              </a:rPr>
              <a:t>	      </a:t>
            </a:r>
            <a:r>
              <a:rPr lang="en-US" altLang="zh-CN" sz="2400" dirty="0" err="1">
                <a:latin typeface="Arial" pitchFamily="34" charset="0"/>
                <a:ea typeface="宋体" pitchFamily="2" charset="-122"/>
                <a:cs typeface="宋体" pitchFamily="2" charset="-122"/>
              </a:rPr>
              <a:t>document.getElementById</a:t>
            </a:r>
            <a:r>
              <a:rPr lang="en-US" altLang="zh-CN" sz="2400" dirty="0">
                <a:latin typeface="Arial" pitchFamily="34" charset="0"/>
                <a:ea typeface="宋体" pitchFamily="2" charset="-122"/>
                <a:cs typeface="宋体" pitchFamily="2" charset="-122"/>
              </a:rPr>
              <a:t>('div1') </a:t>
            </a:r>
          </a:p>
          <a:p>
            <a:pPr lvl="0" fontAlgn="base">
              <a:spcBef>
                <a:spcPct val="0"/>
              </a:spcBef>
              <a:spcAft>
                <a:spcPct val="0"/>
              </a:spcAft>
            </a:pPr>
            <a:r>
              <a:rPr lang="en-US" altLang="zh-CN" sz="2400" dirty="0">
                <a:latin typeface="Arial" pitchFamily="34" charset="0"/>
                <a:ea typeface="宋体" pitchFamily="2" charset="-122"/>
                <a:cs typeface="宋体" pitchFamily="2" charset="-122"/>
              </a:rPr>
              <a:t>	</a:t>
            </a:r>
            <a:r>
              <a:rPr lang="en-US" altLang="zh-CN" sz="2400" dirty="0" smtClean="0">
                <a:latin typeface="Arial" pitchFamily="34" charset="0"/>
                <a:ea typeface="宋体" pitchFamily="2" charset="-122"/>
                <a:cs typeface="宋体" pitchFamily="2" charset="-122"/>
              </a:rPr>
              <a:t>);</a:t>
            </a:r>
            <a:endParaRPr lang="en-US" altLang="zh-CN" sz="2400" dirty="0">
              <a:latin typeface="Arial" pitchFamily="34" charset="0"/>
              <a:ea typeface="宋体" pitchFamily="2" charset="-122"/>
              <a:cs typeface="宋体" pitchFamily="2" charset="-122"/>
            </a:endParaRPr>
          </a:p>
          <a:p>
            <a:pPr lvl="0" fontAlgn="base">
              <a:spcBef>
                <a:spcPct val="0"/>
              </a:spcBef>
              <a:spcAft>
                <a:spcPct val="0"/>
              </a:spcAft>
            </a:pPr>
            <a:r>
              <a:rPr lang="en-US" altLang="zh-CN" sz="2400" dirty="0" smtClean="0">
                <a:latin typeface="Arial" pitchFamily="34" charset="0"/>
                <a:ea typeface="宋体" pitchFamily="2" charset="-122"/>
                <a:cs typeface="宋体" pitchFamily="2" charset="-122"/>
              </a:rPr>
              <a:t>&lt;/</a:t>
            </a:r>
            <a:r>
              <a:rPr lang="en-US" altLang="zh-CN" sz="2400" dirty="0">
                <a:latin typeface="Arial" pitchFamily="34" charset="0"/>
                <a:ea typeface="宋体" pitchFamily="2" charset="-122"/>
                <a:cs typeface="宋体" pitchFamily="2" charset="-122"/>
              </a:rPr>
              <a:t>script</a:t>
            </a:r>
            <a:r>
              <a:rPr lang="en-US" altLang="zh-CN" sz="2400" dirty="0" smtClean="0">
                <a:latin typeface="Arial" pitchFamily="34" charset="0"/>
                <a:ea typeface="宋体" pitchFamily="2" charset="-122"/>
                <a:cs typeface="宋体" pitchFamily="2" charset="-122"/>
              </a:rPr>
              <a:t>&gt;</a:t>
            </a:r>
            <a:endParaRPr lang="en-US" altLang="zh-CN" sz="2400" dirty="0">
              <a:latin typeface="Arial" pitchFamily="34" charset="0"/>
              <a:ea typeface="宋体" pitchFamily="2" charset="-122"/>
              <a:cs typeface="宋体" pitchFamily="2" charset="-122"/>
            </a:endParaRPr>
          </a:p>
        </p:txBody>
      </p:sp>
      <p:sp>
        <p:nvSpPr>
          <p:cNvPr id="3" name="矩形 2"/>
          <p:cNvSpPr/>
          <p:nvPr/>
        </p:nvSpPr>
        <p:spPr>
          <a:xfrm>
            <a:off x="698740" y="1431833"/>
            <a:ext cx="6096000" cy="923330"/>
          </a:xfrm>
          <a:prstGeom prst="rect">
            <a:avLst/>
          </a:prstGeom>
        </p:spPr>
        <p:txBody>
          <a:bodyPr>
            <a:spAutoFit/>
          </a:bodyPr>
          <a:lstStyle/>
          <a:p>
            <a:r>
              <a:rPr lang="en-US" altLang="zh-CN" dirty="0"/>
              <a:t>&lt;script </a:t>
            </a:r>
            <a:r>
              <a:rPr lang="en-US" altLang="zh-CN" dirty="0" err="1"/>
              <a:t>src</a:t>
            </a:r>
            <a:r>
              <a:rPr lang="en-US" altLang="zh-CN" dirty="0"/>
              <a:t> = 'react.js'&gt;&lt;/script&gt;</a:t>
            </a:r>
          </a:p>
          <a:p>
            <a:r>
              <a:rPr lang="en-US" altLang="zh-CN" dirty="0" smtClean="0"/>
              <a:t>&lt;</a:t>
            </a:r>
            <a:r>
              <a:rPr lang="en-US" altLang="zh-CN" dirty="0"/>
              <a:t>script </a:t>
            </a:r>
            <a:r>
              <a:rPr lang="en-US" altLang="zh-CN" dirty="0" err="1"/>
              <a:t>src</a:t>
            </a:r>
            <a:r>
              <a:rPr lang="en-US" altLang="zh-CN" dirty="0"/>
              <a:t> = "react-dom.js"&gt;&lt;/script&gt;</a:t>
            </a:r>
          </a:p>
          <a:p>
            <a:r>
              <a:rPr lang="en-US" altLang="zh-CN" dirty="0" smtClean="0"/>
              <a:t>&lt;</a:t>
            </a:r>
            <a:r>
              <a:rPr lang="en-US" altLang="zh-CN" dirty="0"/>
              <a:t>script </a:t>
            </a:r>
            <a:r>
              <a:rPr lang="en-US" altLang="zh-CN" dirty="0" err="1"/>
              <a:t>src</a:t>
            </a:r>
            <a:r>
              <a:rPr lang="en-US" altLang="zh-CN" dirty="0"/>
              <a:t> = "browser.min.js"&gt;&lt;/script&gt;</a:t>
            </a:r>
            <a:endParaRPr lang="zh-CN" altLang="en-US" dirty="0"/>
          </a:p>
        </p:txBody>
      </p:sp>
    </p:spTree>
    <p:extLst>
      <p:ext uri="{BB962C8B-B14F-4D97-AF65-F5344CB8AC3E}">
        <p14:creationId xmlns:p14="http://schemas.microsoft.com/office/powerpoint/2010/main" val="385972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75" y="701164"/>
            <a:ext cx="2143125" cy="2143125"/>
          </a:xfrm>
          <a:prstGeom prst="rect">
            <a:avLst/>
          </a:prstGeom>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634" y="3100208"/>
            <a:ext cx="10058400"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592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 calcmode="lin" valueType="num">
                                      <p:cBhvr additive="base">
                                        <p:cTn id="12" dur="500" fill="hold"/>
                                        <p:tgtEl>
                                          <p:spTgt spid="4098"/>
                                        </p:tgtEl>
                                        <p:attrNameLst>
                                          <p:attrName>ppt_x</p:attrName>
                                        </p:attrNameLst>
                                      </p:cBhvr>
                                      <p:tavLst>
                                        <p:tav tm="0">
                                          <p:val>
                                            <p:strVal val="#ppt_x"/>
                                          </p:val>
                                        </p:tav>
                                        <p:tav tm="100000">
                                          <p:val>
                                            <p:strVal val="#ppt_x"/>
                                          </p:val>
                                        </p:tav>
                                      </p:tavLst>
                                    </p:anim>
                                    <p:anim calcmode="lin" valueType="num">
                                      <p:cBhvr additive="base">
                                        <p:cTn id="13"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2808" y="1726887"/>
            <a:ext cx="1569660" cy="369332"/>
          </a:xfrm>
          <a:prstGeom prst="rect">
            <a:avLst/>
          </a:prstGeom>
          <a:noFill/>
        </p:spPr>
        <p:txBody>
          <a:bodyPr wrap="none" rtlCol="0">
            <a:spAutoFit/>
          </a:bodyPr>
          <a:lstStyle/>
          <a:p>
            <a:r>
              <a:rPr lang="zh-CN" altLang="en-US" dirty="0" smtClean="0"/>
              <a:t>名字：刘秀娟</a:t>
            </a:r>
            <a:endParaRPr lang="zh-CN" altLang="en-US" dirty="0"/>
          </a:p>
        </p:txBody>
      </p:sp>
      <p:sp>
        <p:nvSpPr>
          <p:cNvPr id="3" name="TextBox 2"/>
          <p:cNvSpPr txBox="1"/>
          <p:nvPr/>
        </p:nvSpPr>
        <p:spPr>
          <a:xfrm>
            <a:off x="1112808" y="2304856"/>
            <a:ext cx="5599610" cy="369332"/>
          </a:xfrm>
          <a:prstGeom prst="rect">
            <a:avLst/>
          </a:prstGeom>
          <a:noFill/>
        </p:spPr>
        <p:txBody>
          <a:bodyPr wrap="none" rtlCol="0">
            <a:spAutoFit/>
          </a:bodyPr>
          <a:lstStyle/>
          <a:p>
            <a:r>
              <a:rPr lang="zh-CN" altLang="en-US" dirty="0" smtClean="0"/>
              <a:t>部门：</a:t>
            </a:r>
            <a:r>
              <a:rPr lang="zh-CN" altLang="zh-CN" dirty="0"/>
              <a:t>系统业务管理中心 公安事业部 基础视频平台组</a:t>
            </a:r>
            <a:endParaRPr lang="zh-CN" altLang="en-US" dirty="0"/>
          </a:p>
        </p:txBody>
      </p:sp>
      <p:sp>
        <p:nvSpPr>
          <p:cNvPr id="4" name="TextBox 3"/>
          <p:cNvSpPr txBox="1"/>
          <p:nvPr/>
        </p:nvSpPr>
        <p:spPr>
          <a:xfrm>
            <a:off x="1112808" y="2900079"/>
            <a:ext cx="4576894" cy="369332"/>
          </a:xfrm>
          <a:prstGeom prst="rect">
            <a:avLst/>
          </a:prstGeom>
          <a:noFill/>
        </p:spPr>
        <p:txBody>
          <a:bodyPr wrap="none" rtlCol="0">
            <a:spAutoFit/>
          </a:bodyPr>
          <a:lstStyle/>
          <a:p>
            <a:r>
              <a:rPr lang="zh-CN" altLang="en-US" dirty="0" smtClean="0"/>
              <a:t>负责：基础视频平台，</a:t>
            </a:r>
            <a:r>
              <a:rPr lang="en-US" altLang="zh-CN" dirty="0" smtClean="0"/>
              <a:t>8200</a:t>
            </a:r>
            <a:r>
              <a:rPr lang="zh-CN" altLang="en-US" dirty="0" smtClean="0"/>
              <a:t>平台的前端开发</a:t>
            </a:r>
            <a:endParaRPr lang="zh-CN" altLang="en-US" dirty="0"/>
          </a:p>
        </p:txBody>
      </p:sp>
      <p:sp>
        <p:nvSpPr>
          <p:cNvPr id="5" name="TextBox 4"/>
          <p:cNvSpPr txBox="1"/>
          <p:nvPr/>
        </p:nvSpPr>
        <p:spPr>
          <a:xfrm>
            <a:off x="1112808" y="3564311"/>
            <a:ext cx="3670877" cy="369332"/>
          </a:xfrm>
          <a:prstGeom prst="rect">
            <a:avLst/>
          </a:prstGeom>
          <a:noFill/>
        </p:spPr>
        <p:txBody>
          <a:bodyPr wrap="none" rtlCol="0">
            <a:spAutoFit/>
          </a:bodyPr>
          <a:lstStyle/>
          <a:p>
            <a:r>
              <a:rPr lang="zh-CN" altLang="en-US" dirty="0" smtClean="0"/>
              <a:t>邮箱：</a:t>
            </a:r>
            <a:r>
              <a:rPr lang="en-US" altLang="zh-CN" dirty="0" smtClean="0"/>
              <a:t>liuxiujuan5@hikvision.com.cn</a:t>
            </a:r>
            <a:endParaRPr lang="zh-CN" altLang="en-US" dirty="0"/>
          </a:p>
        </p:txBody>
      </p:sp>
      <p:sp>
        <p:nvSpPr>
          <p:cNvPr id="6" name="TextBox 5"/>
          <p:cNvSpPr txBox="1"/>
          <p:nvPr/>
        </p:nvSpPr>
        <p:spPr>
          <a:xfrm>
            <a:off x="789642" y="810883"/>
            <a:ext cx="1107996" cy="369332"/>
          </a:xfrm>
          <a:prstGeom prst="rect">
            <a:avLst/>
          </a:prstGeom>
          <a:noFill/>
        </p:spPr>
        <p:txBody>
          <a:bodyPr wrap="none" rtlCol="0">
            <a:spAutoFit/>
          </a:bodyPr>
          <a:lstStyle/>
          <a:p>
            <a:r>
              <a:rPr lang="zh-CN" altLang="en-US" dirty="0" smtClean="0"/>
              <a:t>自我介绍</a:t>
            </a:r>
            <a:endParaRPr lang="zh-CN" altLang="en-US" dirty="0"/>
          </a:p>
        </p:txBody>
      </p:sp>
    </p:spTree>
    <p:extLst>
      <p:ext uri="{BB962C8B-B14F-4D97-AF65-F5344CB8AC3E}">
        <p14:creationId xmlns:p14="http://schemas.microsoft.com/office/powerpoint/2010/main" val="334843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9125" y="543464"/>
            <a:ext cx="1375698" cy="369332"/>
          </a:xfrm>
          <a:prstGeom prst="rect">
            <a:avLst/>
          </a:prstGeom>
          <a:noFill/>
        </p:spPr>
        <p:txBody>
          <a:bodyPr wrap="none" rtlCol="0">
            <a:spAutoFit/>
          </a:bodyPr>
          <a:lstStyle/>
          <a:p>
            <a:r>
              <a:rPr lang="en-US" altLang="zh-CN" dirty="0" smtClean="0"/>
              <a:t>Angular</a:t>
            </a:r>
            <a:r>
              <a:rPr lang="zh-CN" altLang="en-US" dirty="0" smtClean="0"/>
              <a:t>开发</a:t>
            </a:r>
            <a:endParaRPr lang="zh-CN" altLang="en-US" dirty="0"/>
          </a:p>
        </p:txBody>
      </p:sp>
      <p:sp>
        <p:nvSpPr>
          <p:cNvPr id="3" name="矩形 2"/>
          <p:cNvSpPr/>
          <p:nvPr/>
        </p:nvSpPr>
        <p:spPr>
          <a:xfrm>
            <a:off x="759123" y="1156265"/>
            <a:ext cx="8712679" cy="4247317"/>
          </a:xfrm>
          <a:prstGeom prst="rect">
            <a:avLst/>
          </a:prstGeom>
        </p:spPr>
        <p:txBody>
          <a:bodyPr wrap="square">
            <a:spAutoFit/>
          </a:bodyPr>
          <a:lstStyle/>
          <a:p>
            <a:r>
              <a:rPr lang="en-US" altLang="zh-CN" dirty="0"/>
              <a:t>&lt;!DOCTYPE html&gt;</a:t>
            </a:r>
            <a:br>
              <a:rPr lang="en-US" altLang="zh-CN" dirty="0"/>
            </a:br>
            <a:r>
              <a:rPr lang="en-US" altLang="zh-CN" dirty="0"/>
              <a:t>&lt;html&gt;</a:t>
            </a:r>
            <a:br>
              <a:rPr lang="en-US" altLang="zh-CN" dirty="0"/>
            </a:br>
            <a:r>
              <a:rPr lang="en-US" altLang="zh-CN" dirty="0"/>
              <a:t>&lt;head&gt;</a:t>
            </a:r>
            <a:br>
              <a:rPr lang="en-US" altLang="zh-CN" dirty="0"/>
            </a:br>
            <a:r>
              <a:rPr lang="en-US" altLang="zh-CN" dirty="0"/>
              <a:t>&lt;meta charset="utf-8"&gt;</a:t>
            </a:r>
            <a:br>
              <a:rPr lang="en-US" altLang="zh-CN" dirty="0"/>
            </a:br>
            <a:r>
              <a:rPr lang="en-US" altLang="zh-CN" dirty="0"/>
              <a:t>&lt;script </a:t>
            </a:r>
            <a:r>
              <a:rPr lang="en-US" altLang="zh-CN" dirty="0" err="1"/>
              <a:t>src</a:t>
            </a:r>
            <a:r>
              <a:rPr lang="en-US" altLang="zh-CN" dirty="0"/>
              <a:t>="http://cdn.static.runoob.com/libs/angular.js/1.4.6/angular.min.js"&gt;&lt;/script&gt;</a:t>
            </a:r>
            <a:br>
              <a:rPr lang="en-US" altLang="zh-CN" dirty="0"/>
            </a:br>
            <a:r>
              <a:rPr lang="en-US" altLang="zh-CN" dirty="0"/>
              <a:t>&lt;/head&gt;</a:t>
            </a:r>
            <a:br>
              <a:rPr lang="en-US" altLang="zh-CN" dirty="0"/>
            </a:br>
            <a:r>
              <a:rPr lang="en-US" altLang="zh-CN" dirty="0"/>
              <a:t>&lt;body&gt;</a:t>
            </a:r>
            <a:br>
              <a:rPr lang="en-US" altLang="zh-CN" dirty="0"/>
            </a:br>
            <a:r>
              <a:rPr lang="en-US" altLang="zh-CN" dirty="0"/>
              <a:t/>
            </a:r>
            <a:br>
              <a:rPr lang="en-US" altLang="zh-CN" dirty="0"/>
            </a:br>
            <a:r>
              <a:rPr lang="en-US" altLang="zh-CN" dirty="0"/>
              <a:t>&lt;div ng-app=""&gt;</a:t>
            </a:r>
            <a:br>
              <a:rPr lang="en-US" altLang="zh-CN" dirty="0"/>
            </a:br>
            <a:r>
              <a:rPr lang="en-US" altLang="zh-CN" dirty="0"/>
              <a:t>  &lt;p&gt;</a:t>
            </a:r>
            <a:r>
              <a:rPr lang="zh-CN" altLang="en-US" dirty="0"/>
              <a:t>名字 </a:t>
            </a:r>
            <a:r>
              <a:rPr lang="en-US" altLang="zh-CN" dirty="0"/>
              <a:t>: &lt;input type="text" ng-model="name"&gt;&lt;/p&gt;</a:t>
            </a:r>
            <a:br>
              <a:rPr lang="en-US" altLang="zh-CN" dirty="0"/>
            </a:br>
            <a:r>
              <a:rPr lang="en-US" altLang="zh-CN" dirty="0"/>
              <a:t>  &lt;h1&gt;Hello {{name}}&lt;/h1&gt;</a:t>
            </a:r>
            <a:br>
              <a:rPr lang="en-US" altLang="zh-CN" dirty="0"/>
            </a:br>
            <a:r>
              <a:rPr lang="en-US" altLang="zh-CN" dirty="0"/>
              <a:t>&lt;/div&gt;</a:t>
            </a:r>
            <a:br>
              <a:rPr lang="en-US" altLang="zh-CN" dirty="0"/>
            </a:br>
            <a:r>
              <a:rPr lang="en-US" altLang="zh-CN" dirty="0"/>
              <a:t/>
            </a:r>
            <a:br>
              <a:rPr lang="en-US" altLang="zh-CN" dirty="0"/>
            </a:br>
            <a:r>
              <a:rPr lang="en-US" altLang="zh-CN" dirty="0"/>
              <a:t>&lt;/body&gt;</a:t>
            </a:r>
            <a:br>
              <a:rPr lang="en-US" altLang="zh-CN" dirty="0"/>
            </a:br>
            <a:r>
              <a:rPr lang="en-US" altLang="zh-CN" dirty="0"/>
              <a:t>&lt;/html&gt;</a:t>
            </a:r>
            <a:endParaRPr lang="zh-CN" altLang="en-US" dirty="0"/>
          </a:p>
        </p:txBody>
      </p:sp>
    </p:spTree>
    <p:extLst>
      <p:ext uri="{BB962C8B-B14F-4D97-AF65-F5344CB8AC3E}">
        <p14:creationId xmlns:p14="http://schemas.microsoft.com/office/powerpoint/2010/main" val="334101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1498" y="362309"/>
            <a:ext cx="2927231" cy="2927231"/>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9289" y="3401684"/>
            <a:ext cx="9829800"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081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010564506"/>
              </p:ext>
            </p:extLst>
          </p:nvPr>
        </p:nvGraphicFramePr>
        <p:xfrm>
          <a:off x="1644770" y="2432650"/>
          <a:ext cx="5486400" cy="2402729"/>
        </p:xfrm>
        <a:graphic>
          <a:graphicData uri="http://schemas.openxmlformats.org/drawingml/2006/table">
            <a:tbl>
              <a:tblPr/>
              <a:tblGrid>
                <a:gridCol w="5486400"/>
              </a:tblGrid>
              <a:tr h="2402729">
                <a:tc>
                  <a:txBody>
                    <a:bodyPr/>
                    <a:lstStyle/>
                    <a:p>
                      <a:r>
                        <a:rPr lang="nn-NO" dirty="0">
                          <a:solidFill>
                            <a:srgbClr val="E96900"/>
                          </a:solidFill>
                          <a:effectLst/>
                        </a:rPr>
                        <a:t>var</a:t>
                      </a:r>
                      <a:r>
                        <a:rPr lang="nn-NO" dirty="0">
                          <a:effectLst/>
                        </a:rPr>
                        <a:t> app = </a:t>
                      </a:r>
                      <a:r>
                        <a:rPr lang="nn-NO" dirty="0">
                          <a:solidFill>
                            <a:srgbClr val="E96900"/>
                          </a:solidFill>
                          <a:effectLst/>
                        </a:rPr>
                        <a:t>new</a:t>
                      </a:r>
                      <a:r>
                        <a:rPr lang="nn-NO" dirty="0">
                          <a:effectLst/>
                        </a:rPr>
                        <a:t> Vue({</a:t>
                      </a:r>
                    </a:p>
                    <a:p>
                      <a:r>
                        <a:rPr lang="nn-NO" dirty="0">
                          <a:effectLst/>
                        </a:rPr>
                        <a:t>el: </a:t>
                      </a:r>
                      <a:r>
                        <a:rPr lang="nn-NO" dirty="0">
                          <a:solidFill>
                            <a:srgbClr val="42B983"/>
                          </a:solidFill>
                          <a:effectLst/>
                        </a:rPr>
                        <a:t>'#app'</a:t>
                      </a:r>
                      <a:r>
                        <a:rPr lang="nn-NO" dirty="0">
                          <a:effectLst/>
                        </a:rPr>
                        <a:t>,</a:t>
                      </a:r>
                    </a:p>
                    <a:p>
                      <a:r>
                        <a:rPr lang="nn-NO" dirty="0">
                          <a:effectLst/>
                        </a:rPr>
                        <a:t>data: {</a:t>
                      </a:r>
                    </a:p>
                    <a:p>
                      <a:r>
                        <a:rPr lang="nn-NO" dirty="0">
                          <a:effectLst/>
                        </a:rPr>
                        <a:t>message: </a:t>
                      </a:r>
                      <a:r>
                        <a:rPr lang="nn-NO" dirty="0">
                          <a:solidFill>
                            <a:srgbClr val="42B983"/>
                          </a:solidFill>
                          <a:effectLst/>
                        </a:rPr>
                        <a:t>'Hello Vue!'</a:t>
                      </a:r>
                      <a:endParaRPr lang="nn-NO" dirty="0">
                        <a:effectLst/>
                      </a:endParaRPr>
                    </a:p>
                    <a:p>
                      <a:r>
                        <a:rPr lang="nn-NO" dirty="0">
                          <a:effectLst/>
                        </a:rPr>
                        <a:t>}</a:t>
                      </a:r>
                    </a:p>
                    <a:p>
                      <a:r>
                        <a:rPr lang="nn-NO" dirty="0">
                          <a:effectLst/>
                        </a:rPr>
                        <a:t>})</a:t>
                      </a:r>
                    </a:p>
                  </a:txBody>
                  <a:tcPr anchor="ctr">
                    <a:lnL>
                      <a:noFill/>
                    </a:lnL>
                    <a:lnR>
                      <a:noFill/>
                    </a:lnR>
                    <a:lnT>
                      <a:noFill/>
                    </a:lnT>
                    <a:lnB>
                      <a:noFill/>
                    </a:lnB>
                    <a:solidFill>
                      <a:schemeClr val="accent6">
                        <a:lumMod val="40000"/>
                        <a:lumOff val="60000"/>
                      </a:schemeClr>
                    </a:solidFill>
                  </a:tcPr>
                </a:tc>
              </a:tr>
            </a:tbl>
          </a:graphicData>
        </a:graphic>
      </p:graphicFrame>
      <p:sp>
        <p:nvSpPr>
          <p:cNvPr id="5" name="TextBox 4"/>
          <p:cNvSpPr txBox="1"/>
          <p:nvPr/>
        </p:nvSpPr>
        <p:spPr>
          <a:xfrm>
            <a:off x="1708029" y="923026"/>
            <a:ext cx="1577676" cy="1200329"/>
          </a:xfrm>
          <a:prstGeom prst="rect">
            <a:avLst/>
          </a:prstGeom>
          <a:solidFill>
            <a:schemeClr val="accent6">
              <a:lumMod val="40000"/>
              <a:lumOff val="60000"/>
            </a:schemeClr>
          </a:solidFill>
        </p:spPr>
        <p:txBody>
          <a:bodyPr wrap="none" rtlCol="0">
            <a:spAutoFit/>
          </a:bodyPr>
          <a:lstStyle/>
          <a:p>
            <a:r>
              <a:rPr lang="en-US" altLang="zh-CN" dirty="0"/>
              <a:t>&lt;div id="app"&gt;</a:t>
            </a:r>
          </a:p>
          <a:p>
            <a:r>
              <a:rPr lang="en-US" altLang="zh-CN" dirty="0"/>
              <a:t>{{ message }}</a:t>
            </a:r>
          </a:p>
          <a:p>
            <a:r>
              <a:rPr lang="en-US" altLang="zh-CN" dirty="0"/>
              <a:t>&lt;/div&gt;</a:t>
            </a:r>
          </a:p>
          <a:p>
            <a:endParaRPr lang="zh-CN" altLang="en-US" dirty="0"/>
          </a:p>
        </p:txBody>
      </p:sp>
    </p:spTree>
    <p:extLst>
      <p:ext uri="{BB962C8B-B14F-4D97-AF65-F5344CB8AC3E}">
        <p14:creationId xmlns:p14="http://schemas.microsoft.com/office/powerpoint/2010/main" val="24680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6"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框架</a:t>
            </a: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052423" y="859881"/>
            <a:ext cx="1033681" cy="584775"/>
          </a:xfrm>
          <a:prstGeom prst="rect">
            <a:avLst/>
          </a:prstGeom>
          <a:noFill/>
        </p:spPr>
        <p:txBody>
          <a:bodyPr wrap="none" rtlCol="0">
            <a:spAutoFit/>
          </a:bodyPr>
          <a:lstStyle/>
          <a:p>
            <a:r>
              <a:rPr lang="en-US" altLang="zh-CN" sz="3200" dirty="0" smtClean="0"/>
              <a:t>react</a:t>
            </a:r>
            <a:endParaRPr lang="zh-CN" altLang="en-US" sz="3200" dirty="0"/>
          </a:p>
        </p:txBody>
      </p:sp>
      <p:sp>
        <p:nvSpPr>
          <p:cNvPr id="21" name="TextBox 20"/>
          <p:cNvSpPr txBox="1"/>
          <p:nvPr/>
        </p:nvSpPr>
        <p:spPr>
          <a:xfrm>
            <a:off x="2524497" y="1207205"/>
            <a:ext cx="1443024" cy="584775"/>
          </a:xfrm>
          <a:prstGeom prst="rect">
            <a:avLst/>
          </a:prstGeom>
          <a:noFill/>
        </p:spPr>
        <p:txBody>
          <a:bodyPr wrap="none" rtlCol="0">
            <a:spAutoFit/>
          </a:bodyPr>
          <a:lstStyle/>
          <a:p>
            <a:r>
              <a:rPr lang="en-US" altLang="zh-CN" sz="3200" dirty="0" smtClean="0"/>
              <a:t>angular</a:t>
            </a:r>
            <a:endParaRPr lang="zh-CN" altLang="en-US" sz="3200" dirty="0"/>
          </a:p>
        </p:txBody>
      </p:sp>
      <p:sp>
        <p:nvSpPr>
          <p:cNvPr id="22" name="TextBox 21"/>
          <p:cNvSpPr txBox="1"/>
          <p:nvPr/>
        </p:nvSpPr>
        <p:spPr>
          <a:xfrm>
            <a:off x="4364967" y="965915"/>
            <a:ext cx="790601" cy="584775"/>
          </a:xfrm>
          <a:prstGeom prst="rect">
            <a:avLst/>
          </a:prstGeom>
          <a:noFill/>
        </p:spPr>
        <p:txBody>
          <a:bodyPr wrap="none" rtlCol="0">
            <a:spAutoFit/>
          </a:bodyPr>
          <a:lstStyle/>
          <a:p>
            <a:r>
              <a:rPr lang="en-US" altLang="zh-CN" sz="3200" dirty="0" err="1" smtClean="0"/>
              <a:t>vue</a:t>
            </a:r>
            <a:endParaRPr lang="zh-CN" altLang="en-US" sz="3200" dirty="0"/>
          </a:p>
        </p:txBody>
      </p:sp>
      <p:grpSp>
        <p:nvGrpSpPr>
          <p:cNvPr id="34" name="组合 33"/>
          <p:cNvGrpSpPr/>
          <p:nvPr/>
        </p:nvGrpSpPr>
        <p:grpSpPr>
          <a:xfrm>
            <a:off x="637091" y="2098250"/>
            <a:ext cx="9498066" cy="436598"/>
            <a:chOff x="753847" y="3259943"/>
            <a:chExt cx="9498066" cy="436598"/>
          </a:xfrm>
        </p:grpSpPr>
        <p:sp>
          <p:nvSpPr>
            <p:cNvPr id="35" name="TextBox 34"/>
            <p:cNvSpPr txBox="1"/>
            <p:nvPr/>
          </p:nvSpPr>
          <p:spPr>
            <a:xfrm>
              <a:off x="1322310" y="3280213"/>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ea typeface="微软雅黑" panose="020B0503020204020204" pitchFamily="34" charset="-122"/>
                </a:rPr>
                <a:t>技术角度</a:t>
              </a:r>
              <a:r>
                <a:rPr lang="en-US" altLang="zh-CN" b="1" dirty="0" smtClean="0">
                  <a:solidFill>
                    <a:schemeClr val="tx1">
                      <a:lumMod val="65000"/>
                      <a:lumOff val="35000"/>
                    </a:schemeClr>
                  </a:solidFill>
                  <a:ea typeface="微软雅黑" panose="020B0503020204020204" pitchFamily="34" charset="-122"/>
                </a:rPr>
                <a:t>:  </a:t>
              </a:r>
              <a:r>
                <a:rPr lang="zh-CN" altLang="en-US" b="1" dirty="0" smtClean="0">
                  <a:solidFill>
                    <a:schemeClr val="tx1">
                      <a:lumMod val="65000"/>
                      <a:lumOff val="35000"/>
                    </a:schemeClr>
                  </a:solidFill>
                  <a:ea typeface="微软雅黑" panose="020B0503020204020204" pitchFamily="34" charset="-122"/>
                </a:rPr>
                <a:t>关于服务端和原生渲染</a:t>
              </a:r>
              <a:r>
                <a:rPr lang="en-US" altLang="zh-CN" b="1" dirty="0" smtClean="0">
                  <a:solidFill>
                    <a:schemeClr val="tx1">
                      <a:lumMod val="65000"/>
                      <a:lumOff val="35000"/>
                    </a:schemeClr>
                  </a:solidFill>
                  <a:ea typeface="微软雅黑" panose="020B0503020204020204" pitchFamily="34" charset="-122"/>
                </a:rPr>
                <a:t>,</a:t>
              </a:r>
              <a:r>
                <a:rPr lang="zh-CN" altLang="en-US" b="1" dirty="0">
                  <a:solidFill>
                    <a:schemeClr val="tx1">
                      <a:lumMod val="65000"/>
                      <a:lumOff val="35000"/>
                    </a:schemeClr>
                  </a:solidFill>
                  <a:ea typeface="微软雅黑" panose="020B0503020204020204" pitchFamily="34" charset="-122"/>
                </a:rPr>
                <a:t>性能</a:t>
              </a:r>
              <a:endParaRPr lang="zh-CN" altLang="en-US" sz="1600" b="1" dirty="0">
                <a:solidFill>
                  <a:schemeClr val="tx1">
                    <a:lumMod val="65000"/>
                    <a:lumOff val="35000"/>
                  </a:schemeClr>
                </a:solidFill>
                <a:ea typeface="微软雅黑" panose="020B0503020204020204" pitchFamily="34" charset="-122"/>
              </a:endParaRPr>
            </a:p>
          </p:txBody>
        </p:sp>
        <p:pic>
          <p:nvPicPr>
            <p:cNvPr id="37"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组合 38"/>
          <p:cNvGrpSpPr/>
          <p:nvPr/>
        </p:nvGrpSpPr>
        <p:grpSpPr>
          <a:xfrm>
            <a:off x="637091" y="2858389"/>
            <a:ext cx="9498066" cy="436598"/>
            <a:chOff x="753847" y="3259943"/>
            <a:chExt cx="9498066" cy="436598"/>
          </a:xfrm>
        </p:grpSpPr>
        <p:sp>
          <p:nvSpPr>
            <p:cNvPr id="40" name="TextBox 39"/>
            <p:cNvSpPr txBox="1"/>
            <p:nvPr/>
          </p:nvSpPr>
          <p:spPr>
            <a:xfrm>
              <a:off x="1322310" y="3280213"/>
              <a:ext cx="8929603" cy="369332"/>
            </a:xfrm>
            <a:prstGeom prst="rect">
              <a:avLst/>
            </a:prstGeom>
            <a:noFill/>
          </p:spPr>
          <p:txBody>
            <a:bodyPr wrap="square" rtlCol="0">
              <a:spAutoFit/>
            </a:bodyPr>
            <a:lstStyle/>
            <a:p>
              <a:r>
                <a:rPr lang="zh-CN" altLang="en-US" b="1" dirty="0">
                  <a:solidFill>
                    <a:schemeClr val="tx1">
                      <a:lumMod val="65000"/>
                      <a:lumOff val="35000"/>
                    </a:schemeClr>
                  </a:solidFill>
                  <a:ea typeface="微软雅黑" panose="020B0503020204020204" pitchFamily="34" charset="-122"/>
                </a:rPr>
                <a:t>开发</a:t>
              </a:r>
              <a:r>
                <a:rPr lang="zh-CN" altLang="en-US" b="1" dirty="0" smtClean="0">
                  <a:solidFill>
                    <a:schemeClr val="tx1">
                      <a:lumMod val="65000"/>
                      <a:lumOff val="35000"/>
                    </a:schemeClr>
                  </a:solidFill>
                  <a:ea typeface="微软雅黑" panose="020B0503020204020204" pitchFamily="34" charset="-122"/>
                </a:rPr>
                <a:t>角度</a:t>
              </a:r>
              <a:r>
                <a:rPr lang="en-US" altLang="zh-CN" b="1" dirty="0" smtClean="0">
                  <a:solidFill>
                    <a:schemeClr val="tx1">
                      <a:lumMod val="65000"/>
                      <a:lumOff val="35000"/>
                    </a:schemeClr>
                  </a:solidFill>
                  <a:ea typeface="微软雅黑" panose="020B0503020204020204" pitchFamily="34" charset="-122"/>
                </a:rPr>
                <a:t>:  </a:t>
              </a:r>
              <a:r>
                <a:rPr lang="zh-CN" altLang="en-US" b="1" dirty="0" smtClean="0">
                  <a:solidFill>
                    <a:schemeClr val="tx1">
                      <a:lumMod val="65000"/>
                      <a:lumOff val="35000"/>
                    </a:schemeClr>
                  </a:solidFill>
                  <a:ea typeface="微软雅黑" panose="020B0503020204020204" pitchFamily="34" charset="-122"/>
                </a:rPr>
                <a:t>学习成本</a:t>
              </a:r>
              <a:endParaRPr lang="zh-CN" altLang="en-US" sz="1600" b="1" dirty="0">
                <a:solidFill>
                  <a:schemeClr val="tx1">
                    <a:lumMod val="65000"/>
                    <a:lumOff val="35000"/>
                  </a:schemeClr>
                </a:solidFill>
                <a:ea typeface="微软雅黑" panose="020B0503020204020204" pitchFamily="34" charset="-122"/>
              </a:endParaRPr>
            </a:p>
          </p:txBody>
        </p:sp>
        <p:pic>
          <p:nvPicPr>
            <p:cNvPr id="41"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组合 41"/>
          <p:cNvGrpSpPr/>
          <p:nvPr/>
        </p:nvGrpSpPr>
        <p:grpSpPr>
          <a:xfrm>
            <a:off x="637091" y="3769914"/>
            <a:ext cx="9498066" cy="436598"/>
            <a:chOff x="753847" y="3259943"/>
            <a:chExt cx="9498066" cy="436598"/>
          </a:xfrm>
        </p:grpSpPr>
        <p:sp>
          <p:nvSpPr>
            <p:cNvPr id="43" name="TextBox 42"/>
            <p:cNvSpPr txBox="1"/>
            <p:nvPr/>
          </p:nvSpPr>
          <p:spPr>
            <a:xfrm>
              <a:off x="1322310" y="3280213"/>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ea typeface="微软雅黑" panose="020B0503020204020204" pitchFamily="34" charset="-122"/>
                </a:rPr>
                <a:t>社区生态</a:t>
              </a:r>
              <a:r>
                <a:rPr lang="en-US" altLang="zh-CN" b="1" dirty="0" smtClean="0">
                  <a:solidFill>
                    <a:schemeClr val="tx1">
                      <a:lumMod val="65000"/>
                      <a:lumOff val="35000"/>
                    </a:schemeClr>
                  </a:solidFill>
                  <a:ea typeface="微软雅黑" panose="020B0503020204020204" pitchFamily="34" charset="-122"/>
                </a:rPr>
                <a:t>:  </a:t>
              </a:r>
              <a:r>
                <a:rPr lang="zh-CN" altLang="en-US" b="1" dirty="0" smtClean="0">
                  <a:solidFill>
                    <a:schemeClr val="tx1">
                      <a:lumMod val="65000"/>
                      <a:lumOff val="35000"/>
                    </a:schemeClr>
                  </a:solidFill>
                  <a:ea typeface="微软雅黑" panose="020B0503020204020204" pitchFamily="34" charset="-122"/>
                </a:rPr>
                <a:t>生态系统</a:t>
              </a:r>
              <a:r>
                <a:rPr lang="en-US" altLang="zh-CN" b="1" dirty="0" smtClean="0">
                  <a:solidFill>
                    <a:schemeClr val="tx1">
                      <a:lumMod val="65000"/>
                      <a:lumOff val="35000"/>
                    </a:schemeClr>
                  </a:solidFill>
                  <a:ea typeface="微软雅黑" panose="020B0503020204020204" pitchFamily="34" charset="-122"/>
                </a:rPr>
                <a:t>,</a:t>
              </a:r>
              <a:r>
                <a:rPr lang="zh-CN" altLang="en-US" b="1" dirty="0" smtClean="0">
                  <a:solidFill>
                    <a:schemeClr val="tx1">
                      <a:lumMod val="65000"/>
                      <a:lumOff val="35000"/>
                    </a:schemeClr>
                  </a:solidFill>
                  <a:ea typeface="微软雅黑" panose="020B0503020204020204" pitchFamily="34" charset="-122"/>
                </a:rPr>
                <a:t>论坛</a:t>
              </a:r>
              <a:r>
                <a:rPr lang="en-US" altLang="zh-CN" b="1" dirty="0" smtClean="0">
                  <a:solidFill>
                    <a:schemeClr val="tx1">
                      <a:lumMod val="65000"/>
                      <a:lumOff val="35000"/>
                    </a:schemeClr>
                  </a:solidFill>
                  <a:ea typeface="微软雅黑" panose="020B0503020204020204" pitchFamily="34" charset="-122"/>
                </a:rPr>
                <a:t>,</a:t>
              </a:r>
              <a:r>
                <a:rPr lang="zh-CN" altLang="en-US" b="1" dirty="0" smtClean="0">
                  <a:solidFill>
                    <a:schemeClr val="tx1">
                      <a:lumMod val="65000"/>
                      <a:lumOff val="35000"/>
                    </a:schemeClr>
                  </a:solidFill>
                  <a:ea typeface="微软雅黑" panose="020B0503020204020204" pitchFamily="34" charset="-122"/>
                </a:rPr>
                <a:t>聊天室</a:t>
              </a:r>
              <a:endParaRPr lang="zh-CN" altLang="en-US" sz="1600" b="1" dirty="0">
                <a:solidFill>
                  <a:schemeClr val="tx1">
                    <a:lumMod val="65000"/>
                    <a:lumOff val="35000"/>
                  </a:schemeClr>
                </a:solidFill>
                <a:ea typeface="微软雅黑" panose="020B0503020204020204" pitchFamily="34" charset="-122"/>
              </a:endParaRPr>
            </a:p>
          </p:txBody>
        </p:sp>
        <p:pic>
          <p:nvPicPr>
            <p:cNvPr id="44"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 name="组合 44"/>
          <p:cNvGrpSpPr/>
          <p:nvPr/>
        </p:nvGrpSpPr>
        <p:grpSpPr>
          <a:xfrm>
            <a:off x="637091" y="4690065"/>
            <a:ext cx="9498066" cy="436598"/>
            <a:chOff x="753847" y="3259943"/>
            <a:chExt cx="9498066" cy="436598"/>
          </a:xfrm>
        </p:grpSpPr>
        <p:sp>
          <p:nvSpPr>
            <p:cNvPr id="46" name="TextBox 45"/>
            <p:cNvSpPr txBox="1"/>
            <p:nvPr/>
          </p:nvSpPr>
          <p:spPr>
            <a:xfrm>
              <a:off x="1322310" y="3280213"/>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ea typeface="微软雅黑" panose="020B0503020204020204" pitchFamily="34" charset="-122"/>
                </a:rPr>
                <a:t>用户群体</a:t>
              </a:r>
              <a:r>
                <a:rPr lang="en-US" altLang="zh-CN" b="1" dirty="0" smtClean="0">
                  <a:solidFill>
                    <a:schemeClr val="tx1">
                      <a:lumMod val="65000"/>
                      <a:lumOff val="35000"/>
                    </a:schemeClr>
                  </a:solidFill>
                  <a:ea typeface="微软雅黑" panose="020B0503020204020204" pitchFamily="34" charset="-122"/>
                </a:rPr>
                <a:t>:  IE</a:t>
              </a:r>
              <a:endParaRPr lang="zh-CN" altLang="en-US" sz="1600" b="1" dirty="0">
                <a:solidFill>
                  <a:schemeClr val="tx1">
                    <a:lumMod val="65000"/>
                    <a:lumOff val="35000"/>
                  </a:schemeClr>
                </a:solidFill>
                <a:ea typeface="微软雅黑" panose="020B0503020204020204" pitchFamily="34" charset="-122"/>
              </a:endParaRPr>
            </a:p>
          </p:txBody>
        </p:sp>
        <p:pic>
          <p:nvPicPr>
            <p:cNvPr id="47"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63741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down)">
                                      <p:cBhvr>
                                        <p:cTn id="14" dur="500"/>
                                        <p:tgtEl>
                                          <p:spTgt spid="3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down)">
                                      <p:cBhvr>
                                        <p:cTn id="19" dur="5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wheel(1)">
                                      <p:cBhvr>
                                        <p:cTn id="24" dur="2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18295" y="2312325"/>
            <a:ext cx="5618672" cy="1143000"/>
          </a:xfrm>
        </p:spPr>
        <p:txBody>
          <a:bodyPr>
            <a:normAutofit/>
          </a:bodyPr>
          <a:lstStyle/>
          <a:p>
            <a:pPr algn="l"/>
            <a:r>
              <a:rPr lang="zh-CN" altLang="en-US" sz="2400" b="1" dirty="0">
                <a:solidFill>
                  <a:schemeClr val="tx1">
                    <a:lumMod val="65000"/>
                    <a:lumOff val="35000"/>
                  </a:schemeClr>
                </a:solidFill>
              </a:rPr>
              <a:t>技术角度</a:t>
            </a:r>
            <a:r>
              <a:rPr lang="en-US" altLang="zh-CN" sz="2400" b="1" dirty="0">
                <a:solidFill>
                  <a:schemeClr val="tx1">
                    <a:lumMod val="65000"/>
                    <a:lumOff val="35000"/>
                  </a:schemeClr>
                </a:solidFill>
              </a:rPr>
              <a:t>:  </a:t>
            </a:r>
            <a:r>
              <a:rPr lang="zh-CN" altLang="en-US" sz="2400" b="1" dirty="0">
                <a:solidFill>
                  <a:schemeClr val="tx1">
                    <a:lumMod val="65000"/>
                    <a:lumOff val="35000"/>
                  </a:schemeClr>
                </a:solidFill>
              </a:rPr>
              <a:t>关于服务端和原生渲染</a:t>
            </a:r>
            <a:r>
              <a:rPr lang="en-US" altLang="zh-CN" sz="2400" b="1" dirty="0">
                <a:solidFill>
                  <a:schemeClr val="tx1">
                    <a:lumMod val="65000"/>
                    <a:lumOff val="35000"/>
                  </a:schemeClr>
                </a:solidFill>
              </a:rPr>
              <a:t>,</a:t>
            </a:r>
            <a:r>
              <a:rPr lang="zh-CN" altLang="en-US" sz="2400" b="1" dirty="0" smtClean="0">
                <a:solidFill>
                  <a:schemeClr val="tx1">
                    <a:lumMod val="65000"/>
                    <a:lumOff val="35000"/>
                  </a:schemeClr>
                </a:solidFill>
              </a:rPr>
              <a:t>性能</a:t>
            </a:r>
            <a:endParaRPr lang="zh-CN" altLang="en-US" sz="2400" dirty="0"/>
          </a:p>
        </p:txBody>
      </p:sp>
      <p:pic>
        <p:nvPicPr>
          <p:cNvPr id="4"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741935" y="2715127"/>
            <a:ext cx="475717" cy="436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0821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8240" y="2607475"/>
            <a:ext cx="4539105" cy="1143000"/>
          </a:xfrm>
        </p:spPr>
        <p:txBody>
          <a:bodyPr>
            <a:normAutofit/>
          </a:bodyPr>
          <a:lstStyle/>
          <a:p>
            <a:pPr algn="l"/>
            <a:r>
              <a:rPr lang="zh-CN" altLang="en-US" sz="2400" b="1" dirty="0">
                <a:solidFill>
                  <a:schemeClr val="tx1">
                    <a:lumMod val="65000"/>
                    <a:lumOff val="35000"/>
                  </a:schemeClr>
                </a:solidFill>
              </a:rPr>
              <a:t>开发角度</a:t>
            </a:r>
            <a:r>
              <a:rPr lang="en-US" altLang="zh-CN" sz="2400" b="1" dirty="0">
                <a:solidFill>
                  <a:schemeClr val="tx1">
                    <a:lumMod val="65000"/>
                    <a:lumOff val="35000"/>
                  </a:schemeClr>
                </a:solidFill>
              </a:rPr>
              <a:t>:  </a:t>
            </a:r>
            <a:r>
              <a:rPr lang="zh-CN" altLang="en-US" sz="2400" b="1" dirty="0">
                <a:solidFill>
                  <a:schemeClr val="tx1">
                    <a:lumMod val="65000"/>
                    <a:lumOff val="35000"/>
                  </a:schemeClr>
                </a:solidFill>
              </a:rPr>
              <a:t>学习</a:t>
            </a:r>
            <a:r>
              <a:rPr lang="zh-CN" altLang="en-US" sz="2400" b="1" dirty="0" smtClean="0">
                <a:solidFill>
                  <a:schemeClr val="tx1">
                    <a:lumMod val="65000"/>
                    <a:lumOff val="35000"/>
                  </a:schemeClr>
                </a:solidFill>
              </a:rPr>
              <a:t>成本</a:t>
            </a:r>
            <a:endParaRPr lang="zh-CN" altLang="en-US" sz="2400" dirty="0"/>
          </a:p>
        </p:txBody>
      </p:sp>
      <p:pic>
        <p:nvPicPr>
          <p:cNvPr id="4"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591257" y="2960676"/>
            <a:ext cx="436598" cy="436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5296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94340" y="2029239"/>
            <a:ext cx="5083833" cy="1143000"/>
          </a:xfrm>
        </p:spPr>
        <p:txBody>
          <a:bodyPr>
            <a:normAutofit/>
          </a:bodyPr>
          <a:lstStyle/>
          <a:p>
            <a:pPr algn="l"/>
            <a:r>
              <a:rPr lang="zh-CN" altLang="en-US" sz="2400" b="1" dirty="0">
                <a:solidFill>
                  <a:schemeClr val="tx1">
                    <a:lumMod val="65000"/>
                    <a:lumOff val="35000"/>
                  </a:schemeClr>
                </a:solidFill>
              </a:rPr>
              <a:t>社区生态</a:t>
            </a:r>
            <a:r>
              <a:rPr lang="en-US" altLang="zh-CN" sz="2400" b="1" dirty="0">
                <a:solidFill>
                  <a:schemeClr val="tx1">
                    <a:lumMod val="65000"/>
                    <a:lumOff val="35000"/>
                  </a:schemeClr>
                </a:solidFill>
              </a:rPr>
              <a:t>:  </a:t>
            </a:r>
            <a:r>
              <a:rPr lang="zh-CN" altLang="en-US" sz="2400" b="1" dirty="0">
                <a:solidFill>
                  <a:schemeClr val="tx1">
                    <a:lumMod val="65000"/>
                    <a:lumOff val="35000"/>
                  </a:schemeClr>
                </a:solidFill>
              </a:rPr>
              <a:t>生态系统</a:t>
            </a:r>
            <a:r>
              <a:rPr lang="en-US" altLang="zh-CN" sz="2400" b="1" dirty="0">
                <a:solidFill>
                  <a:schemeClr val="tx1">
                    <a:lumMod val="65000"/>
                    <a:lumOff val="35000"/>
                  </a:schemeClr>
                </a:solidFill>
              </a:rPr>
              <a:t>,</a:t>
            </a:r>
            <a:r>
              <a:rPr lang="zh-CN" altLang="en-US" sz="2400" b="1" dirty="0">
                <a:solidFill>
                  <a:schemeClr val="tx1">
                    <a:lumMod val="65000"/>
                    <a:lumOff val="35000"/>
                  </a:schemeClr>
                </a:solidFill>
              </a:rPr>
              <a:t>论坛</a:t>
            </a:r>
            <a:r>
              <a:rPr lang="en-US" altLang="zh-CN" sz="2400" b="1" dirty="0">
                <a:solidFill>
                  <a:schemeClr val="tx1">
                    <a:lumMod val="65000"/>
                    <a:lumOff val="35000"/>
                  </a:schemeClr>
                </a:solidFill>
              </a:rPr>
              <a:t>,</a:t>
            </a:r>
            <a:r>
              <a:rPr lang="zh-CN" altLang="en-US" sz="2400" b="1" dirty="0">
                <a:solidFill>
                  <a:schemeClr val="tx1">
                    <a:lumMod val="65000"/>
                    <a:lumOff val="35000"/>
                  </a:schemeClr>
                </a:solidFill>
              </a:rPr>
              <a:t>聊天室</a:t>
            </a:r>
            <a:endParaRPr lang="zh-CN" altLang="en-US" sz="2000" b="1" dirty="0">
              <a:solidFill>
                <a:schemeClr val="tx1">
                  <a:lumMod val="65000"/>
                  <a:lumOff val="35000"/>
                </a:schemeClr>
              </a:solidFill>
            </a:endParaRPr>
          </a:p>
        </p:txBody>
      </p:sp>
      <p:pic>
        <p:nvPicPr>
          <p:cNvPr id="4"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898476" y="2429493"/>
            <a:ext cx="428654" cy="436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6273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8991"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8627"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43920"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9214"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14508"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8627"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43920"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9214"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68076"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9214"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14508"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9214"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1450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73332"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14508"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14508"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14509"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1" name="TextBox 20"/>
          <p:cNvSpPr txBox="1"/>
          <p:nvPr/>
        </p:nvSpPr>
        <p:spPr>
          <a:xfrm>
            <a:off x="553438"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理念</a:t>
            </a:r>
            <a:r>
              <a:rPr lang="zh-CN" altLang="en-US"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简介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645717"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23"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62488"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11256073"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25" name="直接连接符 24"/>
          <p:cNvCxnSpPr/>
          <p:nvPr/>
        </p:nvCxnSpPr>
        <p:spPr>
          <a:xfrm flipH="1" flipV="1">
            <a:off x="11298018"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99041"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理念</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1224950" y="1654340"/>
            <a:ext cx="1338828" cy="369332"/>
          </a:xfrm>
          <a:prstGeom prst="rect">
            <a:avLst/>
          </a:prstGeom>
          <a:noFill/>
        </p:spPr>
        <p:txBody>
          <a:bodyPr wrap="none" rtlCol="0">
            <a:spAutoFit/>
          </a:bodyPr>
          <a:lstStyle/>
          <a:p>
            <a:r>
              <a:rPr lang="zh-CN" altLang="en-US" dirty="0" smtClean="0"/>
              <a:t>渐进式框架</a:t>
            </a:r>
            <a:endParaRPr lang="zh-CN" altLang="en-US" dirty="0"/>
          </a:p>
        </p:txBody>
      </p:sp>
    </p:spTree>
    <p:extLst>
      <p:ext uri="{BB962C8B-B14F-4D97-AF65-F5344CB8AC3E}">
        <p14:creationId xmlns:p14="http://schemas.microsoft.com/office/powerpoint/2010/main" val="41301663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8991"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8627"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43920"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9214"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14508"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8627"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43920"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9214"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68076"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9214"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14508"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9214"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1450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73332"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14508"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14508"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14509"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1" name="TextBox 20"/>
          <p:cNvSpPr txBox="1"/>
          <p:nvPr/>
        </p:nvSpPr>
        <p:spPr>
          <a:xfrm>
            <a:off x="553438"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理念</a:t>
            </a:r>
            <a:r>
              <a:rPr lang="zh-CN" altLang="en-US"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简介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645717"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23"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62488"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11256073"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25" name="直接连接符 24"/>
          <p:cNvCxnSpPr/>
          <p:nvPr/>
        </p:nvCxnSpPr>
        <p:spPr>
          <a:xfrm flipH="1" flipV="1">
            <a:off x="11298018"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99041"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起步</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2634198" y="2261726"/>
            <a:ext cx="9248781" cy="523220"/>
          </a:xfrm>
          <a:prstGeom prst="rect">
            <a:avLst/>
          </a:prstGeom>
          <a:solidFill>
            <a:schemeClr val="accent6">
              <a:lumMod val="20000"/>
              <a:lumOff val="80000"/>
            </a:schemeClr>
          </a:solidFill>
        </p:spPr>
        <p:txBody>
          <a:bodyPr wrap="square" rtlCol="0" anchor="ctr">
            <a:spAutoFit/>
          </a:bodyPr>
          <a:lstStyle/>
          <a:p>
            <a:r>
              <a:rPr lang="en-US" altLang="zh-CN" sz="2800" dirty="0"/>
              <a:t>&lt;script </a:t>
            </a:r>
            <a:r>
              <a:rPr lang="en-US" altLang="zh-CN" sz="2800" dirty="0" err="1"/>
              <a:t>src</a:t>
            </a:r>
            <a:r>
              <a:rPr lang="en-US" altLang="zh-CN" sz="2800" dirty="0"/>
              <a:t>="https://unpkg.com/</a:t>
            </a:r>
            <a:r>
              <a:rPr lang="en-US" altLang="zh-CN" sz="2800" dirty="0" err="1"/>
              <a:t>vue</a:t>
            </a:r>
            <a:r>
              <a:rPr lang="en-US" altLang="zh-CN" sz="2800" dirty="0"/>
              <a:t>"&gt;&lt;/script&gt;</a:t>
            </a:r>
            <a:endParaRPr lang="zh-CN" altLang="en-US" sz="2800" dirty="0">
              <a:solidFill>
                <a:schemeClr val="tx1">
                  <a:lumMod val="65000"/>
                  <a:lumOff val="35000"/>
                </a:schemeClr>
              </a:solidFill>
            </a:endParaRPr>
          </a:p>
        </p:txBody>
      </p:sp>
      <p:sp>
        <p:nvSpPr>
          <p:cNvPr id="30" name="TextBox 29"/>
          <p:cNvSpPr txBox="1"/>
          <p:nvPr/>
        </p:nvSpPr>
        <p:spPr>
          <a:xfrm>
            <a:off x="2566614" y="1086426"/>
            <a:ext cx="2928879" cy="646331"/>
          </a:xfrm>
          <a:prstGeom prst="rect">
            <a:avLst/>
          </a:prstGeom>
          <a:noFill/>
        </p:spPr>
        <p:txBody>
          <a:bodyPr wrap="none" rtlCol="0">
            <a:spAutoFit/>
          </a:bodyPr>
          <a:lstStyle/>
          <a:p>
            <a:r>
              <a:rPr lang="en-US" altLang="zh-CN" b="1" dirty="0" err="1">
                <a:hlinkClick r:id="rId5"/>
              </a:rPr>
              <a:t>JSFiddle</a:t>
            </a:r>
            <a:r>
              <a:rPr lang="en-US" altLang="zh-CN" b="1" dirty="0">
                <a:hlinkClick r:id="rId5"/>
              </a:rPr>
              <a:t> Hello World </a:t>
            </a:r>
            <a:r>
              <a:rPr lang="zh-CN" altLang="en-US" b="1" dirty="0">
                <a:hlinkClick r:id="rId5"/>
              </a:rPr>
              <a:t>例子</a:t>
            </a:r>
            <a:r>
              <a:rPr lang="zh-CN" altLang="en-US" dirty="0" smtClean="0"/>
              <a:t>。</a:t>
            </a:r>
            <a:endParaRPr lang="en-US" altLang="zh-CN" b="1" dirty="0" smtClean="0"/>
          </a:p>
          <a:p>
            <a:r>
              <a:rPr lang="zh-CN" altLang="en-US" b="1" dirty="0" smtClean="0"/>
              <a:t>通过如下方式引入 </a:t>
            </a:r>
            <a:r>
              <a:rPr lang="en-US" altLang="zh-CN" b="1" dirty="0" err="1" smtClean="0"/>
              <a:t>Vue</a:t>
            </a:r>
            <a:r>
              <a:rPr lang="zh-CN" altLang="en-US" b="1" dirty="0" smtClean="0"/>
              <a:t>：</a:t>
            </a:r>
            <a:r>
              <a:rPr lang="zh-CN" altLang="en-US" dirty="0" smtClean="0"/>
              <a:t>。</a:t>
            </a:r>
            <a:endParaRPr lang="zh-CN" altLang="en-US" dirty="0"/>
          </a:p>
        </p:txBody>
      </p:sp>
      <p:sp>
        <p:nvSpPr>
          <p:cNvPr id="31" name="TextBox 30"/>
          <p:cNvSpPr txBox="1"/>
          <p:nvPr/>
        </p:nvSpPr>
        <p:spPr>
          <a:xfrm>
            <a:off x="660755" y="2927563"/>
            <a:ext cx="770275" cy="369332"/>
          </a:xfrm>
          <a:prstGeom prst="rect">
            <a:avLst/>
          </a:prstGeom>
          <a:noFill/>
        </p:spPr>
        <p:txBody>
          <a:bodyPr wrap="none" rtlCol="0">
            <a:spAutoFit/>
          </a:bodyPr>
          <a:lstStyle/>
          <a:p>
            <a:r>
              <a:rPr lang="en-US" altLang="zh-CN" dirty="0" smtClean="0"/>
              <a:t>2.CDN</a:t>
            </a:r>
            <a:endParaRPr lang="zh-CN" altLang="en-US" dirty="0"/>
          </a:p>
        </p:txBody>
      </p:sp>
      <p:sp>
        <p:nvSpPr>
          <p:cNvPr id="32" name="TextBox 31"/>
          <p:cNvSpPr txBox="1"/>
          <p:nvPr/>
        </p:nvSpPr>
        <p:spPr>
          <a:xfrm>
            <a:off x="660755" y="2245035"/>
            <a:ext cx="1801070" cy="369332"/>
          </a:xfrm>
          <a:prstGeom prst="rect">
            <a:avLst/>
          </a:prstGeom>
          <a:noFill/>
        </p:spPr>
        <p:txBody>
          <a:bodyPr wrap="none" rtlCol="0">
            <a:spAutoFit/>
          </a:bodyPr>
          <a:lstStyle/>
          <a:p>
            <a:r>
              <a:rPr lang="en-US" altLang="zh-CN" dirty="0" smtClean="0"/>
              <a:t>1.</a:t>
            </a:r>
            <a:r>
              <a:rPr lang="zh-CN" altLang="en-US" dirty="0" smtClean="0"/>
              <a:t>直接</a:t>
            </a:r>
            <a:r>
              <a:rPr lang="en-US" altLang="zh-CN" dirty="0" smtClean="0"/>
              <a:t>script</a:t>
            </a:r>
            <a:r>
              <a:rPr lang="zh-CN" altLang="en-US" dirty="0" smtClean="0"/>
              <a:t>引入</a:t>
            </a:r>
            <a:endParaRPr lang="zh-CN" altLang="en-US" dirty="0"/>
          </a:p>
        </p:txBody>
      </p:sp>
      <p:sp>
        <p:nvSpPr>
          <p:cNvPr id="33" name="TextBox 32"/>
          <p:cNvSpPr txBox="1"/>
          <p:nvPr/>
        </p:nvSpPr>
        <p:spPr>
          <a:xfrm>
            <a:off x="2634198" y="2951838"/>
            <a:ext cx="7375737" cy="1200329"/>
          </a:xfrm>
          <a:prstGeom prst="rect">
            <a:avLst/>
          </a:prstGeom>
          <a:noFill/>
        </p:spPr>
        <p:txBody>
          <a:bodyPr wrap="none" rtlCol="0">
            <a:spAutoFit/>
          </a:bodyPr>
          <a:lstStyle/>
          <a:p>
            <a:r>
              <a:rPr lang="zh-CN" altLang="en-US" dirty="0"/>
              <a:t>推荐：</a:t>
            </a:r>
            <a:r>
              <a:rPr lang="en-US" altLang="zh-CN" b="1" dirty="0">
                <a:hlinkClick r:id="rId6"/>
              </a:rPr>
              <a:t>https://unpkg.com/vue</a:t>
            </a:r>
            <a:r>
              <a:rPr lang="en-US" altLang="zh-CN" dirty="0"/>
              <a:t>, </a:t>
            </a:r>
            <a:r>
              <a:rPr lang="zh-CN" altLang="en-US" dirty="0"/>
              <a:t>会保持和 </a:t>
            </a:r>
            <a:r>
              <a:rPr lang="en-US" altLang="zh-CN" dirty="0" err="1"/>
              <a:t>npm</a:t>
            </a:r>
            <a:r>
              <a:rPr lang="en-US" altLang="zh-CN" dirty="0"/>
              <a:t> </a:t>
            </a:r>
            <a:r>
              <a:rPr lang="zh-CN" altLang="en-US" dirty="0"/>
              <a:t>发布的最新的版本一致</a:t>
            </a:r>
            <a:r>
              <a:rPr lang="zh-CN" altLang="en-US" dirty="0" smtClean="0"/>
              <a:t>。</a:t>
            </a:r>
            <a:endParaRPr lang="en-US" altLang="zh-CN" dirty="0" smtClean="0"/>
          </a:p>
          <a:p>
            <a:r>
              <a:rPr lang="zh-CN" altLang="en-US" dirty="0" smtClean="0"/>
              <a:t>可以</a:t>
            </a:r>
            <a:r>
              <a:rPr lang="zh-CN" altLang="en-US" dirty="0"/>
              <a:t>在 </a:t>
            </a:r>
            <a:r>
              <a:rPr lang="en-US" altLang="zh-CN" b="1" dirty="0">
                <a:hlinkClick r:id="rId7"/>
              </a:rPr>
              <a:t>https://unpkg.com/vue/</a:t>
            </a:r>
            <a:r>
              <a:rPr lang="zh-CN" altLang="en-US" dirty="0"/>
              <a:t> 浏览 </a:t>
            </a:r>
            <a:r>
              <a:rPr lang="en-US" altLang="zh-CN" dirty="0" err="1"/>
              <a:t>npm</a:t>
            </a:r>
            <a:r>
              <a:rPr lang="en-US" altLang="zh-CN" dirty="0"/>
              <a:t> </a:t>
            </a:r>
            <a:r>
              <a:rPr lang="zh-CN" altLang="en-US" dirty="0"/>
              <a:t>包资源。</a:t>
            </a:r>
          </a:p>
          <a:p>
            <a:r>
              <a:rPr lang="zh-CN" altLang="en-US" dirty="0"/>
              <a:t>也可以从 </a:t>
            </a:r>
            <a:r>
              <a:rPr lang="en-US" altLang="zh-CN" b="1" dirty="0" err="1">
                <a:hlinkClick r:id="rId8"/>
              </a:rPr>
              <a:t>jsDelivr</a:t>
            </a:r>
            <a:r>
              <a:rPr lang="zh-CN" altLang="en-US" dirty="0"/>
              <a:t> 或 </a:t>
            </a:r>
            <a:r>
              <a:rPr lang="en-US" altLang="zh-CN" b="1" dirty="0" err="1">
                <a:hlinkClick r:id="rId9"/>
              </a:rPr>
              <a:t>cdnjs</a:t>
            </a:r>
            <a:r>
              <a:rPr lang="zh-CN" altLang="en-US" dirty="0"/>
              <a:t> 获取，不过这两个服务版本更新可能略滞后。</a:t>
            </a:r>
          </a:p>
          <a:p>
            <a:endParaRPr lang="zh-CN" altLang="en-US" dirty="0"/>
          </a:p>
        </p:txBody>
      </p:sp>
      <p:sp>
        <p:nvSpPr>
          <p:cNvPr id="34" name="TextBox 33"/>
          <p:cNvSpPr txBox="1"/>
          <p:nvPr/>
        </p:nvSpPr>
        <p:spPr>
          <a:xfrm>
            <a:off x="706011" y="3978989"/>
            <a:ext cx="824265" cy="369332"/>
          </a:xfrm>
          <a:prstGeom prst="rect">
            <a:avLst/>
          </a:prstGeom>
          <a:noFill/>
        </p:spPr>
        <p:txBody>
          <a:bodyPr wrap="none" rtlCol="0">
            <a:spAutoFit/>
          </a:bodyPr>
          <a:lstStyle/>
          <a:p>
            <a:r>
              <a:rPr lang="en-US" altLang="zh-CN" dirty="0" smtClean="0"/>
              <a:t>3.NPM</a:t>
            </a:r>
            <a:endParaRPr lang="zh-CN" altLang="en-US" dirty="0"/>
          </a:p>
        </p:txBody>
      </p:sp>
      <p:sp>
        <p:nvSpPr>
          <p:cNvPr id="35" name="TextBox 34"/>
          <p:cNvSpPr txBox="1"/>
          <p:nvPr/>
        </p:nvSpPr>
        <p:spPr>
          <a:xfrm>
            <a:off x="2634198" y="4348321"/>
            <a:ext cx="9169690" cy="1200329"/>
          </a:xfrm>
          <a:prstGeom prst="rect">
            <a:avLst/>
          </a:prstGeom>
          <a:noFill/>
        </p:spPr>
        <p:txBody>
          <a:bodyPr wrap="none" rtlCol="0">
            <a:spAutoFit/>
          </a:bodyPr>
          <a:lstStyle/>
          <a:p>
            <a:r>
              <a:rPr lang="zh-CN" altLang="en-US" dirty="0"/>
              <a:t>在用 </a:t>
            </a:r>
            <a:r>
              <a:rPr lang="en-US" altLang="zh-CN" dirty="0"/>
              <a:t>Vue.js </a:t>
            </a:r>
            <a:r>
              <a:rPr lang="zh-CN" altLang="en-US" dirty="0"/>
              <a:t>构建大型应用时推荐使用 </a:t>
            </a:r>
            <a:r>
              <a:rPr lang="en-US" altLang="zh-CN" dirty="0"/>
              <a:t>NPM </a:t>
            </a:r>
            <a:r>
              <a:rPr lang="zh-CN" altLang="en-US" dirty="0"/>
              <a:t>安装， </a:t>
            </a:r>
            <a:r>
              <a:rPr lang="en-US" altLang="zh-CN" dirty="0"/>
              <a:t>NPM </a:t>
            </a:r>
            <a:r>
              <a:rPr lang="zh-CN" altLang="en-US" dirty="0"/>
              <a:t>能很好地和诸如 </a:t>
            </a:r>
            <a:endParaRPr lang="en-US" altLang="zh-CN" dirty="0" smtClean="0"/>
          </a:p>
          <a:p>
            <a:r>
              <a:rPr lang="en-US" altLang="zh-CN" b="1" dirty="0" err="1" smtClean="0">
                <a:hlinkClick r:id="rId10"/>
              </a:rPr>
              <a:t>Webpack</a:t>
            </a:r>
            <a:r>
              <a:rPr lang="zh-CN" altLang="en-US" dirty="0"/>
              <a:t> 或 </a:t>
            </a:r>
            <a:r>
              <a:rPr lang="en-US" altLang="zh-CN" b="1" dirty="0" err="1">
                <a:hlinkClick r:id="rId11"/>
              </a:rPr>
              <a:t>Browserify</a:t>
            </a:r>
            <a:r>
              <a:rPr lang="zh-CN" altLang="en-US" dirty="0"/>
              <a:t> 模块打包器配合使用。 </a:t>
            </a:r>
            <a:r>
              <a:rPr lang="en-US" altLang="zh-CN" dirty="0"/>
              <a:t>Vue.js </a:t>
            </a:r>
            <a:r>
              <a:rPr lang="zh-CN" altLang="en-US" dirty="0"/>
              <a:t>也提供配套工具来开发</a:t>
            </a:r>
            <a:r>
              <a:rPr lang="zh-CN" altLang="en-US" b="1" dirty="0">
                <a:hlinkClick r:id="rId12"/>
              </a:rPr>
              <a:t>单文件组件</a:t>
            </a:r>
            <a:r>
              <a:rPr lang="zh-CN" altLang="en-US" dirty="0" smtClean="0"/>
              <a:t>。</a:t>
            </a:r>
            <a:endParaRPr lang="en-US" altLang="zh-CN" dirty="0" smtClean="0"/>
          </a:p>
          <a:p>
            <a:r>
              <a:rPr lang="en-US" altLang="zh-CN" dirty="0"/>
              <a:t># </a:t>
            </a:r>
            <a:r>
              <a:rPr lang="zh-CN" altLang="en-US" dirty="0"/>
              <a:t>最新稳定版</a:t>
            </a:r>
          </a:p>
          <a:p>
            <a:r>
              <a:rPr lang="en-US" altLang="zh-CN" dirty="0"/>
              <a:t>$ </a:t>
            </a:r>
            <a:r>
              <a:rPr lang="en-US" altLang="zh-CN" dirty="0" err="1"/>
              <a:t>npm</a:t>
            </a:r>
            <a:r>
              <a:rPr lang="en-US" altLang="zh-CN" dirty="0"/>
              <a:t> install </a:t>
            </a:r>
            <a:r>
              <a:rPr lang="en-US" altLang="zh-CN" dirty="0" err="1" smtClean="0"/>
              <a:t>vue</a:t>
            </a:r>
            <a:endParaRPr lang="en-US" altLang="zh-CN" dirty="0"/>
          </a:p>
        </p:txBody>
      </p:sp>
    </p:spTree>
    <p:extLst>
      <p:ext uri="{BB962C8B-B14F-4D97-AF65-F5344CB8AC3E}">
        <p14:creationId xmlns:p14="http://schemas.microsoft.com/office/powerpoint/2010/main" val="105699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circle(in)">
                                      <p:cBhvr>
                                        <p:cTn id="14" dur="20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circle(in)">
                                      <p:cBhvr>
                                        <p:cTn id="19"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3" grpId="0"/>
      <p:bldP spid="3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8991"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53438"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理念</a:t>
            </a:r>
            <a:r>
              <a:rPr lang="zh-CN" altLang="en-US"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简介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45717"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99041"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起步</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645717" y="1699404"/>
            <a:ext cx="1933543" cy="369332"/>
          </a:xfrm>
          <a:prstGeom prst="rect">
            <a:avLst/>
          </a:prstGeom>
          <a:noFill/>
        </p:spPr>
        <p:txBody>
          <a:bodyPr wrap="none" rtlCol="0">
            <a:spAutoFit/>
          </a:bodyPr>
          <a:lstStyle/>
          <a:p>
            <a:r>
              <a:rPr lang="en-US" altLang="zh-CN" dirty="0" smtClean="0"/>
              <a:t>4.</a:t>
            </a:r>
            <a:r>
              <a:rPr lang="zh-CN" altLang="en-US" dirty="0" smtClean="0"/>
              <a:t>命令行工具</a:t>
            </a:r>
            <a:r>
              <a:rPr lang="en-US" altLang="zh-CN" dirty="0" smtClean="0"/>
              <a:t>(CLI)</a:t>
            </a:r>
          </a:p>
        </p:txBody>
      </p:sp>
      <p:sp>
        <p:nvSpPr>
          <p:cNvPr id="9" name="TextBox 8"/>
          <p:cNvSpPr txBox="1"/>
          <p:nvPr/>
        </p:nvSpPr>
        <p:spPr>
          <a:xfrm>
            <a:off x="793630" y="2406770"/>
            <a:ext cx="6815455" cy="369332"/>
          </a:xfrm>
          <a:prstGeom prst="rect">
            <a:avLst/>
          </a:prstGeom>
          <a:noFill/>
        </p:spPr>
        <p:txBody>
          <a:bodyPr wrap="none" rtlCol="0">
            <a:spAutoFit/>
          </a:bodyPr>
          <a:lstStyle/>
          <a:p>
            <a:r>
              <a:rPr lang="en-US" altLang="zh-CN" dirty="0"/>
              <a:t>Vue.js </a:t>
            </a:r>
            <a:r>
              <a:rPr lang="zh-CN" altLang="en-US" dirty="0"/>
              <a:t>提供一个</a:t>
            </a:r>
            <a:r>
              <a:rPr lang="zh-CN" altLang="en-US" b="1" dirty="0">
                <a:hlinkClick r:id="rId4"/>
              </a:rPr>
              <a:t>官方命令行工具</a:t>
            </a:r>
            <a:r>
              <a:rPr lang="zh-CN" altLang="en-US" dirty="0"/>
              <a:t>，可用于快速搭建大型单页应用</a:t>
            </a:r>
            <a:r>
              <a:rPr lang="zh-CN" altLang="en-US" dirty="0" smtClean="0"/>
              <a:t>。</a:t>
            </a:r>
            <a:endParaRPr lang="zh-CN" altLang="en-US" dirty="0"/>
          </a:p>
        </p:txBody>
      </p:sp>
      <p:graphicFrame>
        <p:nvGraphicFramePr>
          <p:cNvPr id="10" name="表格 9"/>
          <p:cNvGraphicFramePr>
            <a:graphicFrameLocks noGrp="1"/>
          </p:cNvGraphicFramePr>
          <p:nvPr>
            <p:extLst>
              <p:ext uri="{D42A27DB-BD31-4B8C-83A1-F6EECF244321}">
                <p14:modId xmlns:p14="http://schemas.microsoft.com/office/powerpoint/2010/main" val="1862695911"/>
              </p:ext>
            </p:extLst>
          </p:nvPr>
        </p:nvGraphicFramePr>
        <p:xfrm>
          <a:off x="793630" y="3131389"/>
          <a:ext cx="5486400" cy="2286000"/>
        </p:xfrm>
        <a:graphic>
          <a:graphicData uri="http://schemas.openxmlformats.org/drawingml/2006/table">
            <a:tbl>
              <a:tblPr/>
              <a:tblGrid>
                <a:gridCol w="5486400"/>
              </a:tblGrid>
              <a:tr h="1624626">
                <a:tc>
                  <a:txBody>
                    <a:bodyPr/>
                    <a:lstStyle/>
                    <a:p>
                      <a:r>
                        <a:rPr lang="en-US" altLang="zh-CN" dirty="0">
                          <a:solidFill>
                            <a:srgbClr val="B3B3B3"/>
                          </a:solidFill>
                          <a:effectLst/>
                        </a:rPr>
                        <a:t># </a:t>
                      </a:r>
                      <a:r>
                        <a:rPr lang="zh-CN" altLang="en-US" dirty="0">
                          <a:solidFill>
                            <a:srgbClr val="B3B3B3"/>
                          </a:solidFill>
                          <a:effectLst/>
                        </a:rPr>
                        <a:t>全局安装 </a:t>
                      </a:r>
                      <a:r>
                        <a:rPr lang="en-US" dirty="0" err="1">
                          <a:solidFill>
                            <a:srgbClr val="B3B3B3"/>
                          </a:solidFill>
                          <a:effectLst/>
                        </a:rPr>
                        <a:t>vue</a:t>
                      </a:r>
                      <a:r>
                        <a:rPr lang="en-US" dirty="0">
                          <a:solidFill>
                            <a:srgbClr val="B3B3B3"/>
                          </a:solidFill>
                          <a:effectLst/>
                        </a:rPr>
                        <a:t>-cli</a:t>
                      </a:r>
                      <a:endParaRPr lang="en-US" dirty="0">
                        <a:effectLst/>
                      </a:endParaRPr>
                    </a:p>
                    <a:p>
                      <a:r>
                        <a:rPr lang="en-US" dirty="0">
                          <a:effectLst/>
                        </a:rPr>
                        <a:t>$ </a:t>
                      </a:r>
                      <a:r>
                        <a:rPr lang="en-US" dirty="0" err="1">
                          <a:effectLst/>
                        </a:rPr>
                        <a:t>npm</a:t>
                      </a:r>
                      <a:r>
                        <a:rPr lang="en-US" dirty="0">
                          <a:effectLst/>
                        </a:rPr>
                        <a:t> install --global </a:t>
                      </a:r>
                      <a:r>
                        <a:rPr lang="en-US" dirty="0" err="1">
                          <a:effectLst/>
                        </a:rPr>
                        <a:t>vue</a:t>
                      </a:r>
                      <a:r>
                        <a:rPr lang="en-US" dirty="0">
                          <a:effectLst/>
                        </a:rPr>
                        <a:t>-cli</a:t>
                      </a:r>
                    </a:p>
                    <a:p>
                      <a:r>
                        <a:rPr lang="en-US" dirty="0">
                          <a:solidFill>
                            <a:srgbClr val="B3B3B3"/>
                          </a:solidFill>
                          <a:effectLst/>
                        </a:rPr>
                        <a:t># </a:t>
                      </a:r>
                      <a:r>
                        <a:rPr lang="zh-CN" altLang="en-US" dirty="0">
                          <a:solidFill>
                            <a:srgbClr val="B3B3B3"/>
                          </a:solidFill>
                          <a:effectLst/>
                        </a:rPr>
                        <a:t>创建一个基于 </a:t>
                      </a:r>
                      <a:r>
                        <a:rPr lang="en-US" dirty="0" err="1">
                          <a:solidFill>
                            <a:srgbClr val="B3B3B3"/>
                          </a:solidFill>
                          <a:effectLst/>
                        </a:rPr>
                        <a:t>webpack</a:t>
                      </a:r>
                      <a:r>
                        <a:rPr lang="en-US" dirty="0">
                          <a:solidFill>
                            <a:srgbClr val="B3B3B3"/>
                          </a:solidFill>
                          <a:effectLst/>
                        </a:rPr>
                        <a:t> </a:t>
                      </a:r>
                      <a:r>
                        <a:rPr lang="zh-CN" altLang="en-US" dirty="0">
                          <a:solidFill>
                            <a:srgbClr val="B3B3B3"/>
                          </a:solidFill>
                          <a:effectLst/>
                        </a:rPr>
                        <a:t>模板的新项目</a:t>
                      </a:r>
                      <a:endParaRPr lang="zh-CN" altLang="en-US" dirty="0">
                        <a:effectLst/>
                      </a:endParaRPr>
                    </a:p>
                    <a:p>
                      <a:r>
                        <a:rPr lang="en-US" altLang="zh-CN" dirty="0">
                          <a:effectLst/>
                        </a:rPr>
                        <a:t>$ </a:t>
                      </a:r>
                      <a:r>
                        <a:rPr lang="en-US" dirty="0" err="1">
                          <a:effectLst/>
                        </a:rPr>
                        <a:t>vue</a:t>
                      </a:r>
                      <a:r>
                        <a:rPr lang="en-US" dirty="0">
                          <a:effectLst/>
                        </a:rPr>
                        <a:t> </a:t>
                      </a:r>
                      <a:r>
                        <a:rPr lang="en-US" dirty="0" err="1">
                          <a:effectLst/>
                        </a:rPr>
                        <a:t>init</a:t>
                      </a:r>
                      <a:r>
                        <a:rPr lang="en-US" dirty="0">
                          <a:effectLst/>
                        </a:rPr>
                        <a:t> </a:t>
                      </a:r>
                      <a:r>
                        <a:rPr lang="en-US" dirty="0" err="1">
                          <a:effectLst/>
                        </a:rPr>
                        <a:t>webpack</a:t>
                      </a:r>
                      <a:r>
                        <a:rPr lang="en-US" dirty="0">
                          <a:effectLst/>
                        </a:rPr>
                        <a:t> my-project</a:t>
                      </a:r>
                    </a:p>
                    <a:p>
                      <a:r>
                        <a:rPr lang="en-US" dirty="0">
                          <a:solidFill>
                            <a:srgbClr val="B3B3B3"/>
                          </a:solidFill>
                          <a:effectLst/>
                        </a:rPr>
                        <a:t># </a:t>
                      </a:r>
                      <a:r>
                        <a:rPr lang="zh-CN" altLang="en-US" dirty="0">
                          <a:solidFill>
                            <a:srgbClr val="B3B3B3"/>
                          </a:solidFill>
                          <a:effectLst/>
                        </a:rPr>
                        <a:t>安装</a:t>
                      </a:r>
                      <a:r>
                        <a:rPr lang="zh-CN" altLang="en-US" dirty="0" smtClean="0">
                          <a:solidFill>
                            <a:srgbClr val="B3B3B3"/>
                          </a:solidFill>
                          <a:effectLst/>
                        </a:rPr>
                        <a:t>依赖</a:t>
                      </a:r>
                      <a:endParaRPr lang="zh-CN" altLang="en-US" dirty="0">
                        <a:effectLst/>
                      </a:endParaRPr>
                    </a:p>
                    <a:p>
                      <a:r>
                        <a:rPr lang="en-US" altLang="zh-CN" dirty="0">
                          <a:effectLst/>
                        </a:rPr>
                        <a:t>$ </a:t>
                      </a:r>
                      <a:r>
                        <a:rPr lang="en-US" dirty="0">
                          <a:solidFill>
                            <a:srgbClr val="42B983"/>
                          </a:solidFill>
                          <a:effectLst/>
                        </a:rPr>
                        <a:t>cd</a:t>
                      </a:r>
                      <a:r>
                        <a:rPr lang="en-US" dirty="0">
                          <a:effectLst/>
                        </a:rPr>
                        <a:t> my-project</a:t>
                      </a:r>
                    </a:p>
                    <a:p>
                      <a:r>
                        <a:rPr lang="en-US" dirty="0">
                          <a:effectLst/>
                        </a:rPr>
                        <a:t>$ </a:t>
                      </a:r>
                      <a:r>
                        <a:rPr lang="en-US" dirty="0" err="1">
                          <a:effectLst/>
                        </a:rPr>
                        <a:t>npm</a:t>
                      </a:r>
                      <a:r>
                        <a:rPr lang="en-US" dirty="0">
                          <a:effectLst/>
                        </a:rPr>
                        <a:t> install</a:t>
                      </a:r>
                    </a:p>
                    <a:p>
                      <a:r>
                        <a:rPr lang="en-US" dirty="0">
                          <a:effectLst/>
                        </a:rPr>
                        <a:t>$ </a:t>
                      </a:r>
                      <a:r>
                        <a:rPr lang="en-US" dirty="0" err="1">
                          <a:effectLst/>
                        </a:rPr>
                        <a:t>npm</a:t>
                      </a:r>
                      <a:r>
                        <a:rPr lang="en-US" dirty="0">
                          <a:effectLst/>
                        </a:rPr>
                        <a:t> run dev</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422464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4234" y="854015"/>
            <a:ext cx="1107996" cy="369332"/>
          </a:xfrm>
          <a:prstGeom prst="rect">
            <a:avLst/>
          </a:prstGeom>
          <a:noFill/>
        </p:spPr>
        <p:txBody>
          <a:bodyPr wrap="none" rtlCol="0">
            <a:spAutoFit/>
          </a:bodyPr>
          <a:lstStyle/>
          <a:p>
            <a:r>
              <a:rPr lang="zh-CN" altLang="en-US" dirty="0" smtClean="0"/>
              <a:t>课程目的</a:t>
            </a:r>
            <a:endParaRPr lang="zh-CN" altLang="en-US" dirty="0"/>
          </a:p>
        </p:txBody>
      </p:sp>
      <p:sp>
        <p:nvSpPr>
          <p:cNvPr id="3" name="TextBox 2"/>
          <p:cNvSpPr txBox="1"/>
          <p:nvPr/>
        </p:nvSpPr>
        <p:spPr>
          <a:xfrm>
            <a:off x="871268" y="1656272"/>
            <a:ext cx="10652019" cy="923330"/>
          </a:xfrm>
          <a:prstGeom prst="rect">
            <a:avLst/>
          </a:prstGeom>
          <a:noFill/>
        </p:spPr>
        <p:txBody>
          <a:bodyPr wrap="none" rtlCol="0">
            <a:spAutoFit/>
          </a:bodyPr>
          <a:lstStyle/>
          <a:p>
            <a:r>
              <a:rPr lang="zh-CN" altLang="en-US" dirty="0"/>
              <a:t>本</a:t>
            </a:r>
            <a:r>
              <a:rPr lang="zh-CN" altLang="en-US" dirty="0" smtClean="0"/>
              <a:t>课程会介绍</a:t>
            </a:r>
            <a:r>
              <a:rPr lang="en-US" altLang="zh-CN" dirty="0" smtClean="0"/>
              <a:t>web</a:t>
            </a:r>
            <a:r>
              <a:rPr lang="zh-CN" altLang="en-US" dirty="0" smtClean="0"/>
              <a:t>前端框架的含义，类库和框架的区别，重点介绍</a:t>
            </a:r>
            <a:r>
              <a:rPr lang="en-US" altLang="zh-CN" dirty="0" smtClean="0"/>
              <a:t>react</a:t>
            </a:r>
            <a:r>
              <a:rPr lang="zh-CN" altLang="en-US" dirty="0" smtClean="0"/>
              <a:t>，</a:t>
            </a:r>
            <a:r>
              <a:rPr lang="en-US" altLang="zh-CN" dirty="0" smtClean="0"/>
              <a:t>angular</a:t>
            </a:r>
            <a:r>
              <a:rPr lang="zh-CN" altLang="en-US" dirty="0" smtClean="0"/>
              <a:t>，</a:t>
            </a:r>
            <a:r>
              <a:rPr lang="en-US" altLang="zh-CN" dirty="0" err="1" smtClean="0"/>
              <a:t>vue</a:t>
            </a:r>
            <a:r>
              <a:rPr lang="zh-CN" altLang="en-US" dirty="0" smtClean="0"/>
              <a:t>三大框架的起源，</a:t>
            </a:r>
            <a:endParaRPr lang="en-US" altLang="zh-CN" dirty="0" smtClean="0"/>
          </a:p>
          <a:p>
            <a:r>
              <a:rPr lang="zh-CN" altLang="en-US" dirty="0" smtClean="0"/>
              <a:t>特性等以及对比，还会介绍一下</a:t>
            </a:r>
            <a:r>
              <a:rPr lang="en-US" altLang="zh-CN" dirty="0" smtClean="0"/>
              <a:t>spa</a:t>
            </a:r>
            <a:r>
              <a:rPr lang="zh-CN" altLang="en-US" dirty="0" smtClean="0"/>
              <a:t>，前端的发展，</a:t>
            </a:r>
            <a:r>
              <a:rPr lang="en-US" altLang="zh-CN" dirty="0" err="1" smtClean="0"/>
              <a:t>vue</a:t>
            </a:r>
            <a:r>
              <a:rPr lang="zh-CN" altLang="en-US" dirty="0" smtClean="0"/>
              <a:t>的理念和起步，希望大家能学习到框架和类库是</a:t>
            </a:r>
            <a:endParaRPr lang="en-US" altLang="zh-CN" dirty="0" smtClean="0"/>
          </a:p>
          <a:p>
            <a:r>
              <a:rPr lang="zh-CN" altLang="en-US" dirty="0" smtClean="0"/>
              <a:t>不一样的，</a:t>
            </a:r>
            <a:r>
              <a:rPr lang="en-US" altLang="zh-CN" dirty="0" smtClean="0"/>
              <a:t>react</a:t>
            </a:r>
            <a:r>
              <a:rPr lang="zh-CN" altLang="en-US" dirty="0" smtClean="0"/>
              <a:t>，</a:t>
            </a:r>
            <a:r>
              <a:rPr lang="en-US" altLang="zh-CN" dirty="0" smtClean="0"/>
              <a:t>angular</a:t>
            </a:r>
            <a:r>
              <a:rPr lang="zh-CN" altLang="en-US" dirty="0" smtClean="0"/>
              <a:t>，</a:t>
            </a:r>
            <a:r>
              <a:rPr lang="en-US" altLang="zh-CN" dirty="0" err="1" smtClean="0"/>
              <a:t>vue</a:t>
            </a:r>
            <a:r>
              <a:rPr lang="zh-CN" altLang="en-US" dirty="0" smtClean="0"/>
              <a:t>这几个框架的特性，初步了解一下</a:t>
            </a:r>
            <a:r>
              <a:rPr lang="en-US" altLang="zh-CN" dirty="0" err="1" smtClean="0"/>
              <a:t>vue</a:t>
            </a:r>
            <a:r>
              <a:rPr lang="zh-CN" altLang="en-US" dirty="0" smtClean="0"/>
              <a:t>。</a:t>
            </a:r>
            <a:endParaRPr lang="zh-CN" altLang="en-US" dirty="0"/>
          </a:p>
        </p:txBody>
      </p:sp>
    </p:spTree>
    <p:extLst>
      <p:ext uri="{BB962C8B-B14F-4D97-AF65-F5344CB8AC3E}">
        <p14:creationId xmlns:p14="http://schemas.microsoft.com/office/powerpoint/2010/main" val="88857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理念</a:t>
            </a:r>
            <a:r>
              <a:rPr lang="zh-CN" altLang="en-US"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简介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44812" y="965915"/>
            <a:ext cx="2701332"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声明式渲染</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729456" y="1680216"/>
            <a:ext cx="9248781" cy="4401205"/>
          </a:xfrm>
          <a:prstGeom prst="rect">
            <a:avLst/>
          </a:prstGeom>
          <a:solidFill>
            <a:schemeClr val="accent6">
              <a:lumMod val="20000"/>
              <a:lumOff val="80000"/>
            </a:schemeClr>
          </a:solidFill>
        </p:spPr>
        <p:txBody>
          <a:bodyPr wrap="square" rtlCol="0" anchor="ctr">
            <a:spAutoFit/>
          </a:bodyPr>
          <a:lstStyle/>
          <a:p>
            <a:r>
              <a:rPr lang="en-US" altLang="zh-CN" sz="2800" dirty="0"/>
              <a:t>&lt;div id="app"&gt;</a:t>
            </a:r>
          </a:p>
          <a:p>
            <a:r>
              <a:rPr lang="en-US" altLang="zh-CN" sz="2800" dirty="0"/>
              <a:t>{{ message }}</a:t>
            </a:r>
          </a:p>
          <a:p>
            <a:r>
              <a:rPr lang="en-US" altLang="zh-CN" sz="2800" dirty="0"/>
              <a:t>&lt;/div</a:t>
            </a:r>
            <a:r>
              <a:rPr lang="en-US" altLang="zh-CN" sz="2800" dirty="0" smtClean="0"/>
              <a:t>&gt;</a:t>
            </a:r>
          </a:p>
          <a:p>
            <a:r>
              <a:rPr lang="nn-NO" altLang="zh-CN" sz="2800" dirty="0"/>
              <a:t>var app = new Vue({</a:t>
            </a:r>
          </a:p>
          <a:p>
            <a:r>
              <a:rPr lang="nn-NO" altLang="zh-CN" sz="2800" dirty="0"/>
              <a:t>el: '#app',</a:t>
            </a:r>
          </a:p>
          <a:p>
            <a:r>
              <a:rPr lang="nn-NO" altLang="zh-CN" sz="2800" dirty="0"/>
              <a:t>data: {</a:t>
            </a:r>
          </a:p>
          <a:p>
            <a:r>
              <a:rPr lang="nn-NO" altLang="zh-CN" sz="2800" dirty="0"/>
              <a:t>message: 'Hello Vue!'</a:t>
            </a:r>
          </a:p>
          <a:p>
            <a:r>
              <a:rPr lang="nn-NO" altLang="zh-CN" sz="2800" dirty="0"/>
              <a:t>}</a:t>
            </a:r>
          </a:p>
          <a:p>
            <a:r>
              <a:rPr lang="nn-NO" altLang="zh-CN" sz="2800" dirty="0"/>
              <a:t>})</a:t>
            </a:r>
          </a:p>
          <a:p>
            <a:endParaRPr lang="en-US" altLang="zh-CN" sz="2800" dirty="0">
              <a:effectLst/>
            </a:endParaRPr>
          </a:p>
        </p:txBody>
      </p:sp>
      <p:sp>
        <p:nvSpPr>
          <p:cNvPr id="21" name="TextBox 20"/>
          <p:cNvSpPr txBox="1"/>
          <p:nvPr/>
        </p:nvSpPr>
        <p:spPr>
          <a:xfrm>
            <a:off x="637091" y="1495550"/>
            <a:ext cx="184731" cy="369332"/>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3993458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inVertical)">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理念</a:t>
            </a:r>
            <a:r>
              <a:rPr lang="zh-CN" altLang="en-US"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简介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44812" y="965915"/>
            <a:ext cx="2701332"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声明式渲染</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719689" y="1620144"/>
            <a:ext cx="9248781" cy="4832092"/>
          </a:xfrm>
          <a:prstGeom prst="rect">
            <a:avLst/>
          </a:prstGeom>
          <a:solidFill>
            <a:schemeClr val="accent6">
              <a:lumMod val="20000"/>
              <a:lumOff val="80000"/>
            </a:schemeClr>
          </a:solidFill>
        </p:spPr>
        <p:txBody>
          <a:bodyPr wrap="square" rtlCol="0" anchor="ctr">
            <a:spAutoFit/>
          </a:bodyPr>
          <a:lstStyle/>
          <a:p>
            <a:r>
              <a:rPr lang="en-US" altLang="zh-CN" sz="2800" dirty="0"/>
              <a:t>&lt;div id="app-2"&gt;</a:t>
            </a:r>
          </a:p>
          <a:p>
            <a:r>
              <a:rPr lang="en-US" altLang="zh-CN" sz="2800" dirty="0"/>
              <a:t>&lt;span </a:t>
            </a:r>
            <a:r>
              <a:rPr lang="en-US" altLang="zh-CN" sz="2800" dirty="0" err="1"/>
              <a:t>v-bind:title</a:t>
            </a:r>
            <a:r>
              <a:rPr lang="en-US" altLang="zh-CN" sz="2800" dirty="0"/>
              <a:t>="message"&gt;</a:t>
            </a:r>
          </a:p>
          <a:p>
            <a:r>
              <a:rPr lang="zh-CN" altLang="en-US" sz="2800" dirty="0"/>
              <a:t>鼠标悬停几秒钟查看此处动态绑定的提示信息！</a:t>
            </a:r>
          </a:p>
          <a:p>
            <a:r>
              <a:rPr lang="en-US" altLang="zh-CN" sz="2800" dirty="0"/>
              <a:t>&lt;/span&gt;</a:t>
            </a:r>
          </a:p>
          <a:p>
            <a:r>
              <a:rPr lang="en-US" altLang="zh-CN" sz="2800" dirty="0"/>
              <a:t>&lt;/div</a:t>
            </a:r>
            <a:r>
              <a:rPr lang="en-US" altLang="zh-CN" sz="2800" dirty="0" smtClean="0"/>
              <a:t>&gt;</a:t>
            </a:r>
          </a:p>
          <a:p>
            <a:r>
              <a:rPr lang="en-US" altLang="zh-CN" sz="2800" dirty="0" err="1"/>
              <a:t>var</a:t>
            </a:r>
            <a:r>
              <a:rPr lang="en-US" altLang="zh-CN" sz="2800" dirty="0"/>
              <a:t> app2 = new </a:t>
            </a:r>
            <a:r>
              <a:rPr lang="en-US" altLang="zh-CN" sz="2800" dirty="0" err="1"/>
              <a:t>Vue</a:t>
            </a:r>
            <a:r>
              <a:rPr lang="en-US" altLang="zh-CN" sz="2800" dirty="0"/>
              <a:t>({</a:t>
            </a:r>
          </a:p>
          <a:p>
            <a:r>
              <a:rPr lang="en-US" altLang="zh-CN" sz="2800" dirty="0"/>
              <a:t>el: '#app-2',</a:t>
            </a:r>
          </a:p>
          <a:p>
            <a:r>
              <a:rPr lang="en-US" altLang="zh-CN" sz="2800" dirty="0"/>
              <a:t>data: {</a:t>
            </a:r>
          </a:p>
          <a:p>
            <a:r>
              <a:rPr lang="en-US" altLang="zh-CN" sz="2800" dirty="0"/>
              <a:t>message: '</a:t>
            </a:r>
            <a:r>
              <a:rPr lang="zh-CN" altLang="en-US" sz="2800" dirty="0"/>
              <a:t>页面加载于 </a:t>
            </a:r>
            <a:r>
              <a:rPr lang="en-US" altLang="zh-CN" sz="2800" dirty="0"/>
              <a:t>'</a:t>
            </a:r>
            <a:r>
              <a:rPr lang="zh-CN" altLang="en-US" sz="2800" dirty="0"/>
              <a:t> </a:t>
            </a:r>
            <a:r>
              <a:rPr lang="en-US" altLang="zh-CN" sz="2800" dirty="0"/>
              <a:t>+ new Date()</a:t>
            </a:r>
          </a:p>
          <a:p>
            <a:r>
              <a:rPr lang="en-US" altLang="zh-CN" sz="2800" dirty="0"/>
              <a:t>}</a:t>
            </a:r>
          </a:p>
          <a:p>
            <a:r>
              <a:rPr lang="en-US" altLang="zh-CN" sz="2800" dirty="0" smtClean="0"/>
              <a:t>})</a:t>
            </a:r>
            <a:endParaRPr lang="en-US" altLang="zh-CN" sz="2800" dirty="0"/>
          </a:p>
        </p:txBody>
      </p:sp>
    </p:spTree>
    <p:extLst>
      <p:ext uri="{BB962C8B-B14F-4D97-AF65-F5344CB8AC3E}">
        <p14:creationId xmlns:p14="http://schemas.microsoft.com/office/powerpoint/2010/main" val="23462940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inVertical)">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827926"/>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条件与循环</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701211" y="1361153"/>
            <a:ext cx="9248781" cy="3539430"/>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rPr>
              <a:t>&lt;p v-if=“true"&gt;Now you see me.&lt;/p&gt;</a:t>
            </a:r>
          </a:p>
          <a:p>
            <a:r>
              <a:rPr lang="en-US" altLang="zh-CN" sz="2800" dirty="0">
                <a:solidFill>
                  <a:schemeClr val="tx1">
                    <a:lumMod val="65000"/>
                    <a:lumOff val="35000"/>
                  </a:schemeClr>
                </a:solidFill>
              </a:rPr>
              <a:t>&lt;p v-else&gt;there is else.&lt;/p</a:t>
            </a:r>
            <a:r>
              <a:rPr lang="en-US" altLang="zh-CN" sz="2800" dirty="0" smtClean="0">
                <a:solidFill>
                  <a:schemeClr val="tx1">
                    <a:lumMod val="65000"/>
                    <a:lumOff val="35000"/>
                  </a:schemeClr>
                </a:solidFill>
              </a:rPr>
              <a:t>&gt;</a:t>
            </a:r>
          </a:p>
          <a:p>
            <a:r>
              <a:rPr lang="en-US" altLang="zh-CN" sz="2800" dirty="0" err="1"/>
              <a:t>var</a:t>
            </a:r>
            <a:r>
              <a:rPr lang="en-US" altLang="zh-CN" sz="2800" dirty="0"/>
              <a:t> app3 = new </a:t>
            </a:r>
            <a:r>
              <a:rPr lang="en-US" altLang="zh-CN" sz="2800" dirty="0" err="1"/>
              <a:t>Vue</a:t>
            </a:r>
            <a:r>
              <a:rPr lang="en-US" altLang="zh-CN" sz="2800" dirty="0"/>
              <a:t>({</a:t>
            </a:r>
          </a:p>
          <a:p>
            <a:r>
              <a:rPr lang="en-US" altLang="zh-CN" sz="2800" dirty="0"/>
              <a:t>el: '#app-3',</a:t>
            </a:r>
          </a:p>
          <a:p>
            <a:r>
              <a:rPr lang="en-US" altLang="zh-CN" sz="2800" dirty="0"/>
              <a:t>data: {</a:t>
            </a:r>
          </a:p>
          <a:p>
            <a:r>
              <a:rPr lang="en-US" altLang="zh-CN" sz="2800" dirty="0"/>
              <a:t>seen: true</a:t>
            </a:r>
          </a:p>
          <a:p>
            <a:r>
              <a:rPr lang="en-US" altLang="zh-CN" sz="2800" dirty="0"/>
              <a:t>}</a:t>
            </a:r>
          </a:p>
          <a:p>
            <a:r>
              <a:rPr lang="en-US" altLang="zh-CN" sz="2800" dirty="0" smtClean="0"/>
              <a:t>})</a:t>
            </a:r>
            <a:endParaRPr lang="en-US" altLang="zh-CN" sz="2800" dirty="0"/>
          </a:p>
        </p:txBody>
      </p:sp>
      <p:graphicFrame>
        <p:nvGraphicFramePr>
          <p:cNvPr id="3" name="表格 2"/>
          <p:cNvGraphicFramePr>
            <a:graphicFrameLocks noGrp="1"/>
          </p:cNvGraphicFramePr>
          <p:nvPr>
            <p:extLst>
              <p:ext uri="{D42A27DB-BD31-4B8C-83A1-F6EECF244321}">
                <p14:modId xmlns:p14="http://schemas.microsoft.com/office/powerpoint/2010/main" val="2544683434"/>
              </p:ext>
            </p:extLst>
          </p:nvPr>
        </p:nvGraphicFramePr>
        <p:xfrm>
          <a:off x="3352800" y="3405981"/>
          <a:ext cx="5486400" cy="365760"/>
        </p:xfrm>
        <a:graphic>
          <a:graphicData uri="http://schemas.openxmlformats.org/drawingml/2006/table">
            <a:tbl>
              <a:tblPr/>
              <a:tblGrid>
                <a:gridCol w="5486400"/>
              </a:tblGrid>
              <a:tr h="0">
                <a:tc>
                  <a:txBody>
                    <a:bodyPr/>
                    <a:lstStyle/>
                    <a:p>
                      <a:endParaRPr lang="en-US" dirty="0">
                        <a:effectLst/>
                      </a:endParaRPr>
                    </a:p>
                  </a:txBody>
                  <a:tcPr anchor="ctr">
                    <a:lnL>
                      <a:noFill/>
                    </a:lnL>
                    <a:lnR>
                      <a:noFill/>
                    </a:lnR>
                    <a:lnT>
                      <a:noFill/>
                    </a:lnT>
                    <a:lnB>
                      <a:noFill/>
                    </a:lnB>
                  </a:tcPr>
                </a:tc>
              </a:tr>
            </a:tbl>
          </a:graphicData>
        </a:graphic>
      </p:graphicFrame>
      <p:sp>
        <p:nvSpPr>
          <p:cNvPr id="23" name="TextBox 22"/>
          <p:cNvSpPr txBox="1"/>
          <p:nvPr/>
        </p:nvSpPr>
        <p:spPr>
          <a:xfrm>
            <a:off x="680263" y="5179358"/>
            <a:ext cx="10160089" cy="923330"/>
          </a:xfrm>
          <a:prstGeom prst="rect">
            <a:avLst/>
          </a:prstGeom>
          <a:noFill/>
        </p:spPr>
        <p:txBody>
          <a:bodyPr wrap="none" rtlCol="0">
            <a:spAutoFit/>
          </a:bodyPr>
          <a:lstStyle/>
          <a:p>
            <a:r>
              <a:rPr lang="zh-CN" altLang="en-US" dirty="0" smtClean="0"/>
              <a:t>改变了这个值之后</a:t>
            </a:r>
            <a:r>
              <a:rPr lang="en-US" altLang="zh-CN" dirty="0" smtClean="0"/>
              <a:t>,</a:t>
            </a:r>
            <a:r>
              <a:rPr lang="zh-CN" altLang="en-US" dirty="0" smtClean="0"/>
              <a:t>文字就消失了</a:t>
            </a:r>
            <a:r>
              <a:rPr lang="en-US" altLang="zh-CN" dirty="0" smtClean="0"/>
              <a:t>.</a:t>
            </a:r>
            <a:r>
              <a:rPr lang="zh-CN" altLang="en-US" dirty="0" smtClean="0"/>
              <a:t>这个</a:t>
            </a:r>
            <a:r>
              <a:rPr lang="zh-CN" altLang="en-US" dirty="0"/>
              <a:t>例子演示了我们不仅可以绑定 </a:t>
            </a:r>
            <a:r>
              <a:rPr lang="en-US" altLang="zh-CN" dirty="0"/>
              <a:t>DOM </a:t>
            </a:r>
            <a:r>
              <a:rPr lang="zh-CN" altLang="en-US" dirty="0"/>
              <a:t>文本到数据，也可以</a:t>
            </a:r>
            <a:r>
              <a:rPr lang="zh-CN" altLang="en-US" dirty="0" smtClean="0"/>
              <a:t>绑定</a:t>
            </a:r>
            <a:endParaRPr lang="en-US" altLang="zh-CN" dirty="0" smtClean="0"/>
          </a:p>
          <a:p>
            <a:r>
              <a:rPr lang="zh-CN" altLang="en-US" dirty="0" smtClean="0"/>
              <a:t> </a:t>
            </a:r>
            <a:r>
              <a:rPr lang="en-US" altLang="zh-CN" dirty="0"/>
              <a:t>DOM </a:t>
            </a:r>
            <a:r>
              <a:rPr lang="zh-CN" altLang="en-US" b="1" dirty="0" smtClean="0"/>
              <a:t>结构</a:t>
            </a:r>
            <a:r>
              <a:rPr lang="zh-CN" altLang="en-US" dirty="0" smtClean="0"/>
              <a:t>到</a:t>
            </a:r>
            <a:r>
              <a:rPr lang="zh-CN" altLang="en-US" dirty="0"/>
              <a:t>数据。而且，</a:t>
            </a:r>
            <a:r>
              <a:rPr lang="en-US" altLang="zh-CN" dirty="0" err="1"/>
              <a:t>Vue</a:t>
            </a:r>
            <a:r>
              <a:rPr lang="en-US" altLang="zh-CN" dirty="0"/>
              <a:t> </a:t>
            </a:r>
            <a:r>
              <a:rPr lang="zh-CN" altLang="en-US" dirty="0"/>
              <a:t>也提供一个强大的过渡效果系统，可以在 </a:t>
            </a:r>
            <a:r>
              <a:rPr lang="en-US" altLang="zh-CN" dirty="0" err="1"/>
              <a:t>Vue</a:t>
            </a:r>
            <a:r>
              <a:rPr lang="en-US" altLang="zh-CN" dirty="0"/>
              <a:t> </a:t>
            </a:r>
            <a:r>
              <a:rPr lang="zh-CN" altLang="en-US" dirty="0"/>
              <a:t>插入</a:t>
            </a:r>
            <a:r>
              <a:rPr lang="en-US" altLang="zh-CN" dirty="0"/>
              <a:t>/</a:t>
            </a:r>
            <a:r>
              <a:rPr lang="zh-CN" altLang="en-US" dirty="0"/>
              <a:t>更新</a:t>
            </a:r>
            <a:r>
              <a:rPr lang="en-US" altLang="zh-CN" dirty="0"/>
              <a:t>/</a:t>
            </a:r>
            <a:r>
              <a:rPr lang="zh-CN" altLang="en-US" dirty="0"/>
              <a:t>删除元素</a:t>
            </a:r>
            <a:r>
              <a:rPr lang="zh-CN" altLang="en-US" dirty="0" smtClean="0"/>
              <a:t>时</a:t>
            </a:r>
            <a:endParaRPr lang="en-US" altLang="zh-CN" dirty="0" smtClean="0"/>
          </a:p>
          <a:p>
            <a:r>
              <a:rPr lang="zh-CN" altLang="en-US" dirty="0" smtClean="0"/>
              <a:t>自动</a:t>
            </a:r>
            <a:r>
              <a:rPr lang="zh-CN" altLang="en-US" dirty="0"/>
              <a:t>应用</a:t>
            </a:r>
            <a:r>
              <a:rPr lang="zh-CN" altLang="en-US" b="1" dirty="0">
                <a:hlinkClick r:id="rId5"/>
              </a:rPr>
              <a:t>过渡效果</a:t>
            </a:r>
            <a:r>
              <a:rPr lang="zh-CN" altLang="en-US" dirty="0"/>
              <a:t>。</a:t>
            </a:r>
          </a:p>
        </p:txBody>
      </p:sp>
    </p:spTree>
    <p:extLst>
      <p:ext uri="{BB962C8B-B14F-4D97-AF65-F5344CB8AC3E}">
        <p14:creationId xmlns:p14="http://schemas.microsoft.com/office/powerpoint/2010/main" val="1615364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21"/>
                                        </p:tgtEl>
                                      </p:cBhvr>
                                    </p:animEffect>
                                    <p:set>
                                      <p:cBhvr>
                                        <p:cTn id="14"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827926"/>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条件与循环</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637091" y="1278355"/>
            <a:ext cx="9248781" cy="5632311"/>
          </a:xfrm>
          <a:prstGeom prst="rect">
            <a:avLst/>
          </a:prstGeom>
          <a:solidFill>
            <a:schemeClr val="accent6">
              <a:lumMod val="20000"/>
              <a:lumOff val="80000"/>
            </a:schemeClr>
          </a:solidFill>
        </p:spPr>
        <p:txBody>
          <a:bodyPr wrap="square" rtlCol="0" anchor="ctr">
            <a:spAutoFit/>
          </a:bodyPr>
          <a:lstStyle/>
          <a:p>
            <a:r>
              <a:rPr lang="en-US" altLang="zh-CN" sz="2000" dirty="0"/>
              <a:t>&lt;div id="app-4"&gt;</a:t>
            </a:r>
          </a:p>
          <a:p>
            <a:r>
              <a:rPr lang="en-US" altLang="zh-CN" sz="2000" dirty="0"/>
              <a:t>&lt;</a:t>
            </a:r>
            <a:r>
              <a:rPr lang="en-US" altLang="zh-CN" sz="2000" dirty="0" err="1"/>
              <a:t>ol</a:t>
            </a:r>
            <a:r>
              <a:rPr lang="en-US" altLang="zh-CN" sz="2000" dirty="0"/>
              <a:t>&gt;</a:t>
            </a:r>
          </a:p>
          <a:p>
            <a:r>
              <a:rPr lang="en-US" altLang="zh-CN" sz="2000" dirty="0"/>
              <a:t>&lt;li v-for="</a:t>
            </a:r>
            <a:r>
              <a:rPr lang="en-US" altLang="zh-CN" sz="2000" dirty="0" err="1"/>
              <a:t>todo</a:t>
            </a:r>
            <a:r>
              <a:rPr lang="en-US" altLang="zh-CN" sz="2000" dirty="0"/>
              <a:t> in </a:t>
            </a:r>
            <a:r>
              <a:rPr lang="en-US" altLang="zh-CN" sz="2000" dirty="0" err="1"/>
              <a:t>todos</a:t>
            </a:r>
            <a:r>
              <a:rPr lang="en-US" altLang="zh-CN" sz="2000" dirty="0"/>
              <a:t>"&gt;</a:t>
            </a:r>
          </a:p>
          <a:p>
            <a:r>
              <a:rPr lang="en-US" altLang="zh-CN" sz="2000" dirty="0"/>
              <a:t>{{ </a:t>
            </a:r>
            <a:r>
              <a:rPr lang="en-US" altLang="zh-CN" sz="2000" dirty="0" err="1"/>
              <a:t>todo.text</a:t>
            </a:r>
            <a:r>
              <a:rPr lang="en-US" altLang="zh-CN" sz="2000" dirty="0"/>
              <a:t> }}</a:t>
            </a:r>
          </a:p>
          <a:p>
            <a:r>
              <a:rPr lang="en-US" altLang="zh-CN" sz="2000" dirty="0"/>
              <a:t>&lt;/li&gt;</a:t>
            </a:r>
          </a:p>
          <a:p>
            <a:r>
              <a:rPr lang="en-US" altLang="zh-CN" sz="2000" dirty="0"/>
              <a:t>&lt;/</a:t>
            </a:r>
            <a:r>
              <a:rPr lang="en-US" altLang="zh-CN" sz="2000" dirty="0" err="1"/>
              <a:t>ol</a:t>
            </a:r>
            <a:r>
              <a:rPr lang="en-US" altLang="zh-CN" sz="2000" dirty="0"/>
              <a:t>&gt;</a:t>
            </a:r>
          </a:p>
          <a:p>
            <a:r>
              <a:rPr lang="en-US" altLang="zh-CN" sz="2000" dirty="0"/>
              <a:t>&lt;/div</a:t>
            </a:r>
            <a:r>
              <a:rPr lang="en-US" altLang="zh-CN" sz="2000" dirty="0" smtClean="0"/>
              <a:t>&gt;</a:t>
            </a:r>
          </a:p>
          <a:p>
            <a:r>
              <a:rPr lang="en-US" altLang="zh-CN" sz="2000" dirty="0" err="1"/>
              <a:t>var</a:t>
            </a:r>
            <a:r>
              <a:rPr lang="en-US" altLang="zh-CN" sz="2000" dirty="0"/>
              <a:t> app4 = new </a:t>
            </a:r>
            <a:r>
              <a:rPr lang="en-US" altLang="zh-CN" sz="2000" dirty="0" err="1"/>
              <a:t>Vue</a:t>
            </a:r>
            <a:r>
              <a:rPr lang="en-US" altLang="zh-CN" sz="2000" dirty="0"/>
              <a:t>({</a:t>
            </a:r>
          </a:p>
          <a:p>
            <a:r>
              <a:rPr lang="en-US" altLang="zh-CN" sz="2000" dirty="0"/>
              <a:t>el: '#app-4',</a:t>
            </a:r>
          </a:p>
          <a:p>
            <a:r>
              <a:rPr lang="en-US" altLang="zh-CN" sz="2000" dirty="0"/>
              <a:t>data: {</a:t>
            </a:r>
          </a:p>
          <a:p>
            <a:r>
              <a:rPr lang="en-US" altLang="zh-CN" sz="2000" dirty="0" err="1"/>
              <a:t>todos</a:t>
            </a:r>
            <a:r>
              <a:rPr lang="en-US" altLang="zh-CN" sz="2000" dirty="0"/>
              <a:t>: [</a:t>
            </a:r>
          </a:p>
          <a:p>
            <a:r>
              <a:rPr lang="en-US" altLang="zh-CN" sz="2000" dirty="0"/>
              <a:t>{ text: '</a:t>
            </a:r>
            <a:r>
              <a:rPr lang="zh-CN" altLang="en-US" sz="2000" dirty="0"/>
              <a:t>学习 </a:t>
            </a:r>
            <a:r>
              <a:rPr lang="en-US" altLang="zh-CN" sz="2000" dirty="0"/>
              <a:t>JavaScript' },</a:t>
            </a:r>
          </a:p>
          <a:p>
            <a:r>
              <a:rPr lang="en-US" altLang="zh-CN" sz="2000" dirty="0"/>
              <a:t>{ text: '</a:t>
            </a:r>
            <a:r>
              <a:rPr lang="zh-CN" altLang="en-US" sz="2000" dirty="0"/>
              <a:t>学习 </a:t>
            </a:r>
            <a:r>
              <a:rPr lang="en-US" altLang="zh-CN" sz="2000" dirty="0" err="1"/>
              <a:t>Vue</a:t>
            </a:r>
            <a:r>
              <a:rPr lang="en-US" altLang="zh-CN" sz="2000" dirty="0"/>
              <a:t>' },</a:t>
            </a:r>
          </a:p>
          <a:p>
            <a:r>
              <a:rPr lang="en-US" altLang="zh-CN" sz="2000" dirty="0"/>
              <a:t>{ text: '</a:t>
            </a:r>
            <a:r>
              <a:rPr lang="zh-CN" altLang="en-US" sz="2000" dirty="0"/>
              <a:t>整个牛项目</a:t>
            </a:r>
            <a:r>
              <a:rPr lang="en-US" altLang="zh-CN" sz="2000" dirty="0"/>
              <a:t>'</a:t>
            </a:r>
            <a:r>
              <a:rPr lang="zh-CN" altLang="en-US" sz="2000" dirty="0"/>
              <a:t> </a:t>
            </a:r>
            <a:r>
              <a:rPr lang="en-US" altLang="zh-CN" sz="2000" dirty="0"/>
              <a:t>}</a:t>
            </a:r>
          </a:p>
          <a:p>
            <a:r>
              <a:rPr lang="en-US" altLang="zh-CN" sz="2000" dirty="0"/>
              <a:t>]</a:t>
            </a:r>
          </a:p>
          <a:p>
            <a:r>
              <a:rPr lang="en-US" altLang="zh-CN" sz="2000" dirty="0"/>
              <a:t>}</a:t>
            </a:r>
          </a:p>
          <a:p>
            <a:r>
              <a:rPr lang="en-US" altLang="zh-CN" sz="2000" dirty="0"/>
              <a:t>})</a:t>
            </a:r>
          </a:p>
          <a:p>
            <a:endParaRPr lang="en-US" altLang="zh-CN" sz="2000" dirty="0">
              <a:effectLst/>
            </a:endParaRPr>
          </a:p>
        </p:txBody>
      </p:sp>
      <p:graphicFrame>
        <p:nvGraphicFramePr>
          <p:cNvPr id="3" name="表格 2"/>
          <p:cNvGraphicFramePr>
            <a:graphicFrameLocks noGrp="1"/>
          </p:cNvGraphicFramePr>
          <p:nvPr>
            <p:extLst>
              <p:ext uri="{D42A27DB-BD31-4B8C-83A1-F6EECF244321}">
                <p14:modId xmlns:p14="http://schemas.microsoft.com/office/powerpoint/2010/main" val="111473953"/>
              </p:ext>
            </p:extLst>
          </p:nvPr>
        </p:nvGraphicFramePr>
        <p:xfrm>
          <a:off x="3352800" y="3405981"/>
          <a:ext cx="5486400" cy="365760"/>
        </p:xfrm>
        <a:graphic>
          <a:graphicData uri="http://schemas.openxmlformats.org/drawingml/2006/table">
            <a:tbl>
              <a:tblPr/>
              <a:tblGrid>
                <a:gridCol w="5486400"/>
              </a:tblGrid>
              <a:tr h="0">
                <a:tc>
                  <a:txBody>
                    <a:bodyPr/>
                    <a:lstStyle/>
                    <a:p>
                      <a:endParaRPr lang="en-US" dirty="0">
                        <a:effectLst/>
                      </a:endParaRP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4651385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21"/>
                                        </p:tgtEl>
                                      </p:cBhvr>
                                    </p:animEffect>
                                    <p:set>
                                      <p:cBhvr>
                                        <p:cTn id="14"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812895" y="331145"/>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处理用户输入</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729543" y="835915"/>
            <a:ext cx="9248781" cy="4708981"/>
          </a:xfrm>
          <a:prstGeom prst="rect">
            <a:avLst/>
          </a:prstGeom>
          <a:solidFill>
            <a:schemeClr val="accent6">
              <a:lumMod val="20000"/>
              <a:lumOff val="80000"/>
            </a:schemeClr>
          </a:solidFill>
        </p:spPr>
        <p:txBody>
          <a:bodyPr wrap="square" rtlCol="0" anchor="ctr">
            <a:spAutoFit/>
          </a:bodyPr>
          <a:lstStyle/>
          <a:p>
            <a:r>
              <a:rPr lang="en-US" altLang="zh-CN" sz="2000" dirty="0"/>
              <a:t>&lt;div id="app-5"&gt;</a:t>
            </a:r>
          </a:p>
          <a:p>
            <a:r>
              <a:rPr lang="en-US" altLang="zh-CN" sz="2000" dirty="0"/>
              <a:t>&lt;p&gt;{{ message }}&lt;/p&gt;</a:t>
            </a:r>
          </a:p>
          <a:p>
            <a:r>
              <a:rPr lang="en-US" altLang="zh-CN" sz="2000" dirty="0"/>
              <a:t>&lt;button </a:t>
            </a:r>
            <a:r>
              <a:rPr lang="en-US" altLang="zh-CN" sz="2000" dirty="0" err="1"/>
              <a:t>v-on:click</a:t>
            </a:r>
            <a:r>
              <a:rPr lang="en-US" altLang="zh-CN" sz="2000" dirty="0"/>
              <a:t>="</a:t>
            </a:r>
            <a:r>
              <a:rPr lang="en-US" altLang="zh-CN" sz="2000" dirty="0" err="1"/>
              <a:t>reverseMessage</a:t>
            </a:r>
            <a:r>
              <a:rPr lang="en-US" altLang="zh-CN" sz="2000" dirty="0"/>
              <a:t>"&gt;</a:t>
            </a:r>
            <a:r>
              <a:rPr lang="zh-CN" altLang="en-US" sz="2000" dirty="0"/>
              <a:t>逆转消息</a:t>
            </a:r>
            <a:r>
              <a:rPr lang="en-US" altLang="zh-CN" sz="2000" dirty="0"/>
              <a:t>&lt;/button&gt;</a:t>
            </a:r>
          </a:p>
          <a:p>
            <a:r>
              <a:rPr lang="en-US" altLang="zh-CN" sz="2000" dirty="0"/>
              <a:t>&lt;/div</a:t>
            </a:r>
            <a:r>
              <a:rPr lang="en-US" altLang="zh-CN" sz="2000" dirty="0" smtClean="0"/>
              <a:t>&gt;</a:t>
            </a:r>
          </a:p>
          <a:p>
            <a:r>
              <a:rPr lang="en-US" altLang="zh-CN" sz="2000" dirty="0" err="1"/>
              <a:t>var</a:t>
            </a:r>
            <a:r>
              <a:rPr lang="en-US" altLang="zh-CN" sz="2000" dirty="0"/>
              <a:t> app5 = new </a:t>
            </a:r>
            <a:r>
              <a:rPr lang="en-US" altLang="zh-CN" sz="2000" dirty="0" err="1"/>
              <a:t>Vue</a:t>
            </a:r>
            <a:r>
              <a:rPr lang="en-US" altLang="zh-CN" sz="2000" dirty="0"/>
              <a:t>({</a:t>
            </a:r>
          </a:p>
          <a:p>
            <a:r>
              <a:rPr lang="en-US" altLang="zh-CN" sz="2000" dirty="0"/>
              <a:t>el: '#app-5',</a:t>
            </a:r>
          </a:p>
          <a:p>
            <a:r>
              <a:rPr lang="en-US" altLang="zh-CN" sz="2000" dirty="0"/>
              <a:t>data: {</a:t>
            </a:r>
          </a:p>
          <a:p>
            <a:r>
              <a:rPr lang="en-US" altLang="zh-CN" sz="2000" dirty="0"/>
              <a:t>message: 'Hello Vue.js!'</a:t>
            </a:r>
          </a:p>
          <a:p>
            <a:r>
              <a:rPr lang="en-US" altLang="zh-CN" sz="2000" dirty="0"/>
              <a:t>},</a:t>
            </a:r>
          </a:p>
          <a:p>
            <a:r>
              <a:rPr lang="en-US" altLang="zh-CN" sz="2000" dirty="0"/>
              <a:t>methods: {</a:t>
            </a:r>
          </a:p>
          <a:p>
            <a:r>
              <a:rPr lang="en-US" altLang="zh-CN" sz="2000" dirty="0" err="1"/>
              <a:t>reverseMessage</a:t>
            </a:r>
            <a:r>
              <a:rPr lang="en-US" altLang="zh-CN" sz="2000" dirty="0"/>
              <a:t>: function () {</a:t>
            </a:r>
          </a:p>
          <a:p>
            <a:r>
              <a:rPr lang="en-US" altLang="zh-CN" sz="2000" dirty="0" err="1"/>
              <a:t>this.message</a:t>
            </a:r>
            <a:r>
              <a:rPr lang="en-US" altLang="zh-CN" sz="2000" dirty="0"/>
              <a:t> = </a:t>
            </a:r>
            <a:r>
              <a:rPr lang="en-US" altLang="zh-CN" sz="2000" dirty="0" err="1"/>
              <a:t>this.message.split</a:t>
            </a:r>
            <a:r>
              <a:rPr lang="en-US" altLang="zh-CN" sz="2000" dirty="0"/>
              <a:t>('').reverse().join('')</a:t>
            </a:r>
          </a:p>
          <a:p>
            <a:r>
              <a:rPr lang="en-US" altLang="zh-CN" sz="2000" dirty="0"/>
              <a:t>}</a:t>
            </a:r>
          </a:p>
          <a:p>
            <a:r>
              <a:rPr lang="en-US" altLang="zh-CN" sz="2000" dirty="0"/>
              <a:t>}</a:t>
            </a:r>
          </a:p>
          <a:p>
            <a:r>
              <a:rPr lang="en-US" altLang="zh-CN" sz="2000" dirty="0"/>
              <a:t>})</a:t>
            </a:r>
            <a:endParaRPr lang="en-US" altLang="zh-CN" sz="2000" dirty="0">
              <a:effectLst/>
            </a:endParaRPr>
          </a:p>
        </p:txBody>
      </p:sp>
      <p:graphicFrame>
        <p:nvGraphicFramePr>
          <p:cNvPr id="3" name="表格 2"/>
          <p:cNvGraphicFramePr>
            <a:graphicFrameLocks noGrp="1"/>
          </p:cNvGraphicFramePr>
          <p:nvPr>
            <p:extLst>
              <p:ext uri="{D42A27DB-BD31-4B8C-83A1-F6EECF244321}">
                <p14:modId xmlns:p14="http://schemas.microsoft.com/office/powerpoint/2010/main" val="970760598"/>
              </p:ext>
            </p:extLst>
          </p:nvPr>
        </p:nvGraphicFramePr>
        <p:xfrm>
          <a:off x="3352800" y="3405981"/>
          <a:ext cx="5486400" cy="365760"/>
        </p:xfrm>
        <a:graphic>
          <a:graphicData uri="http://schemas.openxmlformats.org/drawingml/2006/table">
            <a:tbl>
              <a:tblPr/>
              <a:tblGrid>
                <a:gridCol w="5486400"/>
              </a:tblGrid>
              <a:tr h="0">
                <a:tc>
                  <a:txBody>
                    <a:bodyPr/>
                    <a:lstStyle/>
                    <a:p>
                      <a:endParaRPr lang="en-US" dirty="0">
                        <a:effectLst/>
                      </a:endParaRP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535963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circle(in)">
                                      <p:cBhvr>
                                        <p:cTn id="7"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812895" y="331145"/>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处理用户输入</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467174" y="1470532"/>
            <a:ext cx="9248781" cy="3477875"/>
          </a:xfrm>
          <a:prstGeom prst="rect">
            <a:avLst/>
          </a:prstGeom>
          <a:solidFill>
            <a:schemeClr val="accent6">
              <a:lumMod val="20000"/>
              <a:lumOff val="80000"/>
            </a:schemeClr>
          </a:solidFill>
        </p:spPr>
        <p:txBody>
          <a:bodyPr wrap="square" rtlCol="0" anchor="ctr">
            <a:spAutoFit/>
          </a:bodyPr>
          <a:lstStyle/>
          <a:p>
            <a:r>
              <a:rPr lang="en-US" altLang="zh-CN" sz="2000" dirty="0"/>
              <a:t>&lt;div id="app-6"&gt;</a:t>
            </a:r>
          </a:p>
          <a:p>
            <a:r>
              <a:rPr lang="en-US" altLang="zh-CN" sz="2000" dirty="0"/>
              <a:t>&lt;p&gt;{{ message }}&lt;/p&gt;</a:t>
            </a:r>
          </a:p>
          <a:p>
            <a:r>
              <a:rPr lang="en-US" altLang="zh-CN" sz="2000" dirty="0"/>
              <a:t>&lt;input v-model="message"&gt;</a:t>
            </a:r>
          </a:p>
          <a:p>
            <a:r>
              <a:rPr lang="en-US" altLang="zh-CN" sz="2000" dirty="0"/>
              <a:t>&lt;/div</a:t>
            </a:r>
            <a:r>
              <a:rPr lang="en-US" altLang="zh-CN" sz="2000" dirty="0" smtClean="0"/>
              <a:t>&gt;</a:t>
            </a:r>
          </a:p>
          <a:p>
            <a:r>
              <a:rPr lang="en-US" altLang="zh-CN" sz="2000" dirty="0" err="1"/>
              <a:t>var</a:t>
            </a:r>
            <a:r>
              <a:rPr lang="en-US" altLang="zh-CN" sz="2000" dirty="0"/>
              <a:t> app6 = new </a:t>
            </a:r>
            <a:r>
              <a:rPr lang="en-US" altLang="zh-CN" sz="2000" dirty="0" err="1"/>
              <a:t>Vue</a:t>
            </a:r>
            <a:r>
              <a:rPr lang="en-US" altLang="zh-CN" sz="2000" dirty="0"/>
              <a:t>({</a:t>
            </a:r>
          </a:p>
          <a:p>
            <a:r>
              <a:rPr lang="en-US" altLang="zh-CN" sz="2000" dirty="0"/>
              <a:t>el: '#app-6',</a:t>
            </a:r>
          </a:p>
          <a:p>
            <a:r>
              <a:rPr lang="en-US" altLang="zh-CN" sz="2000" dirty="0"/>
              <a:t>data: {</a:t>
            </a:r>
          </a:p>
          <a:p>
            <a:r>
              <a:rPr lang="en-US" altLang="zh-CN" sz="2000" dirty="0"/>
              <a:t>message: 'Hello </a:t>
            </a:r>
            <a:r>
              <a:rPr lang="en-US" altLang="zh-CN" sz="2000" dirty="0" err="1"/>
              <a:t>Vue</a:t>
            </a:r>
            <a:r>
              <a:rPr lang="en-US" altLang="zh-CN" sz="2000" dirty="0"/>
              <a:t>!'</a:t>
            </a:r>
          </a:p>
          <a:p>
            <a:r>
              <a:rPr lang="en-US" altLang="zh-CN" sz="2000" dirty="0"/>
              <a:t>}</a:t>
            </a:r>
          </a:p>
          <a:p>
            <a:r>
              <a:rPr lang="en-US" altLang="zh-CN" sz="2000" dirty="0"/>
              <a:t>})</a:t>
            </a:r>
          </a:p>
          <a:p>
            <a:endParaRPr lang="en-US" altLang="zh-CN" sz="2000" dirty="0">
              <a:effectLst/>
            </a:endParaRPr>
          </a:p>
        </p:txBody>
      </p:sp>
      <p:graphicFrame>
        <p:nvGraphicFramePr>
          <p:cNvPr id="3" name="表格 2"/>
          <p:cNvGraphicFramePr>
            <a:graphicFrameLocks noGrp="1"/>
          </p:cNvGraphicFramePr>
          <p:nvPr>
            <p:extLst>
              <p:ext uri="{D42A27DB-BD31-4B8C-83A1-F6EECF244321}">
                <p14:modId xmlns:p14="http://schemas.microsoft.com/office/powerpoint/2010/main" val="638268509"/>
              </p:ext>
            </p:extLst>
          </p:nvPr>
        </p:nvGraphicFramePr>
        <p:xfrm>
          <a:off x="3352800" y="3405981"/>
          <a:ext cx="5486400" cy="365760"/>
        </p:xfrm>
        <a:graphic>
          <a:graphicData uri="http://schemas.openxmlformats.org/drawingml/2006/table">
            <a:tbl>
              <a:tblPr/>
              <a:tblGrid>
                <a:gridCol w="5486400"/>
              </a:tblGrid>
              <a:tr h="0">
                <a:tc>
                  <a:txBody>
                    <a:bodyPr/>
                    <a:lstStyle/>
                    <a:p>
                      <a:endParaRPr lang="en-US" dirty="0">
                        <a:effectLst/>
                      </a:endParaRP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8048907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circle(in)">
                                      <p:cBhvr>
                                        <p:cTn id="7"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组件化应用构建</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779518" y="1839864"/>
            <a:ext cx="5013210" cy="1938992"/>
          </a:xfrm>
          <a:prstGeom prst="rect">
            <a:avLst/>
          </a:prstGeom>
          <a:solidFill>
            <a:schemeClr val="accent6">
              <a:lumMod val="20000"/>
              <a:lumOff val="80000"/>
            </a:schemeClr>
          </a:solidFill>
        </p:spPr>
        <p:txBody>
          <a:bodyPr wrap="square" rtlCol="0" anchor="ctr">
            <a:spAutoFit/>
          </a:bodyPr>
          <a:lstStyle/>
          <a:p>
            <a:r>
              <a:rPr lang="en-US" altLang="zh-CN" sz="2400" dirty="0"/>
              <a:t>// </a:t>
            </a:r>
            <a:r>
              <a:rPr lang="zh-CN" altLang="en-US" sz="2400" dirty="0"/>
              <a:t>定义名为 </a:t>
            </a:r>
            <a:r>
              <a:rPr lang="en-US" altLang="zh-CN" sz="2400" dirty="0" err="1"/>
              <a:t>todo</a:t>
            </a:r>
            <a:r>
              <a:rPr lang="en-US" altLang="zh-CN" sz="2400" dirty="0"/>
              <a:t>-item </a:t>
            </a:r>
            <a:r>
              <a:rPr lang="zh-CN" altLang="en-US" sz="2400" dirty="0"/>
              <a:t>的新组件</a:t>
            </a:r>
          </a:p>
          <a:p>
            <a:r>
              <a:rPr lang="en-US" altLang="zh-CN" sz="2400" dirty="0" err="1"/>
              <a:t>Vue.component</a:t>
            </a:r>
            <a:r>
              <a:rPr lang="en-US" altLang="zh-CN" sz="2400" dirty="0"/>
              <a:t>('</a:t>
            </a:r>
            <a:r>
              <a:rPr lang="en-US" altLang="zh-CN" sz="2400" dirty="0" err="1"/>
              <a:t>todo</a:t>
            </a:r>
            <a:r>
              <a:rPr lang="en-US" altLang="zh-CN" sz="2400" dirty="0"/>
              <a:t>-item', {</a:t>
            </a:r>
          </a:p>
          <a:p>
            <a:r>
              <a:rPr lang="en-US" altLang="zh-CN" sz="2400" dirty="0"/>
              <a:t>template: '&lt;li&gt;</a:t>
            </a:r>
            <a:r>
              <a:rPr lang="zh-CN" altLang="en-US" sz="2400" dirty="0"/>
              <a:t>这是个待办项</a:t>
            </a:r>
            <a:r>
              <a:rPr lang="en-US" altLang="zh-CN" sz="2400" dirty="0"/>
              <a:t>&lt;/li&gt;'</a:t>
            </a:r>
          </a:p>
          <a:p>
            <a:r>
              <a:rPr lang="en-US" altLang="zh-CN" sz="2400" dirty="0" smtClean="0"/>
              <a:t>})</a:t>
            </a:r>
          </a:p>
          <a:p>
            <a:endParaRPr lang="en-US" altLang="zh-CN" sz="2400" dirty="0">
              <a:effectLst/>
            </a:endParaRPr>
          </a:p>
        </p:txBody>
      </p:sp>
      <p:sp>
        <p:nvSpPr>
          <p:cNvPr id="34" name="TextBox 33"/>
          <p:cNvSpPr txBox="1"/>
          <p:nvPr/>
        </p:nvSpPr>
        <p:spPr>
          <a:xfrm>
            <a:off x="1236719" y="4552089"/>
            <a:ext cx="6410689" cy="1569660"/>
          </a:xfrm>
          <a:prstGeom prst="rect">
            <a:avLst/>
          </a:prstGeom>
          <a:solidFill>
            <a:schemeClr val="accent6">
              <a:lumMod val="20000"/>
              <a:lumOff val="80000"/>
            </a:schemeClr>
          </a:solidFill>
        </p:spPr>
        <p:txBody>
          <a:bodyPr wrap="square" rtlCol="0" anchor="ctr">
            <a:spAutoFit/>
          </a:bodyPr>
          <a:lstStyle/>
          <a:p>
            <a:r>
              <a:rPr lang="en-US" altLang="zh-CN" sz="2400" dirty="0"/>
              <a:t>&lt;</a:t>
            </a:r>
            <a:r>
              <a:rPr lang="en-US" altLang="zh-CN" sz="2400" dirty="0" err="1"/>
              <a:t>ol</a:t>
            </a:r>
            <a:r>
              <a:rPr lang="en-US" altLang="zh-CN" sz="2400" dirty="0"/>
              <a:t>&gt;</a:t>
            </a:r>
          </a:p>
          <a:p>
            <a:r>
              <a:rPr lang="en-US" altLang="zh-CN" sz="2400" dirty="0"/>
              <a:t>&lt;!-- </a:t>
            </a:r>
            <a:r>
              <a:rPr lang="zh-CN" altLang="en-US" sz="2400" dirty="0"/>
              <a:t>创建一个 </a:t>
            </a:r>
            <a:r>
              <a:rPr lang="en-US" altLang="zh-CN" sz="2400" dirty="0" err="1"/>
              <a:t>todo</a:t>
            </a:r>
            <a:r>
              <a:rPr lang="en-US" altLang="zh-CN" sz="2400" dirty="0"/>
              <a:t>-item </a:t>
            </a:r>
            <a:r>
              <a:rPr lang="zh-CN" altLang="en-US" sz="2400" dirty="0"/>
              <a:t>组件的实例 </a:t>
            </a:r>
            <a:r>
              <a:rPr lang="en-US" altLang="zh-CN" sz="2400" dirty="0"/>
              <a:t>--&gt;</a:t>
            </a:r>
            <a:endParaRPr lang="zh-CN" altLang="en-US" sz="2400" dirty="0"/>
          </a:p>
          <a:p>
            <a:r>
              <a:rPr lang="en-US" altLang="zh-CN" sz="2400" dirty="0"/>
              <a:t>&lt;</a:t>
            </a:r>
            <a:r>
              <a:rPr lang="en-US" altLang="zh-CN" sz="2400" dirty="0" err="1"/>
              <a:t>todo</a:t>
            </a:r>
            <a:r>
              <a:rPr lang="en-US" altLang="zh-CN" sz="2400" dirty="0"/>
              <a:t>-item&gt;&lt;/</a:t>
            </a:r>
            <a:r>
              <a:rPr lang="en-US" altLang="zh-CN" sz="2400" dirty="0" err="1"/>
              <a:t>todo</a:t>
            </a:r>
            <a:r>
              <a:rPr lang="en-US" altLang="zh-CN" sz="2400" dirty="0"/>
              <a:t>-item&gt;</a:t>
            </a:r>
          </a:p>
          <a:p>
            <a:r>
              <a:rPr lang="en-US" altLang="zh-CN" sz="2400" dirty="0"/>
              <a:t>&lt;/</a:t>
            </a:r>
            <a:r>
              <a:rPr lang="en-US" altLang="zh-CN" sz="2400" dirty="0" err="1"/>
              <a:t>ol</a:t>
            </a:r>
            <a:r>
              <a:rPr lang="en-US" altLang="zh-CN" sz="2400" dirty="0"/>
              <a:t>&gt;</a:t>
            </a:r>
            <a:endParaRPr lang="en-US" altLang="zh-CN" sz="2400" dirty="0">
              <a:effectLst/>
            </a:endParaRPr>
          </a:p>
        </p:txBody>
      </p:sp>
    </p:spTree>
    <p:extLst>
      <p:ext uri="{BB962C8B-B14F-4D97-AF65-F5344CB8AC3E}">
        <p14:creationId xmlns:p14="http://schemas.microsoft.com/office/powerpoint/2010/main" val="4056789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circle(in)">
                                      <p:cBhvr>
                                        <p:cTn id="7" dur="20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heel(1)">
                                      <p:cBhvr>
                                        <p:cTn id="12"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组件化应用构建</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779518" y="2122820"/>
            <a:ext cx="5013210" cy="2677656"/>
          </a:xfrm>
          <a:prstGeom prst="rect">
            <a:avLst/>
          </a:prstGeom>
          <a:solidFill>
            <a:schemeClr val="accent6">
              <a:lumMod val="20000"/>
              <a:lumOff val="80000"/>
            </a:schemeClr>
          </a:solidFill>
        </p:spPr>
        <p:txBody>
          <a:bodyPr wrap="square" rtlCol="0" anchor="ctr">
            <a:spAutoFit/>
          </a:bodyPr>
          <a:lstStyle/>
          <a:p>
            <a:r>
              <a:rPr lang="en-US" altLang="zh-CN" sz="2400" dirty="0" err="1"/>
              <a:t>Vue.component</a:t>
            </a:r>
            <a:r>
              <a:rPr lang="en-US" altLang="zh-CN" sz="2400" dirty="0"/>
              <a:t>('</a:t>
            </a:r>
            <a:r>
              <a:rPr lang="en-US" altLang="zh-CN" sz="2400" dirty="0" err="1"/>
              <a:t>todo</a:t>
            </a:r>
            <a:r>
              <a:rPr lang="en-US" altLang="zh-CN" sz="2400" dirty="0"/>
              <a:t>-item', {</a:t>
            </a:r>
          </a:p>
          <a:p>
            <a:r>
              <a:rPr lang="en-US" altLang="zh-CN" sz="2400" dirty="0"/>
              <a:t>// </a:t>
            </a:r>
            <a:r>
              <a:rPr lang="en-US" altLang="zh-CN" sz="2400" dirty="0" err="1"/>
              <a:t>todo</a:t>
            </a:r>
            <a:r>
              <a:rPr lang="en-US" altLang="zh-CN" sz="2400" dirty="0"/>
              <a:t>-item </a:t>
            </a:r>
            <a:r>
              <a:rPr lang="zh-CN" altLang="en-US" sz="2400" dirty="0"/>
              <a:t>组件现在接受一个</a:t>
            </a:r>
          </a:p>
          <a:p>
            <a:r>
              <a:rPr lang="en-US" altLang="zh-CN" sz="2400" dirty="0"/>
              <a:t>// "prop"</a:t>
            </a:r>
            <a:r>
              <a:rPr lang="zh-CN" altLang="en-US" sz="2400" dirty="0"/>
              <a:t>，类似于一个自定义属性</a:t>
            </a:r>
          </a:p>
          <a:p>
            <a:r>
              <a:rPr lang="en-US" altLang="zh-CN" sz="2400" dirty="0"/>
              <a:t>// </a:t>
            </a:r>
            <a:r>
              <a:rPr lang="zh-CN" altLang="en-US" sz="2400" dirty="0"/>
              <a:t>这个属性名为 </a:t>
            </a:r>
            <a:r>
              <a:rPr lang="en-US" altLang="zh-CN" sz="2400" dirty="0" err="1"/>
              <a:t>todo</a:t>
            </a:r>
            <a:r>
              <a:rPr lang="zh-CN" altLang="en-US" sz="2400" dirty="0"/>
              <a:t>。</a:t>
            </a:r>
            <a:endParaRPr lang="en-US" altLang="zh-CN" sz="2400" dirty="0"/>
          </a:p>
          <a:p>
            <a:r>
              <a:rPr lang="en-US" altLang="zh-CN" sz="2400" dirty="0"/>
              <a:t>props: ['</a:t>
            </a:r>
            <a:r>
              <a:rPr lang="en-US" altLang="zh-CN" sz="2400" dirty="0" err="1"/>
              <a:t>todo</a:t>
            </a:r>
            <a:r>
              <a:rPr lang="en-US" altLang="zh-CN" sz="2400" dirty="0"/>
              <a:t>'],</a:t>
            </a:r>
          </a:p>
          <a:p>
            <a:r>
              <a:rPr lang="en-US" altLang="zh-CN" sz="2400" dirty="0"/>
              <a:t>template: '&lt;li&gt;{{ </a:t>
            </a:r>
            <a:r>
              <a:rPr lang="en-US" altLang="zh-CN" sz="2400" dirty="0" err="1"/>
              <a:t>todo.text</a:t>
            </a:r>
            <a:r>
              <a:rPr lang="en-US" altLang="zh-CN" sz="2400" dirty="0"/>
              <a:t> }}&lt;/li&gt;'</a:t>
            </a:r>
          </a:p>
          <a:p>
            <a:r>
              <a:rPr lang="en-US" altLang="zh-CN" sz="2400" dirty="0"/>
              <a:t>})</a:t>
            </a:r>
            <a:endParaRPr lang="en-US" altLang="zh-CN" sz="2400" dirty="0">
              <a:effectLst/>
            </a:endParaRPr>
          </a:p>
        </p:txBody>
      </p:sp>
    </p:spTree>
    <p:extLst>
      <p:ext uri="{BB962C8B-B14F-4D97-AF65-F5344CB8AC3E}">
        <p14:creationId xmlns:p14="http://schemas.microsoft.com/office/powerpoint/2010/main" val="1759654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circle(in)">
                                      <p:cBhvr>
                                        <p:cTn id="7"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组件化应用构建</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753009" y="2036446"/>
            <a:ext cx="5013210" cy="4708981"/>
          </a:xfrm>
          <a:prstGeom prst="rect">
            <a:avLst/>
          </a:prstGeom>
          <a:solidFill>
            <a:schemeClr val="accent6">
              <a:lumMod val="20000"/>
              <a:lumOff val="80000"/>
            </a:schemeClr>
          </a:solidFill>
        </p:spPr>
        <p:txBody>
          <a:bodyPr wrap="square" rtlCol="0" anchor="ctr">
            <a:spAutoFit/>
          </a:bodyPr>
          <a:lstStyle/>
          <a:p>
            <a:r>
              <a:rPr lang="en-US" altLang="zh-CN" sz="2000" dirty="0"/>
              <a:t>&lt;div id="app-7"&gt;</a:t>
            </a:r>
          </a:p>
          <a:p>
            <a:r>
              <a:rPr lang="en-US" altLang="zh-CN" sz="2000" dirty="0"/>
              <a:t>&lt;</a:t>
            </a:r>
            <a:r>
              <a:rPr lang="en-US" altLang="zh-CN" sz="2000" dirty="0" err="1"/>
              <a:t>ol</a:t>
            </a:r>
            <a:r>
              <a:rPr lang="en-US" altLang="zh-CN" sz="2000" dirty="0"/>
              <a:t>&gt;</a:t>
            </a:r>
          </a:p>
          <a:p>
            <a:r>
              <a:rPr lang="en-US" altLang="zh-CN" sz="2000" dirty="0"/>
              <a:t>&lt;!--</a:t>
            </a:r>
          </a:p>
          <a:p>
            <a:r>
              <a:rPr lang="zh-CN" altLang="en-US" sz="2000" dirty="0"/>
              <a:t>现在我们为每个 </a:t>
            </a:r>
            <a:r>
              <a:rPr lang="en-US" altLang="zh-CN" sz="2000" dirty="0" err="1"/>
              <a:t>todo</a:t>
            </a:r>
            <a:r>
              <a:rPr lang="en-US" altLang="zh-CN" sz="2000" dirty="0"/>
              <a:t>-item </a:t>
            </a:r>
            <a:r>
              <a:rPr lang="zh-CN" altLang="en-US" sz="2000" dirty="0"/>
              <a:t>提供待办项对象</a:t>
            </a:r>
          </a:p>
          <a:p>
            <a:r>
              <a:rPr lang="zh-CN" altLang="en-US" sz="2000" dirty="0"/>
              <a:t>待办项对象是变量，即其内容可以是动态的。</a:t>
            </a:r>
          </a:p>
          <a:p>
            <a:r>
              <a:rPr lang="zh-CN" altLang="en-US" sz="2000" dirty="0"/>
              <a:t>我们也需要为每个组件提供一个“</a:t>
            </a:r>
            <a:r>
              <a:rPr lang="en-US" altLang="zh-CN" sz="2000" dirty="0"/>
              <a:t>key”</a:t>
            </a:r>
            <a:r>
              <a:rPr lang="zh-CN" altLang="en-US" sz="2000" dirty="0"/>
              <a:t>，晚些时候我们会做个解释。</a:t>
            </a:r>
          </a:p>
          <a:p>
            <a:r>
              <a:rPr lang="en-US" altLang="zh-CN" sz="2000" dirty="0"/>
              <a:t>--&gt;</a:t>
            </a:r>
          </a:p>
          <a:p>
            <a:r>
              <a:rPr lang="en-US" altLang="zh-CN" sz="2000" dirty="0"/>
              <a:t>&lt;</a:t>
            </a:r>
            <a:r>
              <a:rPr lang="en-US" altLang="zh-CN" sz="2000" dirty="0" err="1"/>
              <a:t>todo</a:t>
            </a:r>
            <a:r>
              <a:rPr lang="en-US" altLang="zh-CN" sz="2000" dirty="0"/>
              <a:t>-item</a:t>
            </a:r>
          </a:p>
          <a:p>
            <a:r>
              <a:rPr lang="en-US" altLang="zh-CN" sz="2000" dirty="0"/>
              <a:t>v-for="item in </a:t>
            </a:r>
            <a:r>
              <a:rPr lang="en-US" altLang="zh-CN" sz="2000" dirty="0" err="1"/>
              <a:t>groceryList</a:t>
            </a:r>
            <a:r>
              <a:rPr lang="en-US" altLang="zh-CN" sz="2000" dirty="0"/>
              <a:t>"</a:t>
            </a:r>
          </a:p>
          <a:p>
            <a:r>
              <a:rPr lang="en-US" altLang="zh-CN" sz="2000" dirty="0" err="1"/>
              <a:t>v-bind:todo</a:t>
            </a:r>
            <a:r>
              <a:rPr lang="en-US" altLang="zh-CN" sz="2000" dirty="0"/>
              <a:t>="item"</a:t>
            </a:r>
          </a:p>
          <a:p>
            <a:r>
              <a:rPr lang="en-US" altLang="zh-CN" sz="2000" dirty="0" err="1"/>
              <a:t>v-bind:key</a:t>
            </a:r>
            <a:r>
              <a:rPr lang="en-US" altLang="zh-CN" sz="2000" dirty="0"/>
              <a:t>="item.id"&gt;</a:t>
            </a:r>
          </a:p>
          <a:p>
            <a:r>
              <a:rPr lang="en-US" altLang="zh-CN" sz="2000" dirty="0"/>
              <a:t>&lt;/</a:t>
            </a:r>
            <a:r>
              <a:rPr lang="en-US" altLang="zh-CN" sz="2000" dirty="0" err="1"/>
              <a:t>todo</a:t>
            </a:r>
            <a:r>
              <a:rPr lang="en-US" altLang="zh-CN" sz="2000" dirty="0"/>
              <a:t>-item&gt;</a:t>
            </a:r>
          </a:p>
          <a:p>
            <a:r>
              <a:rPr lang="en-US" altLang="zh-CN" sz="2000" dirty="0"/>
              <a:t>&lt;/</a:t>
            </a:r>
            <a:r>
              <a:rPr lang="en-US" altLang="zh-CN" sz="2000" dirty="0" err="1"/>
              <a:t>ol</a:t>
            </a:r>
            <a:r>
              <a:rPr lang="en-US" altLang="zh-CN" sz="2000" dirty="0"/>
              <a:t>&gt;</a:t>
            </a:r>
          </a:p>
          <a:p>
            <a:r>
              <a:rPr lang="en-US" altLang="zh-CN" sz="2000" dirty="0"/>
              <a:t>&lt;/div&gt;</a:t>
            </a:r>
            <a:endParaRPr lang="en-US" altLang="zh-CN" sz="2000" dirty="0">
              <a:effectLst/>
            </a:endParaRPr>
          </a:p>
        </p:txBody>
      </p:sp>
      <p:sp>
        <p:nvSpPr>
          <p:cNvPr id="28" name="TextBox 27"/>
          <p:cNvSpPr txBox="1"/>
          <p:nvPr/>
        </p:nvSpPr>
        <p:spPr>
          <a:xfrm>
            <a:off x="6150270" y="2183827"/>
            <a:ext cx="5013210" cy="4401205"/>
          </a:xfrm>
          <a:prstGeom prst="rect">
            <a:avLst/>
          </a:prstGeom>
          <a:solidFill>
            <a:schemeClr val="accent6">
              <a:lumMod val="20000"/>
              <a:lumOff val="80000"/>
            </a:schemeClr>
          </a:solidFill>
        </p:spPr>
        <p:txBody>
          <a:bodyPr wrap="square" rtlCol="0" anchor="ctr">
            <a:spAutoFit/>
          </a:bodyPr>
          <a:lstStyle/>
          <a:p>
            <a:r>
              <a:rPr lang="en-US" altLang="zh-CN" sz="2000" dirty="0" err="1"/>
              <a:t>Vue.component</a:t>
            </a:r>
            <a:r>
              <a:rPr lang="en-US" altLang="zh-CN" sz="2000" dirty="0"/>
              <a:t>('</a:t>
            </a:r>
            <a:r>
              <a:rPr lang="en-US" altLang="zh-CN" sz="2000" dirty="0" err="1"/>
              <a:t>todo</a:t>
            </a:r>
            <a:r>
              <a:rPr lang="en-US" altLang="zh-CN" sz="2000" dirty="0"/>
              <a:t>-item', {</a:t>
            </a:r>
          </a:p>
          <a:p>
            <a:r>
              <a:rPr lang="en-US" altLang="zh-CN" sz="2000" dirty="0"/>
              <a:t>props: ['</a:t>
            </a:r>
            <a:r>
              <a:rPr lang="en-US" altLang="zh-CN" sz="2000" dirty="0" err="1"/>
              <a:t>todo</a:t>
            </a:r>
            <a:r>
              <a:rPr lang="en-US" altLang="zh-CN" sz="2000" dirty="0"/>
              <a:t>'],</a:t>
            </a:r>
          </a:p>
          <a:p>
            <a:r>
              <a:rPr lang="en-US" altLang="zh-CN" sz="2000" dirty="0"/>
              <a:t>template: '&lt;li&gt;{{ </a:t>
            </a:r>
            <a:r>
              <a:rPr lang="en-US" altLang="zh-CN" sz="2000" dirty="0" err="1"/>
              <a:t>todo.text</a:t>
            </a:r>
            <a:r>
              <a:rPr lang="en-US" altLang="zh-CN" sz="2000" dirty="0"/>
              <a:t> }}&lt;/li&gt;'</a:t>
            </a:r>
          </a:p>
          <a:p>
            <a:r>
              <a:rPr lang="en-US" altLang="zh-CN" sz="2000" dirty="0"/>
              <a:t>})</a:t>
            </a:r>
          </a:p>
          <a:p>
            <a:r>
              <a:rPr lang="en-US" altLang="zh-CN" sz="2000" dirty="0" err="1"/>
              <a:t>var</a:t>
            </a:r>
            <a:r>
              <a:rPr lang="en-US" altLang="zh-CN" sz="2000" dirty="0"/>
              <a:t> app7 = new </a:t>
            </a:r>
            <a:r>
              <a:rPr lang="en-US" altLang="zh-CN" sz="2000" dirty="0" err="1"/>
              <a:t>Vue</a:t>
            </a:r>
            <a:r>
              <a:rPr lang="en-US" altLang="zh-CN" sz="2000" dirty="0"/>
              <a:t>({</a:t>
            </a:r>
          </a:p>
          <a:p>
            <a:r>
              <a:rPr lang="en-US" altLang="zh-CN" sz="2000" dirty="0"/>
              <a:t>el: '#app-7',</a:t>
            </a:r>
          </a:p>
          <a:p>
            <a:r>
              <a:rPr lang="en-US" altLang="zh-CN" sz="2000" dirty="0"/>
              <a:t>data: {</a:t>
            </a:r>
          </a:p>
          <a:p>
            <a:r>
              <a:rPr lang="en-US" altLang="zh-CN" sz="2000" dirty="0" err="1"/>
              <a:t>groceryList</a:t>
            </a:r>
            <a:r>
              <a:rPr lang="en-US" altLang="zh-CN" sz="2000" dirty="0"/>
              <a:t>: [</a:t>
            </a:r>
          </a:p>
          <a:p>
            <a:r>
              <a:rPr lang="en-US" altLang="zh-CN" sz="2000" dirty="0"/>
              <a:t>{ id: 0, text: '</a:t>
            </a:r>
            <a:r>
              <a:rPr lang="zh-CN" altLang="en-US" sz="2000" dirty="0"/>
              <a:t>蔬菜</a:t>
            </a:r>
            <a:r>
              <a:rPr lang="en-US" altLang="zh-CN" sz="2000" dirty="0"/>
              <a:t>'</a:t>
            </a:r>
            <a:r>
              <a:rPr lang="zh-CN" altLang="en-US" sz="2000" dirty="0"/>
              <a:t> </a:t>
            </a:r>
            <a:r>
              <a:rPr lang="en-US" altLang="zh-CN" sz="2000" dirty="0"/>
              <a:t>},</a:t>
            </a:r>
          </a:p>
          <a:p>
            <a:r>
              <a:rPr lang="en-US" altLang="zh-CN" sz="2000" dirty="0"/>
              <a:t>{ id: 1, text: '</a:t>
            </a:r>
            <a:r>
              <a:rPr lang="zh-CN" altLang="en-US" sz="2000" dirty="0"/>
              <a:t>奶酪</a:t>
            </a:r>
            <a:r>
              <a:rPr lang="en-US" altLang="zh-CN" sz="2000" dirty="0"/>
              <a:t>'</a:t>
            </a:r>
            <a:r>
              <a:rPr lang="zh-CN" altLang="en-US" sz="2000" dirty="0"/>
              <a:t> </a:t>
            </a:r>
            <a:r>
              <a:rPr lang="en-US" altLang="zh-CN" sz="2000" dirty="0"/>
              <a:t>},</a:t>
            </a:r>
          </a:p>
          <a:p>
            <a:r>
              <a:rPr lang="en-US" altLang="zh-CN" sz="2000" dirty="0"/>
              <a:t>{ id: 2, text: '</a:t>
            </a:r>
            <a:r>
              <a:rPr lang="zh-CN" altLang="en-US" sz="2000" dirty="0"/>
              <a:t>随便其他什么人吃的东西</a:t>
            </a:r>
            <a:r>
              <a:rPr lang="en-US" altLang="zh-CN" sz="2000" dirty="0"/>
              <a:t>'</a:t>
            </a:r>
            <a:r>
              <a:rPr lang="zh-CN" altLang="en-US" sz="2000" dirty="0"/>
              <a:t> </a:t>
            </a:r>
            <a:r>
              <a:rPr lang="en-US" altLang="zh-CN" sz="2000" dirty="0"/>
              <a:t>}</a:t>
            </a:r>
          </a:p>
          <a:p>
            <a:r>
              <a:rPr lang="en-US" altLang="zh-CN" sz="2000" dirty="0"/>
              <a:t>]</a:t>
            </a:r>
          </a:p>
          <a:p>
            <a:r>
              <a:rPr lang="en-US" altLang="zh-CN" sz="2000" dirty="0"/>
              <a:t>}</a:t>
            </a:r>
          </a:p>
          <a:p>
            <a:r>
              <a:rPr lang="en-US" altLang="zh-CN" sz="2000" dirty="0"/>
              <a:t>})</a:t>
            </a:r>
            <a:endParaRPr lang="en-US" altLang="zh-CN" sz="2000" dirty="0">
              <a:effectLst/>
            </a:endParaRPr>
          </a:p>
        </p:txBody>
      </p:sp>
    </p:spTree>
    <p:extLst>
      <p:ext uri="{BB962C8B-B14F-4D97-AF65-F5344CB8AC3E}">
        <p14:creationId xmlns:p14="http://schemas.microsoft.com/office/powerpoint/2010/main" val="7271887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circle(in)">
                                      <p:cBhvr>
                                        <p:cTn id="7" dur="20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circle(in)">
                                      <p:cBhvr>
                                        <p:cTn id="12"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2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组件化应用构建</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759125" y="1839006"/>
            <a:ext cx="5013210" cy="2246769"/>
          </a:xfrm>
          <a:prstGeom prst="rect">
            <a:avLst/>
          </a:prstGeom>
          <a:solidFill>
            <a:schemeClr val="accent6">
              <a:lumMod val="20000"/>
              <a:lumOff val="80000"/>
            </a:schemeClr>
          </a:solidFill>
        </p:spPr>
        <p:txBody>
          <a:bodyPr wrap="square" rtlCol="0" anchor="ctr">
            <a:spAutoFit/>
          </a:bodyPr>
          <a:lstStyle/>
          <a:p>
            <a:r>
              <a:rPr lang="en-US" altLang="zh-CN" sz="2000" dirty="0"/>
              <a:t>&lt;div id="app"&gt;</a:t>
            </a:r>
          </a:p>
          <a:p>
            <a:r>
              <a:rPr lang="en-US" altLang="zh-CN" sz="2000" dirty="0"/>
              <a:t>&lt;app-</a:t>
            </a:r>
            <a:r>
              <a:rPr lang="en-US" altLang="zh-CN" sz="2000" dirty="0" err="1"/>
              <a:t>nav</a:t>
            </a:r>
            <a:r>
              <a:rPr lang="en-US" altLang="zh-CN" sz="2000" dirty="0"/>
              <a:t>&gt;&lt;/app-</a:t>
            </a:r>
            <a:r>
              <a:rPr lang="en-US" altLang="zh-CN" sz="2000" dirty="0" err="1"/>
              <a:t>nav</a:t>
            </a:r>
            <a:r>
              <a:rPr lang="en-US" altLang="zh-CN" sz="2000" dirty="0"/>
              <a:t>&gt;</a:t>
            </a:r>
          </a:p>
          <a:p>
            <a:r>
              <a:rPr lang="en-US" altLang="zh-CN" sz="2000" dirty="0"/>
              <a:t>&lt;app-view&gt;</a:t>
            </a:r>
          </a:p>
          <a:p>
            <a:r>
              <a:rPr lang="en-US" altLang="zh-CN" sz="2000" dirty="0"/>
              <a:t>&lt;app-sidebar&gt;&lt;/app-sidebar&gt;</a:t>
            </a:r>
          </a:p>
          <a:p>
            <a:r>
              <a:rPr lang="en-US" altLang="zh-CN" sz="2000" dirty="0"/>
              <a:t>&lt;app-content&gt;&lt;/app-content&gt;</a:t>
            </a:r>
          </a:p>
          <a:p>
            <a:r>
              <a:rPr lang="en-US" altLang="zh-CN" sz="2000" dirty="0"/>
              <a:t>&lt;/app-view&gt;</a:t>
            </a:r>
          </a:p>
          <a:p>
            <a:r>
              <a:rPr lang="en-US" altLang="zh-CN" sz="2000" dirty="0"/>
              <a:t>&lt;/div&gt;</a:t>
            </a:r>
            <a:endParaRPr lang="en-US" altLang="zh-CN" sz="2000" dirty="0">
              <a:effectLst/>
            </a:endParaRPr>
          </a:p>
        </p:txBody>
      </p:sp>
    </p:spTree>
    <p:extLst>
      <p:ext uri="{BB962C8B-B14F-4D97-AF65-F5344CB8AC3E}">
        <p14:creationId xmlns:p14="http://schemas.microsoft.com/office/powerpoint/2010/main" val="1464226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circle(in)">
                                      <p:cBhvr>
                                        <p:cTn id="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88392" y="1549720"/>
            <a:ext cx="2225225" cy="461665"/>
          </a:xfrm>
          <a:prstGeom prst="rect">
            <a:avLst/>
          </a:prstGeom>
          <a:noFill/>
        </p:spPr>
        <p:txBody>
          <a:bodyPr wrap="none" rtlCol="0">
            <a:spAutoFit/>
          </a:bodyPr>
          <a:lstStyle/>
          <a:p>
            <a:r>
              <a:rPr lang="en-US" altLang="zh-CN" sz="2400" b="1" dirty="0" smtClean="0"/>
              <a:t>Web</a:t>
            </a:r>
            <a:r>
              <a:rPr lang="zh-CN" altLang="en-US" sz="2400" b="1" dirty="0" smtClean="0"/>
              <a:t>前端框架</a:t>
            </a:r>
            <a:r>
              <a:rPr lang="zh-CN" altLang="en-US" dirty="0" smtClean="0"/>
              <a:t>？</a:t>
            </a:r>
            <a:endParaRPr lang="zh-CN" altLang="en-US" dirty="0"/>
          </a:p>
        </p:txBody>
      </p:sp>
      <p:sp>
        <p:nvSpPr>
          <p:cNvPr id="3" name="TextBox 2"/>
          <p:cNvSpPr txBox="1"/>
          <p:nvPr/>
        </p:nvSpPr>
        <p:spPr>
          <a:xfrm>
            <a:off x="4439092" y="2546699"/>
            <a:ext cx="2723823" cy="369332"/>
          </a:xfrm>
          <a:prstGeom prst="rect">
            <a:avLst/>
          </a:prstGeom>
          <a:noFill/>
        </p:spPr>
        <p:txBody>
          <a:bodyPr wrap="none" rtlCol="0">
            <a:spAutoFit/>
          </a:bodyPr>
          <a:lstStyle/>
          <a:p>
            <a:r>
              <a:rPr lang="zh-CN" altLang="en-US" dirty="0" smtClean="0"/>
              <a:t>框架和类库是一样的吗？</a:t>
            </a:r>
            <a:endParaRPr lang="zh-CN" altLang="en-US" dirty="0"/>
          </a:p>
        </p:txBody>
      </p:sp>
    </p:spTree>
    <p:extLst>
      <p:ext uri="{BB962C8B-B14F-4D97-AF65-F5344CB8AC3E}">
        <p14:creationId xmlns:p14="http://schemas.microsoft.com/office/powerpoint/2010/main" val="270903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934883" y="1775459"/>
            <a:ext cx="10322234" cy="3106102"/>
            <a:chOff x="1933575" y="1775459"/>
            <a:chExt cx="10322234" cy="3106102"/>
          </a:xfrm>
        </p:grpSpPr>
        <p:pic>
          <p:nvPicPr>
            <p:cNvPr id="6" name="图片 5"/>
            <p:cNvPicPr>
              <a:picLocks noChangeAspect="1"/>
            </p:cNvPicPr>
            <p:nvPr/>
          </p:nvPicPr>
          <p:blipFill rotWithShape="1">
            <a:blip r:embed="rId3"/>
            <a:srcRect t="882"/>
            <a:stretch/>
          </p:blipFill>
          <p:spPr>
            <a:xfrm>
              <a:off x="1933575" y="1775459"/>
              <a:ext cx="3238500" cy="3106102"/>
            </a:xfrm>
            <a:prstGeom prst="rect">
              <a:avLst/>
            </a:prstGeom>
          </p:spPr>
        </p:pic>
        <p:sp>
          <p:nvSpPr>
            <p:cNvPr id="7" name="文本框 4"/>
            <p:cNvSpPr txBox="1"/>
            <p:nvPr/>
          </p:nvSpPr>
          <p:spPr>
            <a:xfrm>
              <a:off x="5414962" y="2963555"/>
              <a:ext cx="6840847" cy="1200329"/>
            </a:xfrm>
            <a:prstGeom prst="rect">
              <a:avLst/>
            </a:prstGeom>
            <a:noFill/>
          </p:spPr>
          <p:txBody>
            <a:bodyPr wrap="none" rtlCol="0">
              <a:spAutoFit/>
            </a:bodyPr>
            <a:lstStyle/>
            <a:p>
              <a:r>
                <a:rPr lang="en-US" altLang="zh-CN" sz="7200" b="1" dirty="0" smtClean="0">
                  <a:solidFill>
                    <a:srgbClr val="6B884D"/>
                  </a:solidFill>
                </a:rPr>
                <a:t>Let’s take a break</a:t>
              </a:r>
              <a:endParaRPr lang="zh-CN" altLang="en-US" sz="7200" b="1" dirty="0">
                <a:solidFill>
                  <a:srgbClr val="6B884D"/>
                </a:solidFill>
              </a:endParaRPr>
            </a:p>
          </p:txBody>
        </p:sp>
        <p:sp>
          <p:nvSpPr>
            <p:cNvPr id="8" name="文本框 5"/>
            <p:cNvSpPr txBox="1"/>
            <p:nvPr/>
          </p:nvSpPr>
          <p:spPr>
            <a:xfrm>
              <a:off x="5414962" y="4187695"/>
              <a:ext cx="1107996" cy="369332"/>
            </a:xfrm>
            <a:prstGeom prst="rect">
              <a:avLst/>
            </a:prstGeom>
            <a:noFill/>
          </p:spPr>
          <p:txBody>
            <a:bodyPr wrap="none" rtlCol="0">
              <a:spAutoFit/>
            </a:bodyPr>
            <a:lstStyle/>
            <a:p>
              <a:r>
                <a:rPr lang="zh-CN" altLang="en-US" dirty="0" smtClean="0">
                  <a:solidFill>
                    <a:srgbClr val="6B884D"/>
                  </a:solidFill>
                  <a:latin typeface="微软雅黑" panose="020B0503020204020204" pitchFamily="34" charset="-122"/>
                  <a:ea typeface="微软雅黑" panose="020B0503020204020204" pitchFamily="34" charset="-122"/>
                </a:rPr>
                <a:t>课间休息</a:t>
              </a:r>
              <a:endParaRPr lang="zh-CN" altLang="en-US" dirty="0">
                <a:solidFill>
                  <a:srgbClr val="6B884D"/>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100121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8906" y="767751"/>
            <a:ext cx="646331" cy="369332"/>
          </a:xfrm>
          <a:prstGeom prst="rect">
            <a:avLst/>
          </a:prstGeom>
          <a:noFill/>
        </p:spPr>
        <p:txBody>
          <a:bodyPr wrap="none" rtlCol="0">
            <a:spAutoFit/>
          </a:bodyPr>
          <a:lstStyle/>
          <a:p>
            <a:r>
              <a:rPr lang="zh-CN" altLang="en-US" dirty="0"/>
              <a:t>推荐</a:t>
            </a:r>
          </a:p>
        </p:txBody>
      </p:sp>
      <p:sp>
        <p:nvSpPr>
          <p:cNvPr id="5" name="矩形 4"/>
          <p:cNvSpPr/>
          <p:nvPr/>
        </p:nvSpPr>
        <p:spPr>
          <a:xfrm>
            <a:off x="948906" y="1657073"/>
            <a:ext cx="1856727" cy="369332"/>
          </a:xfrm>
          <a:prstGeom prst="rect">
            <a:avLst/>
          </a:prstGeom>
        </p:spPr>
        <p:txBody>
          <a:bodyPr wrap="none">
            <a:spAutoFit/>
          </a:bodyPr>
          <a:lstStyle/>
          <a:p>
            <a:r>
              <a:rPr lang="en-US" altLang="zh-CN" dirty="0"/>
              <a:t>https://vuejs.org/</a:t>
            </a:r>
            <a:endParaRPr lang="zh-CN" altLang="en-US" dirty="0"/>
          </a:p>
        </p:txBody>
      </p:sp>
      <p:sp>
        <p:nvSpPr>
          <p:cNvPr id="6" name="矩形 5"/>
          <p:cNvSpPr/>
          <p:nvPr/>
        </p:nvSpPr>
        <p:spPr>
          <a:xfrm>
            <a:off x="854015" y="2485209"/>
            <a:ext cx="6730945" cy="369332"/>
          </a:xfrm>
          <a:prstGeom prst="rect">
            <a:avLst/>
          </a:prstGeom>
        </p:spPr>
        <p:txBody>
          <a:bodyPr wrap="none">
            <a:spAutoFit/>
          </a:bodyPr>
          <a:lstStyle/>
          <a:p>
            <a:r>
              <a:rPr lang="en-US" altLang="zh-CN" dirty="0"/>
              <a:t>《</a:t>
            </a:r>
            <a:r>
              <a:rPr lang="zh-CN" altLang="en-US" dirty="0"/>
              <a:t>深入浅出</a:t>
            </a:r>
            <a:r>
              <a:rPr lang="en-US" altLang="zh-CN" dirty="0"/>
              <a:t>React</a:t>
            </a:r>
            <a:r>
              <a:rPr lang="zh-CN" altLang="en-US" dirty="0"/>
              <a:t>和</a:t>
            </a:r>
            <a:r>
              <a:rPr lang="en-US" altLang="zh-CN" dirty="0"/>
              <a:t>Redux</a:t>
            </a:r>
            <a:r>
              <a:rPr lang="en-US" altLang="zh-CN" dirty="0" smtClean="0"/>
              <a:t>》</a:t>
            </a:r>
            <a:r>
              <a:rPr lang="zh-CN" altLang="en-US" dirty="0" smtClean="0"/>
              <a:t>和官网</a:t>
            </a:r>
            <a:r>
              <a:rPr lang="en-US" altLang="zh-CN" dirty="0"/>
              <a:t>https://facebook.github.io/react/</a:t>
            </a:r>
            <a:endParaRPr lang="zh-CN" altLang="en-US" dirty="0"/>
          </a:p>
        </p:txBody>
      </p:sp>
      <p:sp>
        <p:nvSpPr>
          <p:cNvPr id="7" name="矩形 6"/>
          <p:cNvSpPr/>
          <p:nvPr/>
        </p:nvSpPr>
        <p:spPr>
          <a:xfrm>
            <a:off x="854015" y="3244334"/>
            <a:ext cx="5966185" cy="646331"/>
          </a:xfrm>
          <a:prstGeom prst="rect">
            <a:avLst/>
          </a:prstGeom>
        </p:spPr>
        <p:txBody>
          <a:bodyPr wrap="none">
            <a:spAutoFit/>
          </a:bodyPr>
          <a:lstStyle/>
          <a:p>
            <a:r>
              <a:rPr lang="en-US" altLang="zh-CN" dirty="0"/>
              <a:t>《</a:t>
            </a:r>
            <a:r>
              <a:rPr lang="en-US" altLang="zh-CN" dirty="0" err="1"/>
              <a:t>angularjs</a:t>
            </a:r>
            <a:r>
              <a:rPr lang="zh-CN" altLang="en-US" dirty="0"/>
              <a:t>权威教程</a:t>
            </a:r>
            <a:r>
              <a:rPr lang="en-US" altLang="zh-CN" dirty="0" smtClean="0"/>
              <a:t>》</a:t>
            </a:r>
            <a:r>
              <a:rPr lang="zh-CN" altLang="en-US" dirty="0"/>
              <a:t>英文</a:t>
            </a:r>
            <a:r>
              <a:rPr lang="zh-CN" altLang="en-US" dirty="0" smtClean="0"/>
              <a:t>名是</a:t>
            </a:r>
            <a:r>
              <a:rPr lang="en-US" altLang="zh-CN" dirty="0" smtClean="0"/>
              <a:t>ng-book</a:t>
            </a:r>
          </a:p>
          <a:p>
            <a:r>
              <a:rPr lang="en-US" altLang="zh-CN" dirty="0"/>
              <a:t>《</a:t>
            </a:r>
            <a:r>
              <a:rPr lang="zh-CN" altLang="en-US" dirty="0"/>
              <a:t>精通</a:t>
            </a:r>
            <a:r>
              <a:rPr lang="en-US" altLang="zh-CN" dirty="0"/>
              <a:t>AngularJS</a:t>
            </a:r>
            <a:r>
              <a:rPr lang="en-US" altLang="zh-CN" dirty="0" smtClean="0"/>
              <a:t>》</a:t>
            </a:r>
            <a:r>
              <a:rPr lang="zh-CN" altLang="en-US" dirty="0" smtClean="0"/>
              <a:t>和官网</a:t>
            </a:r>
            <a:r>
              <a:rPr lang="en-US" altLang="zh-CN" dirty="0"/>
              <a:t>https://angular.io/guide/quickstart</a:t>
            </a:r>
            <a:endParaRPr lang="zh-CN" altLang="en-US" dirty="0"/>
          </a:p>
        </p:txBody>
      </p:sp>
    </p:spTree>
    <p:extLst>
      <p:ext uri="{BB962C8B-B14F-4D97-AF65-F5344CB8AC3E}">
        <p14:creationId xmlns:p14="http://schemas.microsoft.com/office/powerpoint/2010/main" val="1084249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936" y="569344"/>
            <a:ext cx="783741" cy="369332"/>
          </a:xfrm>
          <a:prstGeom prst="rect">
            <a:avLst/>
          </a:prstGeom>
          <a:noFill/>
        </p:spPr>
        <p:txBody>
          <a:bodyPr wrap="none" rtlCol="0">
            <a:spAutoFit/>
          </a:bodyPr>
          <a:lstStyle/>
          <a:p>
            <a:r>
              <a:rPr lang="en-US" altLang="zh-CN" dirty="0" err="1" smtClean="0"/>
              <a:t>jquery</a:t>
            </a:r>
            <a:endParaRPr lang="zh-CN" altLang="en-US" dirty="0"/>
          </a:p>
        </p:txBody>
      </p:sp>
      <p:sp>
        <p:nvSpPr>
          <p:cNvPr id="3" name="TextBox 2"/>
          <p:cNvSpPr txBox="1"/>
          <p:nvPr/>
        </p:nvSpPr>
        <p:spPr>
          <a:xfrm>
            <a:off x="1173191" y="1259455"/>
            <a:ext cx="4165820" cy="369332"/>
          </a:xfrm>
          <a:prstGeom prst="rect">
            <a:avLst/>
          </a:prstGeom>
          <a:solidFill>
            <a:schemeClr val="accent6">
              <a:lumMod val="20000"/>
              <a:lumOff val="80000"/>
            </a:schemeClr>
          </a:solidFill>
        </p:spPr>
        <p:txBody>
          <a:bodyPr wrap="none" rtlCol="0">
            <a:spAutoFit/>
          </a:bodyPr>
          <a:lstStyle/>
          <a:p>
            <a:r>
              <a:rPr lang="en-US" altLang="zh-CN" dirty="0" smtClean="0"/>
              <a:t>$(“#id”)=&gt;</a:t>
            </a:r>
            <a:r>
              <a:rPr lang="en-US" altLang="zh-CN" dirty="0" err="1" smtClean="0"/>
              <a:t>document.getElementById</a:t>
            </a:r>
            <a:r>
              <a:rPr lang="en-US" altLang="zh-CN" dirty="0" smtClean="0"/>
              <a:t>(“id”)</a:t>
            </a:r>
            <a:endParaRPr lang="zh-CN" altLang="en-US" dirty="0"/>
          </a:p>
        </p:txBody>
      </p:sp>
      <p:sp>
        <p:nvSpPr>
          <p:cNvPr id="4" name="TextBox 3"/>
          <p:cNvSpPr txBox="1"/>
          <p:nvPr/>
        </p:nvSpPr>
        <p:spPr>
          <a:xfrm>
            <a:off x="1173191" y="1804192"/>
            <a:ext cx="6190797" cy="369332"/>
          </a:xfrm>
          <a:prstGeom prst="rect">
            <a:avLst/>
          </a:prstGeom>
          <a:solidFill>
            <a:schemeClr val="accent6">
              <a:lumMod val="20000"/>
              <a:lumOff val="80000"/>
            </a:schemeClr>
          </a:solidFill>
        </p:spPr>
        <p:txBody>
          <a:bodyPr wrap="none" rtlCol="0">
            <a:spAutoFit/>
          </a:bodyPr>
          <a:lstStyle/>
          <a:p>
            <a:r>
              <a:rPr lang="en-US" altLang="zh-CN" dirty="0" smtClean="0"/>
              <a:t>$(“</a:t>
            </a:r>
            <a:r>
              <a:rPr lang="en-US" altLang="zh-CN" dirty="0" err="1" smtClean="0"/>
              <a:t>tagName</a:t>
            </a:r>
            <a:r>
              <a:rPr lang="en-US" altLang="zh-CN" dirty="0" smtClean="0"/>
              <a:t>”)=&gt;</a:t>
            </a:r>
            <a:r>
              <a:rPr lang="en-US" altLang="zh-CN" dirty="0" err="1" smtClean="0"/>
              <a:t>document.getElementsByTagName</a:t>
            </a:r>
            <a:r>
              <a:rPr lang="en-US" altLang="zh-CN" dirty="0" smtClean="0"/>
              <a:t>(“</a:t>
            </a:r>
            <a:r>
              <a:rPr lang="en-US" altLang="zh-CN" dirty="0" err="1" smtClean="0"/>
              <a:t>tagName</a:t>
            </a:r>
            <a:r>
              <a:rPr lang="en-US" altLang="zh-CN" dirty="0" smtClean="0"/>
              <a:t>”)</a:t>
            </a:r>
            <a:endParaRPr lang="zh-CN" altLang="en-US" dirty="0"/>
          </a:p>
        </p:txBody>
      </p:sp>
      <p:sp>
        <p:nvSpPr>
          <p:cNvPr id="5" name="TextBox 4"/>
          <p:cNvSpPr txBox="1"/>
          <p:nvPr/>
        </p:nvSpPr>
        <p:spPr>
          <a:xfrm>
            <a:off x="1173191" y="3155664"/>
            <a:ext cx="4987840" cy="369332"/>
          </a:xfrm>
          <a:prstGeom prst="rect">
            <a:avLst/>
          </a:prstGeom>
          <a:solidFill>
            <a:schemeClr val="accent6">
              <a:lumMod val="20000"/>
              <a:lumOff val="80000"/>
            </a:schemeClr>
          </a:solidFill>
        </p:spPr>
        <p:txBody>
          <a:bodyPr wrap="none" rtlCol="0">
            <a:spAutoFit/>
          </a:bodyPr>
          <a:lstStyle/>
          <a:p>
            <a:r>
              <a:rPr lang="en-US" altLang="zh-CN" dirty="0" err="1"/>
              <a:t>document.getElementById</a:t>
            </a:r>
            <a:r>
              <a:rPr lang="en-US" altLang="zh-CN" dirty="0" smtClean="0"/>
              <a:t>(“aa”).</a:t>
            </a:r>
            <a:r>
              <a:rPr lang="en-US" altLang="zh-CN" dirty="0" err="1" smtClean="0"/>
              <a:t>style.color</a:t>
            </a:r>
            <a:r>
              <a:rPr lang="en-US" altLang="zh-CN" dirty="0" smtClean="0"/>
              <a:t> = “red”</a:t>
            </a:r>
            <a:endParaRPr lang="zh-CN" altLang="en-US" dirty="0"/>
          </a:p>
        </p:txBody>
      </p:sp>
      <p:sp>
        <p:nvSpPr>
          <p:cNvPr id="6" name="TextBox 5"/>
          <p:cNvSpPr txBox="1"/>
          <p:nvPr/>
        </p:nvSpPr>
        <p:spPr>
          <a:xfrm>
            <a:off x="1313672" y="2560441"/>
            <a:ext cx="3884857" cy="369332"/>
          </a:xfrm>
          <a:prstGeom prst="rect">
            <a:avLst/>
          </a:prstGeom>
          <a:noFill/>
        </p:spPr>
        <p:txBody>
          <a:bodyPr wrap="square" rtlCol="0">
            <a:spAutoFit/>
          </a:bodyPr>
          <a:lstStyle/>
          <a:p>
            <a:r>
              <a:rPr lang="zh-CN" altLang="en-US" dirty="0" smtClean="0"/>
              <a:t>如果网页中没有</a:t>
            </a:r>
            <a:r>
              <a:rPr lang="en-US" altLang="zh-CN" dirty="0" smtClean="0"/>
              <a:t>id</a:t>
            </a:r>
            <a:r>
              <a:rPr lang="zh-CN" altLang="en-US" dirty="0" smtClean="0"/>
              <a:t>为</a:t>
            </a:r>
            <a:r>
              <a:rPr lang="en-US" altLang="zh-CN" dirty="0" smtClean="0"/>
              <a:t>aa</a:t>
            </a:r>
            <a:r>
              <a:rPr lang="zh-CN" altLang="en-US" dirty="0" smtClean="0"/>
              <a:t>这个元素</a:t>
            </a:r>
            <a:endParaRPr lang="zh-CN" altLang="en-US" dirty="0"/>
          </a:p>
        </p:txBody>
      </p:sp>
      <p:sp>
        <p:nvSpPr>
          <p:cNvPr id="7" name="矩形 6"/>
          <p:cNvSpPr/>
          <p:nvPr/>
        </p:nvSpPr>
        <p:spPr>
          <a:xfrm>
            <a:off x="1173191" y="4816747"/>
            <a:ext cx="2575898" cy="369332"/>
          </a:xfrm>
          <a:prstGeom prst="rect">
            <a:avLst/>
          </a:prstGeom>
          <a:solidFill>
            <a:schemeClr val="accent6">
              <a:lumMod val="20000"/>
              <a:lumOff val="80000"/>
            </a:schemeClr>
          </a:solidFill>
        </p:spPr>
        <p:txBody>
          <a:bodyPr wrap="none">
            <a:spAutoFit/>
          </a:bodyPr>
          <a:lstStyle/>
          <a:p>
            <a:r>
              <a:rPr lang="en-US" altLang="zh-CN" dirty="0" smtClean="0"/>
              <a:t>$(“#aa”).</a:t>
            </a:r>
            <a:r>
              <a:rPr lang="en-US" altLang="zh-CN" dirty="0" err="1" smtClean="0"/>
              <a:t>css</a:t>
            </a:r>
            <a:r>
              <a:rPr lang="en-US" altLang="zh-CN" dirty="0" smtClean="0"/>
              <a:t>(“</a:t>
            </a:r>
            <a:r>
              <a:rPr lang="en-US" altLang="zh-CN" dirty="0" err="1" smtClean="0"/>
              <a:t>color”,red</a:t>
            </a:r>
            <a:r>
              <a:rPr lang="en-US" altLang="zh-CN" dirty="0" smtClean="0"/>
              <a:t>);</a:t>
            </a:r>
            <a:endParaRPr lang="zh-CN" altLang="en-US" dirty="0"/>
          </a:p>
        </p:txBody>
      </p:sp>
      <p:sp>
        <p:nvSpPr>
          <p:cNvPr id="8" name="矩形 7"/>
          <p:cNvSpPr/>
          <p:nvPr/>
        </p:nvSpPr>
        <p:spPr>
          <a:xfrm>
            <a:off x="1173191" y="3753292"/>
            <a:ext cx="5199437" cy="923330"/>
          </a:xfrm>
          <a:prstGeom prst="rect">
            <a:avLst/>
          </a:prstGeom>
          <a:solidFill>
            <a:schemeClr val="accent6">
              <a:lumMod val="20000"/>
              <a:lumOff val="80000"/>
            </a:schemeClr>
          </a:solidFill>
        </p:spPr>
        <p:txBody>
          <a:bodyPr wrap="none">
            <a:spAutoFit/>
          </a:bodyPr>
          <a:lstStyle/>
          <a:p>
            <a:r>
              <a:rPr lang="en-US" altLang="zh-CN" dirty="0" smtClean="0"/>
              <a:t>If(</a:t>
            </a:r>
            <a:r>
              <a:rPr lang="en-US" altLang="zh-CN" dirty="0" err="1"/>
              <a:t>document.getElementById</a:t>
            </a:r>
            <a:r>
              <a:rPr lang="en-US" altLang="zh-CN" dirty="0"/>
              <a:t>(“aa</a:t>
            </a:r>
            <a:r>
              <a:rPr lang="en-US" altLang="zh-CN" dirty="0" smtClean="0"/>
              <a:t>”)){</a:t>
            </a:r>
          </a:p>
          <a:p>
            <a:r>
              <a:rPr lang="en-US" altLang="zh-CN" dirty="0"/>
              <a:t> </a:t>
            </a:r>
            <a:r>
              <a:rPr lang="en-US" altLang="zh-CN" dirty="0" smtClean="0"/>
              <a:t>   </a:t>
            </a:r>
            <a:r>
              <a:rPr lang="en-US" altLang="zh-CN" dirty="0" err="1" smtClean="0"/>
              <a:t>document.getElementById</a:t>
            </a:r>
            <a:r>
              <a:rPr lang="en-US" altLang="zh-CN" dirty="0"/>
              <a:t>(“aa”).</a:t>
            </a:r>
            <a:r>
              <a:rPr lang="en-US" altLang="zh-CN" dirty="0" err="1"/>
              <a:t>style.color</a:t>
            </a:r>
            <a:r>
              <a:rPr lang="en-US" altLang="zh-CN" dirty="0"/>
              <a:t> = “red</a:t>
            </a:r>
            <a:r>
              <a:rPr lang="en-US" altLang="zh-CN" dirty="0" smtClean="0"/>
              <a:t>”</a:t>
            </a:r>
          </a:p>
          <a:p>
            <a:r>
              <a:rPr lang="en-US" altLang="zh-CN" dirty="0" smtClean="0"/>
              <a:t>}</a:t>
            </a:r>
          </a:p>
        </p:txBody>
      </p:sp>
    </p:spTree>
    <p:extLst>
      <p:ext uri="{BB962C8B-B14F-4D97-AF65-F5344CB8AC3E}">
        <p14:creationId xmlns:p14="http://schemas.microsoft.com/office/powerpoint/2010/main" val="294287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images.cnitblog.com/blog/608782/201410/211253245121190.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images.cnitblog.com/blog/608782/201410/211253245121190.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775" y="1106369"/>
            <a:ext cx="5847619" cy="314285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6504" y="1153987"/>
            <a:ext cx="5885715" cy="3047619"/>
          </a:xfrm>
          <a:prstGeom prst="rect">
            <a:avLst/>
          </a:prstGeom>
        </p:spPr>
      </p:pic>
      <p:sp>
        <p:nvSpPr>
          <p:cNvPr id="6" name="TextBox 5"/>
          <p:cNvSpPr txBox="1"/>
          <p:nvPr/>
        </p:nvSpPr>
        <p:spPr>
          <a:xfrm>
            <a:off x="612775" y="422694"/>
            <a:ext cx="634661" cy="369332"/>
          </a:xfrm>
          <a:prstGeom prst="rect">
            <a:avLst/>
          </a:prstGeom>
          <a:noFill/>
        </p:spPr>
        <p:txBody>
          <a:bodyPr wrap="none" rtlCol="0">
            <a:spAutoFit/>
          </a:bodyPr>
          <a:lstStyle/>
          <a:p>
            <a:r>
              <a:rPr lang="en-US" altLang="zh-CN" dirty="0" smtClean="0"/>
              <a:t>MVC</a:t>
            </a:r>
            <a:endParaRPr lang="zh-CN" altLang="en-US" dirty="0"/>
          </a:p>
        </p:txBody>
      </p:sp>
    </p:spTree>
    <p:extLst>
      <p:ext uri="{BB962C8B-B14F-4D97-AF65-F5344CB8AC3E}">
        <p14:creationId xmlns:p14="http://schemas.microsoft.com/office/powerpoint/2010/main" val="108414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7970" y="526211"/>
            <a:ext cx="842923" cy="369332"/>
          </a:xfrm>
          <a:prstGeom prst="rect">
            <a:avLst/>
          </a:prstGeom>
          <a:noFill/>
        </p:spPr>
        <p:txBody>
          <a:bodyPr wrap="none" rtlCol="0">
            <a:spAutoFit/>
          </a:bodyPr>
          <a:lstStyle/>
          <a:p>
            <a:r>
              <a:rPr lang="en-US" altLang="zh-CN" dirty="0" smtClean="0"/>
              <a:t>MVVM</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8093" y="1719712"/>
            <a:ext cx="6324600" cy="2038350"/>
          </a:xfrm>
          <a:prstGeom prst="rect">
            <a:avLst/>
          </a:prstGeom>
        </p:spPr>
      </p:pic>
    </p:spTree>
    <p:extLst>
      <p:ext uri="{BB962C8B-B14F-4D97-AF65-F5344CB8AC3E}">
        <p14:creationId xmlns:p14="http://schemas.microsoft.com/office/powerpoint/2010/main" val="283531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7970" y="526211"/>
            <a:ext cx="1305165" cy="369332"/>
          </a:xfrm>
          <a:prstGeom prst="rect">
            <a:avLst/>
          </a:prstGeom>
          <a:noFill/>
        </p:spPr>
        <p:txBody>
          <a:bodyPr wrap="none" rtlCol="0">
            <a:spAutoFit/>
          </a:bodyPr>
          <a:lstStyle/>
          <a:p>
            <a:r>
              <a:rPr lang="zh-CN" altLang="en-US" dirty="0" smtClean="0"/>
              <a:t>虚拟</a:t>
            </a:r>
            <a:r>
              <a:rPr lang="en-US" altLang="zh-CN" dirty="0" err="1" smtClean="0"/>
              <a:t>dom</a:t>
            </a:r>
            <a:r>
              <a:rPr lang="zh-CN" altLang="en-US" dirty="0" smtClean="0"/>
              <a:t>？</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657" y="1764926"/>
            <a:ext cx="12006173" cy="1364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3069" y="3276197"/>
            <a:ext cx="519112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003905" y="1175055"/>
            <a:ext cx="3613490" cy="369332"/>
          </a:xfrm>
          <a:prstGeom prst="rect">
            <a:avLst/>
          </a:prstGeom>
          <a:noFill/>
        </p:spPr>
        <p:txBody>
          <a:bodyPr wrap="none" rtlCol="0">
            <a:spAutoFit/>
          </a:bodyPr>
          <a:lstStyle/>
          <a:p>
            <a:r>
              <a:rPr lang="zh-CN" altLang="en-US" dirty="0" smtClean="0"/>
              <a:t>有什么用？为什么要用虚拟</a:t>
            </a:r>
            <a:r>
              <a:rPr lang="en-US" altLang="zh-CN" dirty="0" err="1" smtClean="0"/>
              <a:t>dom</a:t>
            </a:r>
            <a:r>
              <a:rPr lang="zh-CN" altLang="en-US" dirty="0" smtClean="0"/>
              <a:t>？</a:t>
            </a:r>
            <a:endParaRPr lang="zh-CN" altLang="en-US" dirty="0"/>
          </a:p>
        </p:txBody>
      </p:sp>
    </p:spTree>
    <p:extLst>
      <p:ext uri="{BB962C8B-B14F-4D97-AF65-F5344CB8AC3E}">
        <p14:creationId xmlns:p14="http://schemas.microsoft.com/office/powerpoint/2010/main" val="404639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7532" y="733245"/>
            <a:ext cx="1569660" cy="369332"/>
          </a:xfrm>
          <a:prstGeom prst="rect">
            <a:avLst/>
          </a:prstGeom>
          <a:noFill/>
        </p:spPr>
        <p:txBody>
          <a:bodyPr wrap="none" rtlCol="0">
            <a:spAutoFit/>
          </a:bodyPr>
          <a:lstStyle/>
          <a:p>
            <a:r>
              <a:rPr lang="zh-CN" altLang="en-US" dirty="0" smtClean="0"/>
              <a:t>数据双向绑定</a:t>
            </a:r>
            <a:endParaRPr lang="zh-CN" altLang="en-US" dirty="0"/>
          </a:p>
        </p:txBody>
      </p:sp>
      <p:sp>
        <p:nvSpPr>
          <p:cNvPr id="3" name="TextBox 2"/>
          <p:cNvSpPr txBox="1"/>
          <p:nvPr/>
        </p:nvSpPr>
        <p:spPr>
          <a:xfrm>
            <a:off x="1293962" y="1664898"/>
            <a:ext cx="1282723" cy="369332"/>
          </a:xfrm>
          <a:prstGeom prst="rect">
            <a:avLst/>
          </a:prstGeom>
          <a:noFill/>
        </p:spPr>
        <p:txBody>
          <a:bodyPr wrap="none" rtlCol="0">
            <a:spAutoFit/>
          </a:bodyPr>
          <a:lstStyle/>
          <a:p>
            <a:r>
              <a:rPr lang="en-US" altLang="zh-CN" dirty="0" smtClean="0"/>
              <a:t>1.</a:t>
            </a:r>
            <a:r>
              <a:rPr lang="zh-CN" altLang="en-US" dirty="0" smtClean="0"/>
              <a:t>脏</a:t>
            </a:r>
            <a:r>
              <a:rPr lang="zh-CN" altLang="en-US" dirty="0"/>
              <a:t>值检测</a:t>
            </a:r>
          </a:p>
        </p:txBody>
      </p:sp>
      <p:sp>
        <p:nvSpPr>
          <p:cNvPr id="4" name="TextBox 3"/>
          <p:cNvSpPr txBox="1"/>
          <p:nvPr/>
        </p:nvSpPr>
        <p:spPr>
          <a:xfrm>
            <a:off x="1293962" y="2208362"/>
            <a:ext cx="1282723" cy="369332"/>
          </a:xfrm>
          <a:prstGeom prst="rect">
            <a:avLst/>
          </a:prstGeom>
          <a:noFill/>
        </p:spPr>
        <p:txBody>
          <a:bodyPr wrap="none" rtlCol="0">
            <a:spAutoFit/>
          </a:bodyPr>
          <a:lstStyle/>
          <a:p>
            <a:r>
              <a:rPr lang="en-US" altLang="zh-CN" dirty="0" smtClean="0"/>
              <a:t>2.</a:t>
            </a:r>
            <a:r>
              <a:rPr lang="zh-CN" altLang="en-US" dirty="0" smtClean="0"/>
              <a:t>数据劫持</a:t>
            </a:r>
            <a:endParaRPr lang="zh-CN" altLang="en-US" dirty="0"/>
          </a:p>
        </p:txBody>
      </p:sp>
      <p:sp>
        <p:nvSpPr>
          <p:cNvPr id="5" name="TextBox 4"/>
          <p:cNvSpPr txBox="1"/>
          <p:nvPr/>
        </p:nvSpPr>
        <p:spPr>
          <a:xfrm>
            <a:off x="1293962" y="2803584"/>
            <a:ext cx="2276585" cy="369332"/>
          </a:xfrm>
          <a:prstGeom prst="rect">
            <a:avLst/>
          </a:prstGeom>
          <a:noFill/>
        </p:spPr>
        <p:txBody>
          <a:bodyPr wrap="none" rtlCol="0">
            <a:spAutoFit/>
          </a:bodyPr>
          <a:lstStyle/>
          <a:p>
            <a:r>
              <a:rPr lang="en-US" altLang="zh-CN" dirty="0" smtClean="0"/>
              <a:t>3.</a:t>
            </a:r>
            <a:r>
              <a:rPr lang="zh-CN" altLang="en-US" dirty="0" smtClean="0"/>
              <a:t>发布者</a:t>
            </a:r>
            <a:r>
              <a:rPr lang="en-US" altLang="zh-CN" dirty="0" smtClean="0"/>
              <a:t>-</a:t>
            </a:r>
            <a:r>
              <a:rPr lang="zh-CN" altLang="en-US" dirty="0" smtClean="0"/>
              <a:t>订阅者模式</a:t>
            </a:r>
            <a:endParaRPr lang="zh-CN" altLang="en-US" dirty="0"/>
          </a:p>
        </p:txBody>
      </p:sp>
    </p:spTree>
    <p:extLst>
      <p:ext uri="{BB962C8B-B14F-4D97-AF65-F5344CB8AC3E}">
        <p14:creationId xmlns:p14="http://schemas.microsoft.com/office/powerpoint/2010/main" val="264907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行云流水">
      <a:majorFont>
        <a:latin typeface="Cambria"/>
        <a:ea typeface=""/>
        <a:cs typeface=""/>
        <a:font script="Jpan" typeface="ＭＳ Ｐゴシック"/>
        <a:font script="Hang" typeface="맑은 고딕"/>
        <a:font script="Hans" typeface="华文行楷"/>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明朝"/>
        <a:font script="Hang" typeface="HY견명조"/>
        <a:font script="Hans" typeface="华文行楷"/>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3462</TotalTime>
  <Words>4345</Words>
  <Application>Microsoft Office PowerPoint</Application>
  <PresentationFormat>自定义</PresentationFormat>
  <Paragraphs>434</Paragraphs>
  <Slides>41</Slides>
  <Notes>34</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技术角度:  关于服务端和原生渲染,性能</vt:lpstr>
      <vt:lpstr>开发角度:  学习成本</vt:lpstr>
      <vt:lpstr>社区生态:  生态系统,论坛,聊天室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叶潘孟</dc:creator>
  <cp:lastModifiedBy>AutoBVT</cp:lastModifiedBy>
  <cp:revision>438</cp:revision>
  <dcterms:created xsi:type="dcterms:W3CDTF">2017-04-23T15:06:45Z</dcterms:created>
  <dcterms:modified xsi:type="dcterms:W3CDTF">2017-08-10T12:22:26Z</dcterms:modified>
</cp:coreProperties>
</file>