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435" autoAdjust="0"/>
  </p:normalViewPr>
  <p:slideViewPr>
    <p:cSldViewPr snapToGrid="0" snapToObjects="1" showGuides="1">
      <p:cViewPr>
        <p:scale>
          <a:sx n="68" d="100"/>
          <a:sy n="68" d="100"/>
        </p:scale>
        <p:origin x="-3432" y="-480"/>
      </p:cViewPr>
      <p:guideLst>
        <p:guide orient="horz" pos="635"/>
        <p:guide pos="43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4F63-14FF-0D44-9A9F-2E74A7F6480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653-952A-A64D-B90E-B1AC041D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3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4F63-14FF-0D44-9A9F-2E74A7F6480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653-952A-A64D-B90E-B1AC041D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6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4F63-14FF-0D44-9A9F-2E74A7F6480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653-952A-A64D-B90E-B1AC041D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0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4F63-14FF-0D44-9A9F-2E74A7F6480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653-952A-A64D-B90E-B1AC041D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4F63-14FF-0D44-9A9F-2E74A7F6480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653-952A-A64D-B90E-B1AC041D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4F63-14FF-0D44-9A9F-2E74A7F6480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653-952A-A64D-B90E-B1AC041D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8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4F63-14FF-0D44-9A9F-2E74A7F6480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653-952A-A64D-B90E-B1AC041D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4F63-14FF-0D44-9A9F-2E74A7F6480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653-952A-A64D-B90E-B1AC041D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4F63-14FF-0D44-9A9F-2E74A7F6480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653-952A-A64D-B90E-B1AC041D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4F63-14FF-0D44-9A9F-2E74A7F6480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653-952A-A64D-B90E-B1AC041D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9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4F63-14FF-0D44-9A9F-2E74A7F6480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653-952A-A64D-B90E-B1AC041D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4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4F63-14FF-0D44-9A9F-2E74A7F6480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43653-952A-A64D-B90E-B1AC041D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6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2.wdp"/><Relationship Id="rId5" Type="http://schemas.openxmlformats.org/officeDocument/2006/relationships/image" Target="../media/image6.jpeg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27" descr="M82_14_2_SB_exodermis.png"/>
          <p:cNvPicPr>
            <a:picLocks noChangeAspect="1"/>
          </p:cNvPicPr>
          <p:nvPr/>
        </p:nvPicPr>
        <p:blipFill>
          <a:blip r:embed="rId2"/>
          <a:srcRect t="-7150" b="-7150"/>
          <a:stretch>
            <a:fillRect/>
          </a:stretch>
        </p:blipFill>
        <p:spPr>
          <a:xfrm rot="167670">
            <a:off x="3766794" y="-1024367"/>
            <a:ext cx="2790511" cy="31272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73121" y="1884248"/>
            <a:ext cx="236178" cy="170157"/>
          </a:xfrm>
          <a:prstGeom prst="rect">
            <a:avLst/>
          </a:prstGeom>
          <a:solidFill>
            <a:srgbClr val="7A2187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73121" y="2293316"/>
            <a:ext cx="236178" cy="170157"/>
          </a:xfrm>
          <a:prstGeom prst="rect">
            <a:avLst/>
          </a:prstGeom>
          <a:solidFill>
            <a:srgbClr val="F3F27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73121" y="2505666"/>
            <a:ext cx="236178" cy="170157"/>
          </a:xfrm>
          <a:prstGeom prst="rect">
            <a:avLst/>
          </a:prstGeom>
          <a:solidFill>
            <a:srgbClr val="B7B65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3121" y="2709336"/>
            <a:ext cx="236178" cy="170157"/>
          </a:xfrm>
          <a:prstGeom prst="rect">
            <a:avLst/>
          </a:prstGeom>
          <a:solidFill>
            <a:srgbClr val="01197A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39394" y="1979328"/>
            <a:ext cx="236178" cy="170157"/>
          </a:xfrm>
          <a:prstGeom prst="rect">
            <a:avLst/>
          </a:prstGeom>
          <a:solidFill>
            <a:srgbClr val="F5872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39394" y="2183171"/>
            <a:ext cx="236178" cy="170157"/>
          </a:xfrm>
          <a:prstGeom prst="rect">
            <a:avLst/>
          </a:prstGeom>
          <a:solidFill>
            <a:srgbClr val="999165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9394" y="2386840"/>
            <a:ext cx="236178" cy="170157"/>
          </a:xfrm>
          <a:prstGeom prst="rect">
            <a:avLst/>
          </a:prstGeom>
          <a:solidFill>
            <a:srgbClr val="40BAA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3617" y="1811152"/>
            <a:ext cx="1180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Epidermis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973617" y="2220393"/>
            <a:ext cx="1180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Cortex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973617" y="2432743"/>
            <a:ext cx="178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Middle Cortex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973617" y="2644921"/>
            <a:ext cx="178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Endodermis (EN)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9890" y="1915086"/>
            <a:ext cx="178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Pericycle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639890" y="2118929"/>
            <a:ext cx="178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Phloem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639890" y="2322426"/>
            <a:ext cx="178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Procambium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639890" y="2523098"/>
            <a:ext cx="178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Xylem (X)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773121" y="2088782"/>
            <a:ext cx="236178" cy="170157"/>
          </a:xfrm>
          <a:prstGeom prst="rect">
            <a:avLst/>
          </a:prstGeom>
          <a:solidFill>
            <a:srgbClr val="92D657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73617" y="2007178"/>
            <a:ext cx="1583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Exodermis</a:t>
            </a:r>
            <a:r>
              <a:rPr lang="en-US" sz="1400" b="1" dirty="0" smtClean="0"/>
              <a:t> (EX)</a:t>
            </a:r>
            <a:endParaRPr lang="en-US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5439394" y="2590683"/>
            <a:ext cx="236178" cy="170157"/>
          </a:xfrm>
          <a:prstGeom prst="rect">
            <a:avLst/>
          </a:prstGeom>
          <a:solidFill>
            <a:srgbClr val="ECA49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34" name="Picture 33" descr="M82_112211_8.tif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20" r="6492"/>
          <a:stretch/>
        </p:blipFill>
        <p:spPr>
          <a:xfrm>
            <a:off x="3756582" y="3058937"/>
            <a:ext cx="2908532" cy="300573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773121" y="3079357"/>
            <a:ext cx="243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Lignin staining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739778" y="3214643"/>
            <a:ext cx="259174" cy="168454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376933" y="3809703"/>
            <a:ext cx="259174" cy="168454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542291" y="4255493"/>
            <a:ext cx="259174" cy="168454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53943" y="4009995"/>
            <a:ext cx="48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84592" y="3577529"/>
            <a:ext cx="48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42112" y="3007105"/>
            <a:ext cx="48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582" y="6218988"/>
            <a:ext cx="2908532" cy="290853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32355" y="6722989"/>
            <a:ext cx="2433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Suberin staining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Control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69661" y="6225041"/>
            <a:ext cx="243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Suberin staining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974786" y="6525259"/>
            <a:ext cx="259174" cy="168454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77120" y="6317721"/>
            <a:ext cx="48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49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38382" y="1828587"/>
            <a:ext cx="5875508" cy="1841454"/>
            <a:chOff x="-482745" y="1841239"/>
            <a:chExt cx="5875508" cy="1841454"/>
          </a:xfrm>
        </p:grpSpPr>
        <p:pic>
          <p:nvPicPr>
            <p:cNvPr id="4" name="Picture 3" descr="COR-TR-6_2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29" y="1841241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EN-TR-1_1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33419" y="1846794"/>
              <a:ext cx="1828800" cy="1828800"/>
            </a:xfrm>
            <a:prstGeom prst="rect">
              <a:avLst/>
            </a:prstGeom>
          </p:spPr>
        </p:pic>
        <p:pic>
          <p:nvPicPr>
            <p:cNvPr id="6" name="Picture 5" descr="EXO-TR-2-9_2.jpg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82745" y="1853893"/>
              <a:ext cx="1828800" cy="1828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81529" y="1841239"/>
              <a:ext cx="16529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B </a:t>
              </a:r>
              <a:r>
                <a:rPr lang="en-US" sz="1600" i="1" dirty="0" err="1" smtClean="0">
                  <a:solidFill>
                    <a:schemeClr val="bg1"/>
                  </a:solidFill>
                </a:rPr>
                <a:t>AtPEPpro:TRAP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33419" y="1852347"/>
              <a:ext cx="1602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C </a:t>
              </a:r>
              <a:r>
                <a:rPr lang="en-US" sz="1600" i="1" dirty="0" err="1" smtClean="0">
                  <a:solidFill>
                    <a:schemeClr val="bg1"/>
                  </a:solidFill>
                </a:rPr>
                <a:t>SlSCRpro:TRAP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464965" y="1864999"/>
              <a:ext cx="1612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A </a:t>
              </a:r>
              <a:r>
                <a:rPr lang="en-US" sz="1600" i="1" dirty="0" err="1" smtClean="0">
                  <a:solidFill>
                    <a:schemeClr val="bg1"/>
                  </a:solidFill>
                </a:rPr>
                <a:t>SlPEPpro:TRAP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09693" y="2988882"/>
              <a:ext cx="88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EN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10521" y="3169704"/>
              <a:ext cx="88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QC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80884" y="3001668"/>
              <a:ext cx="88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COR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4254" y="2884742"/>
              <a:ext cx="88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EX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2650404" y="2671256"/>
              <a:ext cx="384079" cy="378978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2599604" y="2813495"/>
              <a:ext cx="259174" cy="236739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967969" y="2681952"/>
              <a:ext cx="259174" cy="236739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4372563" y="2814473"/>
              <a:ext cx="259174" cy="236739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3987001" y="3112187"/>
              <a:ext cx="259174" cy="236739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21428" y="3179649"/>
              <a:ext cx="88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COR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838382" y="2993817"/>
              <a:ext cx="259174" cy="236739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391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670560"/>
            <a:ext cx="1280160" cy="62992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Exodermis &amp; epidermis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i="1" dirty="0" err="1" smtClean="0"/>
              <a:t>SlPEPpro:TRAP</a:t>
            </a:r>
            <a:r>
              <a:rPr lang="en-US" sz="1200" i="1" dirty="0" smtClean="0"/>
              <a:t>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3556000" y="670560"/>
            <a:ext cx="1280160" cy="62992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Epidermis (</a:t>
            </a:r>
            <a:r>
              <a:rPr lang="en-US" sz="1200" i="1" dirty="0" err="1" smtClean="0"/>
              <a:t>AtWERpro:TRAP</a:t>
            </a:r>
            <a:r>
              <a:rPr lang="en-US" sz="1200" i="1" dirty="0" smtClean="0"/>
              <a:t>)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2" idx="3"/>
            <a:endCxn id="3" idx="1"/>
          </p:cNvCxnSpPr>
          <p:nvPr/>
        </p:nvCxnSpPr>
        <p:spPr>
          <a:xfrm>
            <a:off x="3108960" y="985520"/>
            <a:ext cx="44704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2" idx="0"/>
          </p:cNvCxnSpPr>
          <p:nvPr/>
        </p:nvCxnSpPr>
        <p:spPr>
          <a:xfrm>
            <a:off x="3332480" y="985520"/>
            <a:ext cx="0" cy="5994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92400" y="1584960"/>
            <a:ext cx="1280160" cy="6299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Genes highly expressed in exodermis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429760" y="1584960"/>
            <a:ext cx="1280160" cy="62992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Endodermis &amp; QC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i="1" dirty="0" err="1" smtClean="0"/>
              <a:t>SlSCRpro:TRAP</a:t>
            </a:r>
            <a:r>
              <a:rPr lang="en-US" sz="1200" i="1" dirty="0" smtClean="0"/>
              <a:t>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3982720" y="1899920"/>
            <a:ext cx="44704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972560" y="1899920"/>
            <a:ext cx="233680" cy="5994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23080" y="2509520"/>
            <a:ext cx="1468120" cy="975360"/>
          </a:xfrm>
          <a:prstGeom prst="rect">
            <a:avLst/>
          </a:prstGeom>
          <a:solidFill>
            <a:srgbClr val="CCC1DA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Genes that are highly expressed in</a:t>
            </a:r>
          </a:p>
          <a:p>
            <a:pPr algn="ctr"/>
            <a:r>
              <a:rPr lang="en-US" sz="1200" dirty="0" smtClean="0"/>
              <a:t> both exodermis and endodermis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45360" y="1889760"/>
            <a:ext cx="44704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45360" y="1889760"/>
            <a:ext cx="223520" cy="609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3120" y="2499360"/>
            <a:ext cx="1503680" cy="985520"/>
          </a:xfrm>
          <a:prstGeom prst="rect">
            <a:avLst/>
          </a:prstGeom>
          <a:solidFill>
            <a:srgbClr val="CCC1DA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Genes that are highly expressed uniquely in exodermis and not in other cortex layers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965200" y="1584960"/>
            <a:ext cx="1280160" cy="62992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Non-exodermal cortex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i="1" dirty="0" err="1" smtClean="0"/>
              <a:t>AtPEPpro:TRAP</a:t>
            </a:r>
            <a:r>
              <a:rPr lang="en-US" sz="1200" i="1" dirty="0" smtClean="0"/>
              <a:t>)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06240" y="1899920"/>
            <a:ext cx="223520" cy="5994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51760" y="2499360"/>
            <a:ext cx="1508760" cy="975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Genes that are highly expressed uniquely in exodermis and not in endodermis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59680" y="3484880"/>
            <a:ext cx="0" cy="2844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08120" y="3769359"/>
            <a:ext cx="2103120" cy="1168401"/>
          </a:xfrm>
          <a:prstGeom prst="rect">
            <a:avLst/>
          </a:prstGeom>
          <a:solidFill>
            <a:srgbClr val="DBEEF4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lang="en-US" sz="1200" dirty="0" smtClean="0"/>
              <a:t>Candidate genes for shared characteristics</a:t>
            </a:r>
          </a:p>
          <a:p>
            <a:pPr algn="ctr"/>
            <a:r>
              <a:rPr lang="en-US" sz="1200" i="1" dirty="0" smtClean="0"/>
              <a:t>These genes were co-opted to exodermal role directly and have a role in both endodermis and exodermis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63039" y="3769360"/>
            <a:ext cx="2103120" cy="116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lang="en-US" sz="1200" dirty="0" smtClean="0"/>
              <a:t>Candidate genes unique for exodermis</a:t>
            </a:r>
          </a:p>
          <a:p>
            <a:pPr algn="ctr"/>
            <a:r>
              <a:rPr lang="en-US" sz="1200" i="1" dirty="0" smtClean="0"/>
              <a:t>If there are </a:t>
            </a:r>
            <a:r>
              <a:rPr lang="en-US" sz="1200" i="1" dirty="0" err="1" smtClean="0"/>
              <a:t>orthologs</a:t>
            </a:r>
            <a:r>
              <a:rPr lang="en-US" sz="1200" i="1" dirty="0" smtClean="0"/>
              <a:t> highly expressed in endodermis, then these genes were co-opted after duplication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20" idx="3"/>
            <a:endCxn id="25" idx="1"/>
          </p:cNvCxnSpPr>
          <p:nvPr/>
        </p:nvCxnSpPr>
        <p:spPr>
          <a:xfrm flipV="1">
            <a:off x="2336800" y="2987040"/>
            <a:ext cx="314960" cy="508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499360" y="2992120"/>
            <a:ext cx="0" cy="7772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11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167</Words>
  <Application>Microsoft Macintosh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Kaisa Kajala</dc:creator>
  <cp:lastModifiedBy>Kaisa Kajala</cp:lastModifiedBy>
  <cp:revision>24</cp:revision>
  <dcterms:created xsi:type="dcterms:W3CDTF">2015-03-16T16:17:07Z</dcterms:created>
  <dcterms:modified xsi:type="dcterms:W3CDTF">2016-11-16T17:42:46Z</dcterms:modified>
</cp:coreProperties>
</file>