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d72d130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d72d130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d72d1304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d72d1304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d72d130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d72d130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d72d130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d72d130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d72d130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d72d130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d72d130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d72d130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d72d1304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d72d1304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d72d1304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d72d1304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d72d1304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d72d1304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d72d1304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d72d1304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d72d13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d72d13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d72d1304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d72d130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80"/>
              <a:t>Project 2: Improving Parallel Sparse Matrix-vector</a:t>
            </a:r>
            <a:endParaRPr sz="4280"/>
          </a:p>
          <a:p>
            <a:pPr indent="0" lvl="0" marL="0" rtl="0" algn="l">
              <a:spcBef>
                <a:spcPts val="0"/>
              </a:spcBef>
              <a:spcAft>
                <a:spcPts val="0"/>
              </a:spcAft>
              <a:buSzPts val="990"/>
              <a:buNone/>
            </a:pPr>
            <a:r>
              <a:rPr lang="en" sz="4280"/>
              <a:t>Multiplication</a:t>
            </a:r>
            <a:endParaRPr sz="4280"/>
          </a:p>
        </p:txBody>
      </p:sp>
      <p:sp>
        <p:nvSpPr>
          <p:cNvPr id="87" name="Google Shape;87;p13"/>
          <p:cNvSpPr txBox="1"/>
          <p:nvPr>
            <p:ph idx="1" type="subTitle"/>
          </p:nvPr>
        </p:nvSpPr>
        <p:spPr>
          <a:xfrm>
            <a:off x="522375" y="3976225"/>
            <a:ext cx="8520600" cy="1026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500"/>
              <a:t>Prepared by:</a:t>
            </a:r>
            <a:endParaRPr sz="1500"/>
          </a:p>
          <a:p>
            <a:pPr indent="0" lvl="0" marL="0" rtl="0" algn="r">
              <a:spcBef>
                <a:spcPts val="0"/>
              </a:spcBef>
              <a:spcAft>
                <a:spcPts val="0"/>
              </a:spcAft>
              <a:buNone/>
            </a:pPr>
            <a:r>
              <a:rPr lang="en"/>
              <a:t>Kaisar Barlybay, 211107009</a:t>
            </a:r>
            <a:endParaRPr/>
          </a:p>
          <a:p>
            <a:pPr indent="0" lvl="0" marL="0" rtl="0" algn="r">
              <a:spcBef>
                <a:spcPts val="0"/>
              </a:spcBef>
              <a:spcAft>
                <a:spcPts val="0"/>
              </a:spcAft>
              <a:buNone/>
            </a:pPr>
            <a:r>
              <a:rPr lang="en"/>
              <a:t>Olzhas Sanatbek, 211107032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af_shell10 </a:t>
            </a:r>
            <a:r>
              <a:rPr lang="en"/>
              <a:t>SMvM</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311700" y="1955200"/>
            <a:ext cx="4112174" cy="2537476"/>
          </a:xfrm>
          <a:prstGeom prst="rect">
            <a:avLst/>
          </a:prstGeom>
          <a:noFill/>
          <a:ln>
            <a:noFill/>
          </a:ln>
        </p:spPr>
      </p:pic>
      <p:pic>
        <p:nvPicPr>
          <p:cNvPr id="148" name="Google Shape;148;p22"/>
          <p:cNvPicPr preferRelativeResize="0"/>
          <p:nvPr/>
        </p:nvPicPr>
        <p:blipFill>
          <a:blip r:embed="rId4">
            <a:alphaModFix/>
          </a:blip>
          <a:stretch>
            <a:fillRect/>
          </a:stretch>
        </p:blipFill>
        <p:spPr>
          <a:xfrm>
            <a:off x="4698086" y="1955200"/>
            <a:ext cx="4134215" cy="261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nlpkkt240 SMvM</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3"/>
          <p:cNvPicPr preferRelativeResize="0"/>
          <p:nvPr/>
        </p:nvPicPr>
        <p:blipFill>
          <a:blip r:embed="rId3">
            <a:alphaModFix/>
          </a:blip>
          <a:stretch>
            <a:fillRect/>
          </a:stretch>
        </p:blipFill>
        <p:spPr>
          <a:xfrm>
            <a:off x="226125" y="1935450"/>
            <a:ext cx="4406051" cy="2754800"/>
          </a:xfrm>
          <a:prstGeom prst="rect">
            <a:avLst/>
          </a:prstGeom>
          <a:noFill/>
          <a:ln>
            <a:noFill/>
          </a:ln>
        </p:spPr>
      </p:pic>
      <p:pic>
        <p:nvPicPr>
          <p:cNvPr id="156" name="Google Shape;156;p23"/>
          <p:cNvPicPr preferRelativeResize="0"/>
          <p:nvPr/>
        </p:nvPicPr>
        <p:blipFill>
          <a:blip r:embed="rId4">
            <a:alphaModFix/>
          </a:blip>
          <a:stretch>
            <a:fillRect/>
          </a:stretch>
        </p:blipFill>
        <p:spPr>
          <a:xfrm>
            <a:off x="4891275" y="1867238"/>
            <a:ext cx="3979974" cy="289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machines</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4"/>
          <p:cNvPicPr preferRelativeResize="0"/>
          <p:nvPr/>
        </p:nvPicPr>
        <p:blipFill>
          <a:blip r:embed="rId3">
            <a:alphaModFix/>
          </a:blip>
          <a:stretch>
            <a:fillRect/>
          </a:stretch>
        </p:blipFill>
        <p:spPr>
          <a:xfrm>
            <a:off x="765925" y="2032325"/>
            <a:ext cx="7086600"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298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t>Thank you for your attention!</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&amp; Summary</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Sparse Matrix-vector Multiplication (SMvM) is a mathematical method heavily used in many programs and computations. In SMvM, values from an input vector are multiplied with values from a matrix and added into an output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aim of this thesis is to develop new ideas and algorithms to speed-up parallel SMvM on a shared memory computer.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Fundamentals</a:t>
            </a:r>
            <a:endParaRPr/>
          </a:p>
        </p:txBody>
      </p:sp>
      <p:sp>
        <p:nvSpPr>
          <p:cNvPr id="99" name="Google Shape;99;p15"/>
          <p:cNvSpPr txBox="1"/>
          <p:nvPr>
            <p:ph idx="1" type="body"/>
          </p:nvPr>
        </p:nvSpPr>
        <p:spPr>
          <a:xfrm>
            <a:off x="729450" y="1912574"/>
            <a:ext cx="7688700" cy="282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In the paper the author discussed parallel programming, OpenMP, sparse matrix, coordinate representation (COO), Compressed row storage (CRS), Compressed column storage (CCS) and Parallel SMvM with various techniques.</a:t>
            </a:r>
            <a:endParaRPr sz="4800"/>
          </a:p>
          <a:p>
            <a:pPr indent="0" lvl="0" marL="0" rtl="0" algn="l">
              <a:spcBef>
                <a:spcPts val="0"/>
              </a:spcBef>
              <a:spcAft>
                <a:spcPts val="0"/>
              </a:spcAft>
              <a:buClr>
                <a:schemeClr val="dk1"/>
              </a:buClr>
              <a:buSzPts val="275"/>
              <a:buFont typeface="Arial"/>
              <a:buNone/>
            </a:pPr>
            <a:r>
              <a:t/>
            </a:r>
            <a:endParaRPr sz="4800"/>
          </a:p>
          <a:p>
            <a:pPr indent="0" lvl="0" marL="0" rtl="0" algn="l">
              <a:spcBef>
                <a:spcPts val="0"/>
              </a:spcBef>
              <a:spcAft>
                <a:spcPts val="0"/>
              </a:spcAft>
              <a:buClr>
                <a:schemeClr val="dk1"/>
              </a:buClr>
              <a:buSzPts val="275"/>
              <a:buFont typeface="Arial"/>
              <a:buNone/>
            </a:pPr>
            <a:r>
              <a:rPr lang="en" sz="4800"/>
              <a:t>The coordinate representation (COO) of sparse matrices consists of three arrays to store row indices, column indices and values of non-zero elements. The elements are easy to sort, restructure and allocate to a thread because the elements save its coordinate. CRS and CCS also save only the non zero elements, but they reduced the space used to store the coordinates. CRS reduced on row, and CCS reduced on column indices. For each row or column, the algorithms iterates over the elements of that row or column and multiplies it with the corresponding value from the input vector and adds the result into its correct place in the output vector.</a:t>
            </a:r>
            <a:endParaRPr sz="4800"/>
          </a:p>
          <a:p>
            <a:pPr indent="0" lvl="0" marL="0" rtl="0" algn="l">
              <a:spcBef>
                <a:spcPts val="0"/>
              </a:spcBef>
              <a:spcAft>
                <a:spcPts val="0"/>
              </a:spcAft>
              <a:buNone/>
            </a:pPr>
            <a:r>
              <a:t/>
            </a:r>
            <a:endParaRPr sz="4800"/>
          </a:p>
          <a:p>
            <a:pPr indent="0" lvl="0" marL="0" rtl="0" algn="l">
              <a:spcBef>
                <a:spcPts val="1200"/>
              </a:spcBef>
              <a:spcAft>
                <a:spcPts val="0"/>
              </a:spcAft>
              <a:buClr>
                <a:schemeClr val="dk1"/>
              </a:buClr>
              <a:buSzPts val="275"/>
              <a:buFont typeface="Arial"/>
              <a:buNone/>
            </a:pPr>
            <a:r>
              <a:rPr lang="en" sz="4800"/>
              <a:t>After introduction part Mr. Tessem briefs about challenges for SMvM and discusses different existing solutions and their weaknesses.</a:t>
            </a:r>
            <a:endParaRPr sz="4800"/>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 work load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author researches matrix vector multiplication efficiency using various matrix storage representations and work distribution techniques (static, dynamic, guided, binary search). Inspired by min-makespan problem, the author reports some performance improvement of matrix-vector multiplication of CRS representation with binary search distribution. On arrowhead matrices with COO representation the work load distributes perfectly even.Therefore for parallel SMvM algorithms to have an even work load the COO-algorithm may be the better choice than CRS or CCS, even though it uses more memory.</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Efficient cache use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efficient cache using a good idea can be to use CRS-CCS-hybrid algorithm. But in some cases </a:t>
            </a:r>
            <a:endParaRPr/>
          </a:p>
          <a:p>
            <a:pPr indent="0" lvl="0" marL="0" rtl="0" algn="l">
              <a:spcBef>
                <a:spcPts val="0"/>
              </a:spcBef>
              <a:spcAft>
                <a:spcPts val="0"/>
              </a:spcAft>
              <a:buNone/>
            </a:pPr>
            <a:r>
              <a:rPr lang="en"/>
              <a:t>it can slow down the performance because there is a higher amount of data movement. Therefore </a:t>
            </a:r>
            <a:endParaRPr/>
          </a:p>
          <a:p>
            <a:pPr indent="0" lvl="0" marL="0" rtl="0" algn="l">
              <a:spcBef>
                <a:spcPts val="0"/>
              </a:spcBef>
              <a:spcAft>
                <a:spcPts val="0"/>
              </a:spcAft>
              <a:buNone/>
            </a:pPr>
            <a:r>
              <a:rPr lang="en"/>
              <a:t>efficiency of the hybrid- and CRS-algorithms depends on the structure of the matrix. The author poses poses that hybrid algorithms can be very efficient (more cache-efficient) on very sparse matrices or on random matrices.</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CSS with colouring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 of colouring algorithms for efficient parallel steps is in turn lead to write conflicts and use of the locks, potentially reducing efficiency and speed-up. For solving this problem author suggested to make the colouring random with the binary search. However the algorithm is using longer running time with larger distance between columns that gets the same colour. When the number of columns using each colour is high, a random colouring algorithm  shows some speed-up because it makes each parallel step equally efficient, but is impractical due colouring time consumption.</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of SMvM</a:t>
            </a:r>
            <a:endParaRPr/>
          </a:p>
        </p:txBody>
      </p:sp>
      <p:sp>
        <p:nvSpPr>
          <p:cNvPr id="123" name="Google Shape;123;p19"/>
          <p:cNvSpPr txBox="1"/>
          <p:nvPr>
            <p:ph idx="1" type="body"/>
          </p:nvPr>
        </p:nvSpPr>
        <p:spPr>
          <a:xfrm>
            <a:off x="729450" y="2078875"/>
            <a:ext cx="40764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COO-representation:</a:t>
            </a:r>
            <a:endParaRPr/>
          </a:p>
          <a:p>
            <a:pPr indent="-311150" lvl="0" marL="457200" rtl="0" algn="l">
              <a:spcBef>
                <a:spcPts val="1200"/>
              </a:spcBef>
              <a:spcAft>
                <a:spcPts val="0"/>
              </a:spcAft>
              <a:buSzPts val="1300"/>
              <a:buChar char="●"/>
            </a:pPr>
            <a:r>
              <a:rPr lang="en"/>
              <a:t>Delaynay_n24 (arrowhead matrix)</a:t>
            </a:r>
            <a:endParaRPr/>
          </a:p>
          <a:p>
            <a:pPr indent="0" lvl="0" marL="0" rtl="0" algn="l">
              <a:spcBef>
                <a:spcPts val="1200"/>
              </a:spcBef>
              <a:spcAft>
                <a:spcPts val="0"/>
              </a:spcAft>
              <a:buNone/>
            </a:pPr>
            <a:r>
              <a:rPr lang="en"/>
              <a:t>CRS-representation:</a:t>
            </a:r>
            <a:endParaRPr/>
          </a:p>
          <a:p>
            <a:pPr indent="-311150" lvl="0" marL="457200" rtl="0" algn="l">
              <a:spcBef>
                <a:spcPts val="1200"/>
              </a:spcBef>
              <a:spcAft>
                <a:spcPts val="0"/>
              </a:spcAft>
              <a:buSzPts val="1300"/>
              <a:buChar char="●"/>
            </a:pPr>
            <a:r>
              <a:rPr lang="en"/>
              <a:t>HV15R</a:t>
            </a:r>
            <a:endParaRPr/>
          </a:p>
          <a:p>
            <a:pPr indent="-311150" lvl="0" marL="457200" rtl="0" algn="l">
              <a:spcBef>
                <a:spcPts val="0"/>
              </a:spcBef>
              <a:spcAft>
                <a:spcPts val="0"/>
              </a:spcAft>
              <a:buSzPts val="1300"/>
              <a:buChar char="●"/>
            </a:pPr>
            <a:r>
              <a:rPr lang="en"/>
              <a:t>af_shell10</a:t>
            </a:r>
            <a:endParaRPr/>
          </a:p>
          <a:p>
            <a:pPr indent="-311150" lvl="0" marL="457200" rtl="0" algn="l">
              <a:spcBef>
                <a:spcPts val="0"/>
              </a:spcBef>
              <a:spcAft>
                <a:spcPts val="0"/>
              </a:spcAft>
              <a:buSzPts val="1300"/>
              <a:buChar char="●"/>
            </a:pPr>
            <a:r>
              <a:rPr lang="en"/>
              <a:t>nlpkkt240</a:t>
            </a:r>
            <a:endParaRPr/>
          </a:p>
          <a:p>
            <a:pPr indent="0" lvl="0" marL="457200" rtl="0" algn="l">
              <a:spcBef>
                <a:spcPts val="1200"/>
              </a:spcBef>
              <a:spcAft>
                <a:spcPts val="1200"/>
              </a:spcAft>
              <a:buNone/>
            </a:pPr>
            <a:r>
              <a:t/>
            </a:r>
            <a:endParaRPr/>
          </a:p>
        </p:txBody>
      </p:sp>
      <p:sp>
        <p:nvSpPr>
          <p:cNvPr id="124" name="Google Shape;124;p19"/>
          <p:cNvSpPr txBox="1"/>
          <p:nvPr/>
        </p:nvSpPr>
        <p:spPr>
          <a:xfrm>
            <a:off x="5022950" y="2078875"/>
            <a:ext cx="3726000" cy="16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Work-load distribution:</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static</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dynamic</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guided</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10450" y="1379825"/>
            <a:ext cx="468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SMvM of arrowhead matrices</a:t>
            </a:r>
            <a:endParaRPr/>
          </a:p>
        </p:txBody>
      </p:sp>
      <p:sp>
        <p:nvSpPr>
          <p:cNvPr id="130" name="Google Shape;130;p20"/>
          <p:cNvSpPr txBox="1"/>
          <p:nvPr>
            <p:ph idx="1" type="body"/>
          </p:nvPr>
        </p:nvSpPr>
        <p:spPr>
          <a:xfrm>
            <a:off x="311700" y="2258025"/>
            <a:ext cx="4559700" cy="224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work </a:t>
            </a:r>
            <a:r>
              <a:rPr lang="en"/>
              <a:t>distribution</a:t>
            </a:r>
            <a:r>
              <a:rPr lang="en"/>
              <a:t> is perfectly even in COO representation</a:t>
            </a:r>
            <a:endParaRPr/>
          </a:p>
          <a:p>
            <a:pPr indent="-311150" lvl="0" marL="457200" rtl="0" algn="l">
              <a:spcBef>
                <a:spcPts val="0"/>
              </a:spcBef>
              <a:spcAft>
                <a:spcPts val="0"/>
              </a:spcAft>
              <a:buSzPts val="1300"/>
              <a:buChar char="●"/>
            </a:pPr>
            <a:r>
              <a:rPr lang="en"/>
              <a:t>Do not converge in CRS representation due difference in work load between </a:t>
            </a:r>
            <a:r>
              <a:rPr lang="en"/>
              <a:t>heaviest</a:t>
            </a:r>
            <a:r>
              <a:rPr lang="en"/>
              <a:t> and lightest loaded thread</a:t>
            </a:r>
            <a:endParaRPr/>
          </a:p>
        </p:txBody>
      </p:sp>
      <p:pic>
        <p:nvPicPr>
          <p:cNvPr id="131" name="Google Shape;131;p20"/>
          <p:cNvPicPr preferRelativeResize="0"/>
          <p:nvPr/>
        </p:nvPicPr>
        <p:blipFill>
          <a:blip r:embed="rId3">
            <a:alphaModFix/>
          </a:blip>
          <a:stretch>
            <a:fillRect/>
          </a:stretch>
        </p:blipFill>
        <p:spPr>
          <a:xfrm>
            <a:off x="5167488" y="530450"/>
            <a:ext cx="3825425" cy="2470526"/>
          </a:xfrm>
          <a:prstGeom prst="rect">
            <a:avLst/>
          </a:prstGeom>
          <a:noFill/>
          <a:ln>
            <a:noFill/>
          </a:ln>
        </p:spPr>
      </p:pic>
      <p:pic>
        <p:nvPicPr>
          <p:cNvPr id="132" name="Google Shape;132;p20"/>
          <p:cNvPicPr preferRelativeResize="0"/>
          <p:nvPr/>
        </p:nvPicPr>
        <p:blipFill>
          <a:blip r:embed="rId4">
            <a:alphaModFix/>
          </a:blip>
          <a:stretch>
            <a:fillRect/>
          </a:stretch>
        </p:blipFill>
        <p:spPr>
          <a:xfrm>
            <a:off x="6287287" y="3000975"/>
            <a:ext cx="2856700" cy="214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HV15R </a:t>
            </a:r>
            <a:r>
              <a:rPr lang="en"/>
              <a:t>SMvM</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311700" y="1953300"/>
            <a:ext cx="4138499" cy="2615574"/>
          </a:xfrm>
          <a:prstGeom prst="rect">
            <a:avLst/>
          </a:prstGeom>
          <a:noFill/>
          <a:ln>
            <a:noFill/>
          </a:ln>
        </p:spPr>
      </p:pic>
      <p:pic>
        <p:nvPicPr>
          <p:cNvPr id="140" name="Google Shape;140;p21"/>
          <p:cNvPicPr preferRelativeResize="0"/>
          <p:nvPr/>
        </p:nvPicPr>
        <p:blipFill>
          <a:blip r:embed="rId4">
            <a:alphaModFix/>
          </a:blip>
          <a:stretch>
            <a:fillRect/>
          </a:stretch>
        </p:blipFill>
        <p:spPr>
          <a:xfrm>
            <a:off x="4747675" y="1953300"/>
            <a:ext cx="4053963" cy="261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