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B14D4-51CD-479E-B9AA-0445684D66C4}" v="20" dt="2023-12-27T12:26:14.458"/>
    <p1510:client id="{89610888-E3F8-44BB-8A5F-C89EB9BEAD4D}" v="15" dt="2023-12-27T12:11:59.034"/>
    <p1510:client id="{C73878C9-23B8-466A-9BA6-2FC58197BB24}" v="383" dt="2023-12-27T14:16:17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fr" sz="3200" b="1" i="1" dirty="0">
                <a:highlight>
                  <a:srgbClr val="FFFFFF"/>
                </a:highlight>
                <a:ea typeface="+mj-lt"/>
                <a:cs typeface="+mj-lt"/>
              </a:rPr>
              <a:t>Differences between SQL and NoSQL</a:t>
            </a:r>
            <a:endParaRPr lang="en-US" sz="3200" b="1" i="1" dirty="0">
              <a:ea typeface="+mj-lt"/>
              <a:cs typeface="+mj-lt"/>
            </a:endParaRPr>
          </a:p>
          <a:p>
            <a:pPr algn="l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6F79F-1734-3B4A-447B-DBA3F42D1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72" b="4439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FED0A-4C97-3041-CEB9-42E786A8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1">
                <a:solidFill>
                  <a:srgbClr val="FFFFFF"/>
                </a:solidFill>
                <a:ea typeface="+mj-lt"/>
                <a:cs typeface="+mj-lt"/>
              </a:rPr>
              <a:t> SQL: The Foundation of Structured Data Handling</a:t>
            </a:r>
            <a:endParaRPr lang="en-US" sz="4000" b="1" i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9827-A3DA-CF13-B1E7-8DC107C4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well-organized table with clearly labeled rows and columns, representing the structured nature of SQL databases.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5226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CE7AE-0E07-FF84-C896-CCBD009E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NoSQL databases</a:t>
            </a:r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C8812FE-0589-EA2A-B711-A27C7FD2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7" r="11404" b="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FFEB-548E-4C43-D4B0-C6082A950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Document-oriented model using JSON-like structures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Flexible schema that can evolve with application needs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Horizontal scaling for large datasets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High performance for real-time data access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Well-suited for applications with evolving data structures, large volumes of data, and a focus on agility</a:t>
            </a:r>
            <a:endParaRPr lang="en-US" sz="2000"/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410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BB074-98D6-2BB0-4D9E-97231232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 vs 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2E319-46A8-70DE-0493-A5590FA4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63154"/>
              </p:ext>
            </p:extLst>
          </p:nvPr>
        </p:nvGraphicFramePr>
        <p:xfrm>
          <a:off x="432225" y="2288388"/>
          <a:ext cx="11327550" cy="380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301">
                  <a:extLst>
                    <a:ext uri="{9D8B030D-6E8A-4147-A177-3AD203B41FA5}">
                      <a16:colId xmlns:a16="http://schemas.microsoft.com/office/drawing/2014/main" val="3419955711"/>
                    </a:ext>
                  </a:extLst>
                </a:gridCol>
                <a:gridCol w="3816948">
                  <a:extLst>
                    <a:ext uri="{9D8B030D-6E8A-4147-A177-3AD203B41FA5}">
                      <a16:colId xmlns:a16="http://schemas.microsoft.com/office/drawing/2014/main" val="1050005092"/>
                    </a:ext>
                  </a:extLst>
                </a:gridCol>
                <a:gridCol w="3755301">
                  <a:extLst>
                    <a:ext uri="{9D8B030D-6E8A-4147-A177-3AD203B41FA5}">
                      <a16:colId xmlns:a16="http://schemas.microsoft.com/office/drawing/2014/main" val="1279769035"/>
                    </a:ext>
                  </a:extLst>
                </a:gridCol>
              </a:tblGrid>
              <a:tr h="517132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MongoDB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SQL</a:t>
                      </a:r>
                    </a:p>
                  </a:txBody>
                  <a:tcPr marL="117530" marR="117530" marT="58765" marB="58765"/>
                </a:tc>
                <a:extLst>
                  <a:ext uri="{0D108BD9-81ED-4DB2-BD59-A6C34878D82A}">
                    <a16:rowId xmlns:a16="http://schemas.microsoft.com/office/drawing/2014/main" val="2200967883"/>
                  </a:ext>
                </a:extLst>
              </a:tr>
              <a:tr h="517132">
                <a:tc>
                  <a:txBody>
                    <a:bodyPr/>
                    <a:lstStyle/>
                    <a:p>
                      <a:r>
                        <a:rPr lang="en-US" sz="2300"/>
                        <a:t>Data Model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Document Store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Relational DBMS</a:t>
                      </a:r>
                    </a:p>
                  </a:txBody>
                  <a:tcPr marL="117530" marR="117530" marT="58765" marB="58765"/>
                </a:tc>
                <a:extLst>
                  <a:ext uri="{0D108BD9-81ED-4DB2-BD59-A6C34878D82A}">
                    <a16:rowId xmlns:a16="http://schemas.microsoft.com/office/drawing/2014/main" val="514203609"/>
                  </a:ext>
                </a:extLst>
              </a:tr>
              <a:tr h="517132">
                <a:tc>
                  <a:txBody>
                    <a:bodyPr/>
                    <a:lstStyle/>
                    <a:p>
                      <a:r>
                        <a:rPr lang="en-US" sz="2300"/>
                        <a:t>Schema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Flexible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Fixed</a:t>
                      </a:r>
                    </a:p>
                  </a:txBody>
                  <a:tcPr marL="117530" marR="117530" marT="58765" marB="58765"/>
                </a:tc>
                <a:extLst>
                  <a:ext uri="{0D108BD9-81ED-4DB2-BD59-A6C34878D82A}">
                    <a16:rowId xmlns:a16="http://schemas.microsoft.com/office/drawing/2014/main" val="4027719597"/>
                  </a:ext>
                </a:extLst>
              </a:tr>
              <a:tr h="869722">
                <a:tc>
                  <a:txBody>
                    <a:bodyPr/>
                    <a:lstStyle/>
                    <a:p>
                      <a:r>
                        <a:rPr lang="en-US" sz="2300"/>
                        <a:t>Query Language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C++, Go, Python, JavaScript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C++</a:t>
                      </a:r>
                    </a:p>
                  </a:txBody>
                  <a:tcPr marL="117530" marR="117530" marT="58765" marB="58765"/>
                </a:tc>
                <a:extLst>
                  <a:ext uri="{0D108BD9-81ED-4DB2-BD59-A6C34878D82A}">
                    <a16:rowId xmlns:a16="http://schemas.microsoft.com/office/drawing/2014/main" val="3581216663"/>
                  </a:ext>
                </a:extLst>
              </a:tr>
              <a:tr h="517132">
                <a:tc>
                  <a:txBody>
                    <a:bodyPr/>
                    <a:lstStyle/>
                    <a:p>
                      <a:r>
                        <a:rPr lang="en-US" sz="2300"/>
                        <a:t>Licensing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Open-source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Commercial</a:t>
                      </a:r>
                    </a:p>
                  </a:txBody>
                  <a:tcPr marL="117530" marR="117530" marT="58765" marB="58765"/>
                </a:tc>
                <a:extLst>
                  <a:ext uri="{0D108BD9-81ED-4DB2-BD59-A6C34878D82A}">
                    <a16:rowId xmlns:a16="http://schemas.microsoft.com/office/drawing/2014/main" val="2486704561"/>
                  </a:ext>
                </a:extLst>
              </a:tr>
              <a:tr h="869722">
                <a:tc>
                  <a:txBody>
                    <a:bodyPr/>
                    <a:lstStyle/>
                    <a:p>
                      <a:r>
                        <a:rPr lang="en-US" sz="2300"/>
                        <a:t>Server OP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Windows, Linux, Solaris, OSX</a:t>
                      </a:r>
                    </a:p>
                  </a:txBody>
                  <a:tcPr marL="117530" marR="117530" marT="58765" marB="587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Windows</a:t>
                      </a:r>
                    </a:p>
                  </a:txBody>
                  <a:tcPr marL="117530" marR="117530" marT="58765" marB="58765"/>
                </a:tc>
                <a:extLst>
                  <a:ext uri="{0D108BD9-81ED-4DB2-BD59-A6C34878D82A}">
                    <a16:rowId xmlns:a16="http://schemas.microsoft.com/office/drawing/2014/main" val="3394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255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FF2BA-F450-BD4C-6B3E-9AA4CD05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6379"/>
            <a:ext cx="11277600" cy="59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690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Differences between SQL and NoSQL </vt:lpstr>
      <vt:lpstr> SQL: The Foundation of Structured Data Handling</vt:lpstr>
      <vt:lpstr>NoSQL databases</vt:lpstr>
      <vt:lpstr>MongoDB vs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108</cp:revision>
  <dcterms:created xsi:type="dcterms:W3CDTF">2013-07-15T20:26:40Z</dcterms:created>
  <dcterms:modified xsi:type="dcterms:W3CDTF">2023-12-27T14:17:37Z</dcterms:modified>
</cp:coreProperties>
</file>