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7" r:id="rId4"/>
    <p:sldId id="260" r:id="rId5"/>
    <p:sldId id="261"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0"/>
    <p:restoredTop sz="68325"/>
  </p:normalViewPr>
  <p:slideViewPr>
    <p:cSldViewPr snapToGrid="0" snapToObjects="1">
      <p:cViewPr varScale="1">
        <p:scale>
          <a:sx n="92" d="100"/>
          <a:sy n="92" d="100"/>
        </p:scale>
        <p:origin x="944" y="176"/>
      </p:cViewPr>
      <p:guideLst/>
    </p:cSldViewPr>
  </p:slideViewPr>
  <p:notesTextViewPr>
    <p:cViewPr>
      <p:scale>
        <a:sx n="1" d="1"/>
        <a:sy n="1" d="1"/>
      </p:scale>
      <p:origin x="0" y="0"/>
    </p:cViewPr>
  </p:notesTextViewPr>
  <p:notesViewPr>
    <p:cSldViewPr snapToGrid="0" snapToObjects="1">
      <p:cViewPr varScale="1">
        <p:scale>
          <a:sx n="78" d="100"/>
          <a:sy n="78" d="100"/>
        </p:scale>
        <p:origin x="2520" y="184"/>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3F506-EC23-2945-82F7-14F0A5D8902D}" type="datetimeFigureOut">
              <a:rPr lang="en-US" smtClean="0"/>
              <a:t>1/27/18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5BDA6-EE70-1947-A831-3AB7699AA589}" type="slidenum">
              <a:rPr lang="en-US" smtClean="0"/>
              <a:t>‹#›</a:t>
            </a:fld>
            <a:endParaRPr lang="en-US"/>
          </a:p>
        </p:txBody>
      </p:sp>
    </p:spTree>
    <p:extLst>
      <p:ext uri="{BB962C8B-B14F-4D97-AF65-F5344CB8AC3E}">
        <p14:creationId xmlns:p14="http://schemas.microsoft.com/office/powerpoint/2010/main" val="198528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this presentation on HTML Entities.</a:t>
            </a:r>
            <a:endParaRPr lang="en-US" dirty="0"/>
          </a:p>
        </p:txBody>
      </p:sp>
      <p:sp>
        <p:nvSpPr>
          <p:cNvPr id="4" name="Slide Number Placeholder 3"/>
          <p:cNvSpPr>
            <a:spLocks noGrp="1"/>
          </p:cNvSpPr>
          <p:nvPr>
            <p:ph type="sldNum" sz="quarter" idx="10"/>
          </p:nvPr>
        </p:nvSpPr>
        <p:spPr/>
        <p:txBody>
          <a:bodyPr/>
          <a:lstStyle/>
          <a:p>
            <a:fld id="{67D5BDA6-EE70-1947-A831-3AB7699AA589}" type="slidenum">
              <a:rPr lang="en-US" smtClean="0"/>
              <a:t>1</a:t>
            </a:fld>
            <a:endParaRPr lang="en-US"/>
          </a:p>
        </p:txBody>
      </p:sp>
    </p:spTree>
    <p:extLst>
      <p:ext uri="{BB962C8B-B14F-4D97-AF65-F5344CB8AC3E}">
        <p14:creationId xmlns:p14="http://schemas.microsoft.com/office/powerpoint/2010/main" val="163677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discussing “What ARE Entities?”  and “When and How do we use them?”</a:t>
            </a:r>
            <a:endParaRPr lang="en-US" dirty="0"/>
          </a:p>
        </p:txBody>
      </p:sp>
      <p:sp>
        <p:nvSpPr>
          <p:cNvPr id="4" name="Slide Number Placeholder 3"/>
          <p:cNvSpPr>
            <a:spLocks noGrp="1"/>
          </p:cNvSpPr>
          <p:nvPr>
            <p:ph type="sldNum" sz="quarter" idx="10"/>
          </p:nvPr>
        </p:nvSpPr>
        <p:spPr/>
        <p:txBody>
          <a:bodyPr/>
          <a:lstStyle/>
          <a:p>
            <a:fld id="{67D5BDA6-EE70-1947-A831-3AB7699AA589}" type="slidenum">
              <a:rPr lang="en-US" smtClean="0"/>
              <a:t>2</a:t>
            </a:fld>
            <a:endParaRPr lang="en-US"/>
          </a:p>
        </p:txBody>
      </p:sp>
    </p:spTree>
    <p:extLst>
      <p:ext uri="{BB962C8B-B14F-4D97-AF65-F5344CB8AC3E}">
        <p14:creationId xmlns:p14="http://schemas.microsoft.com/office/powerpoint/2010/main" val="191626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Entity is b</a:t>
            </a:r>
            <a:r>
              <a:rPr lang="en-US" baseline="0" dirty="0" smtClean="0"/>
              <a:t>asically a code that represents a special character.</a:t>
            </a:r>
          </a:p>
          <a:p>
            <a:r>
              <a:rPr lang="en-US" baseline="0" dirty="0" smtClean="0"/>
              <a:t>For example: {point to characters}</a:t>
            </a:r>
          </a:p>
          <a:p>
            <a:r>
              <a:rPr lang="en-US" baseline="0" dirty="0" smtClean="0"/>
              <a:t>Copyright, Registered, Trade Mark, ampersand, greater-than, and less-than symbols or angle brackets, </a:t>
            </a:r>
          </a:p>
          <a:p>
            <a:endParaRPr lang="en-US" baseline="0" dirty="0" smtClean="0"/>
          </a:p>
          <a:p>
            <a:r>
              <a:rPr lang="en-US" baseline="0" dirty="0" smtClean="0"/>
              <a:t>and the </a:t>
            </a:r>
            <a:r>
              <a:rPr lang="en-US" baseline="0" dirty="0" smtClean="0"/>
              <a:t>non-breaking space which,        just like the wind,      you can’t see,     but you can see its effects on the things around it.</a:t>
            </a:r>
          </a:p>
          <a:p>
            <a:endParaRPr lang="en-US" baseline="0" dirty="0" smtClean="0"/>
          </a:p>
          <a:p>
            <a:r>
              <a:rPr lang="en-US" baseline="0" dirty="0" smtClean="0"/>
              <a:t>There are hundreds of special characters that you can replace (or escape) with entities but these are some of the most common.</a:t>
            </a:r>
            <a:endParaRPr lang="en-US" dirty="0"/>
          </a:p>
        </p:txBody>
      </p:sp>
      <p:sp>
        <p:nvSpPr>
          <p:cNvPr id="4" name="Slide Number Placeholder 3"/>
          <p:cNvSpPr>
            <a:spLocks noGrp="1"/>
          </p:cNvSpPr>
          <p:nvPr>
            <p:ph type="sldNum" sz="quarter" idx="10"/>
          </p:nvPr>
        </p:nvSpPr>
        <p:spPr/>
        <p:txBody>
          <a:bodyPr/>
          <a:lstStyle/>
          <a:p>
            <a:fld id="{67D5BDA6-EE70-1947-A831-3AB7699AA589}" type="slidenum">
              <a:rPr lang="en-US" smtClean="0"/>
              <a:t>3</a:t>
            </a:fld>
            <a:endParaRPr lang="en-US"/>
          </a:p>
        </p:txBody>
      </p:sp>
    </p:spTree>
    <p:extLst>
      <p:ext uri="{BB962C8B-B14F-4D97-AF65-F5344CB8AC3E}">
        <p14:creationId xmlns:p14="http://schemas.microsoft.com/office/powerpoint/2010/main" val="121463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may be asking; why can’t I just type those special characters on my keyboard? Well</a:t>
            </a:r>
            <a:r>
              <a:rPr lang="is-I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characters are </a:t>
            </a:r>
            <a:r>
              <a:rPr lang="en-US" sz="1200" b="1" i="1" kern="1200" dirty="0" smtClean="0">
                <a:solidFill>
                  <a:schemeClr val="tx1"/>
                </a:solidFill>
                <a:effectLst/>
                <a:latin typeface="+mn-lt"/>
                <a:ea typeface="+mn-ea"/>
                <a:cs typeface="+mn-cs"/>
              </a:rPr>
              <a:t>reserved</a:t>
            </a:r>
            <a:r>
              <a:rPr lang="en-US" sz="1200" kern="1200" dirty="0" smtClean="0">
                <a:solidFill>
                  <a:schemeClr val="tx1"/>
                </a:solidFill>
                <a:effectLst/>
                <a:latin typeface="+mn-lt"/>
                <a:ea typeface="+mn-ea"/>
                <a:cs typeface="+mn-cs"/>
              </a:rPr>
              <a:t> in HTML, meaning that they have a specific purpose and function that may differ from what you had intended. For example, if you use the less than (&lt;) or greater than (&gt;) signs in your text, the browser might mix them with tags. If you want to represent these characters in your content, you should use character entities. This will help the parser to </a:t>
            </a:r>
            <a:r>
              <a:rPr lang="en-US" sz="1200" b="1" kern="1200" dirty="0" smtClean="0">
                <a:solidFill>
                  <a:schemeClr val="tx1"/>
                </a:solidFill>
                <a:effectLst/>
                <a:latin typeface="+mn-lt"/>
                <a:ea typeface="+mn-ea"/>
                <a:cs typeface="+mn-cs"/>
              </a:rPr>
              <a:t>distinguish between the content and markup.</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if you</a:t>
            </a:r>
            <a:r>
              <a:rPr lang="en-US" baseline="0" dirty="0" smtClean="0"/>
              <a:t> want to display certain mathematical equations on your website, Entities can make the job a lot easier.</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7D5BDA6-EE70-1947-A831-3AB7699AA589}" type="slidenum">
              <a:rPr lang="en-US" smtClean="0"/>
              <a:t>4</a:t>
            </a:fld>
            <a:endParaRPr lang="en-US"/>
          </a:p>
        </p:txBody>
      </p:sp>
    </p:spTree>
    <p:extLst>
      <p:ext uri="{BB962C8B-B14F-4D97-AF65-F5344CB8AC3E}">
        <p14:creationId xmlns:p14="http://schemas.microsoft.com/office/powerpoint/2010/main" val="74796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some unique characters don’t exist on most keyboards.</a:t>
            </a:r>
          </a:p>
          <a:p>
            <a:r>
              <a:rPr lang="en-US" dirty="0" smtClean="0"/>
              <a:t>For example;</a:t>
            </a:r>
          </a:p>
          <a:p>
            <a:r>
              <a:rPr lang="en-US" dirty="0" smtClean="0"/>
              <a:t>The</a:t>
            </a:r>
            <a:r>
              <a:rPr lang="en-US" baseline="0" dirty="0" smtClean="0"/>
              <a:t> Rx symbol</a:t>
            </a:r>
          </a:p>
          <a:p>
            <a:r>
              <a:rPr lang="en-US" baseline="0" dirty="0" smtClean="0"/>
              <a:t>A star</a:t>
            </a:r>
          </a:p>
          <a:p>
            <a:r>
              <a:rPr lang="en-US" baseline="0" dirty="0" smtClean="0"/>
              <a:t>Or even a simple check box.</a:t>
            </a:r>
          </a:p>
        </p:txBody>
      </p:sp>
      <p:sp>
        <p:nvSpPr>
          <p:cNvPr id="4" name="Slide Number Placeholder 3"/>
          <p:cNvSpPr>
            <a:spLocks noGrp="1"/>
          </p:cNvSpPr>
          <p:nvPr>
            <p:ph type="sldNum" sz="quarter" idx="10"/>
          </p:nvPr>
        </p:nvSpPr>
        <p:spPr/>
        <p:txBody>
          <a:bodyPr/>
          <a:lstStyle/>
          <a:p>
            <a:fld id="{67D5BDA6-EE70-1947-A831-3AB7699AA589}" type="slidenum">
              <a:rPr lang="en-US" smtClean="0"/>
              <a:t>5</a:t>
            </a:fld>
            <a:endParaRPr lang="en-US"/>
          </a:p>
        </p:txBody>
      </p:sp>
    </p:spTree>
    <p:extLst>
      <p:ext uri="{BB962C8B-B14F-4D97-AF65-F5344CB8AC3E}">
        <p14:creationId xmlns:p14="http://schemas.microsoft.com/office/powerpoint/2010/main" val="1753021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want to display certain mathematical equations on your website, Entities can make the job a lot easier.</a:t>
            </a:r>
          </a:p>
          <a:p>
            <a:endParaRPr lang="en-US" baseline="0" dirty="0" smtClean="0"/>
          </a:p>
          <a:p>
            <a:r>
              <a:rPr lang="en-US" baseline="0" dirty="0" smtClean="0"/>
              <a:t>[Brackets Demonstration of </a:t>
            </a:r>
            <a:r>
              <a:rPr lang="en-US" sz="4000" b="1" baseline="0" dirty="0" smtClean="0"/>
              <a:t>1/2 &gt; 3/5</a:t>
            </a:r>
          </a:p>
        </p:txBody>
      </p:sp>
      <p:sp>
        <p:nvSpPr>
          <p:cNvPr id="4" name="Slide Number Placeholder 3"/>
          <p:cNvSpPr>
            <a:spLocks noGrp="1"/>
          </p:cNvSpPr>
          <p:nvPr>
            <p:ph type="sldNum" sz="quarter" idx="10"/>
          </p:nvPr>
        </p:nvSpPr>
        <p:spPr/>
        <p:txBody>
          <a:bodyPr/>
          <a:lstStyle/>
          <a:p>
            <a:fld id="{67D5BDA6-EE70-1947-A831-3AB7699AA589}" type="slidenum">
              <a:rPr lang="en-US" smtClean="0"/>
              <a:t>6</a:t>
            </a:fld>
            <a:endParaRPr lang="en-US"/>
          </a:p>
        </p:txBody>
      </p:sp>
    </p:spTree>
    <p:extLst>
      <p:ext uri="{BB962C8B-B14F-4D97-AF65-F5344CB8AC3E}">
        <p14:creationId xmlns:p14="http://schemas.microsoft.com/office/powerpoint/2010/main" val="174491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want to display certain mathematical equations on your website, Entities can make the job a lot easier.</a:t>
            </a:r>
          </a:p>
          <a:p>
            <a:endParaRPr lang="en-US" baseline="0" dirty="0" smtClean="0"/>
          </a:p>
          <a:p>
            <a:r>
              <a:rPr lang="en-US" baseline="0" dirty="0" smtClean="0"/>
              <a:t>[Brackets Demonstration of </a:t>
            </a:r>
            <a:r>
              <a:rPr lang="en-US" sz="4000" b="1" baseline="0" dirty="0" smtClean="0"/>
              <a:t>1/2 &gt; 3/5</a:t>
            </a:r>
          </a:p>
        </p:txBody>
      </p:sp>
      <p:sp>
        <p:nvSpPr>
          <p:cNvPr id="4" name="Slide Number Placeholder 3"/>
          <p:cNvSpPr>
            <a:spLocks noGrp="1"/>
          </p:cNvSpPr>
          <p:nvPr>
            <p:ph type="sldNum" sz="quarter" idx="10"/>
          </p:nvPr>
        </p:nvSpPr>
        <p:spPr/>
        <p:txBody>
          <a:bodyPr/>
          <a:lstStyle/>
          <a:p>
            <a:fld id="{67D5BDA6-EE70-1947-A831-3AB7699AA589}" type="slidenum">
              <a:rPr lang="en-US" smtClean="0"/>
              <a:t>7</a:t>
            </a:fld>
            <a:endParaRPr lang="en-US"/>
          </a:p>
        </p:txBody>
      </p:sp>
    </p:spTree>
    <p:extLst>
      <p:ext uri="{BB962C8B-B14F-4D97-AF65-F5344CB8AC3E}">
        <p14:creationId xmlns:p14="http://schemas.microsoft.com/office/powerpoint/2010/main" val="737178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1/27/18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1/27/18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1/27/18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1/27/18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1/27/18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w3schools.com/charsets/ref_utf_symbols.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9600" b="1" dirty="0" smtClean="0">
                <a:solidFill>
                  <a:srgbClr val="FFFF00"/>
                </a:solidFill>
                <a:latin typeface="Arial Hebrew Scholar" charset="-79"/>
                <a:ea typeface="Arial Hebrew Scholar" charset="-79"/>
                <a:cs typeface="Arial Hebrew Scholar" charset="-79"/>
              </a:rPr>
              <a:t>HTML Entities</a:t>
            </a:r>
            <a:endParaRPr lang="en-US" sz="9600" b="1" dirty="0">
              <a:solidFill>
                <a:srgbClr val="FFFF00"/>
              </a:solidFill>
              <a:latin typeface="Arial Hebrew Scholar" charset="-79"/>
              <a:ea typeface="Arial Hebrew Scholar" charset="-79"/>
              <a:cs typeface="Arial Hebrew Scholar" charset="-79"/>
            </a:endParaRPr>
          </a:p>
        </p:txBody>
      </p:sp>
    </p:spTree>
    <p:extLst>
      <p:ext uri="{BB962C8B-B14F-4D97-AF65-F5344CB8AC3E}">
        <p14:creationId xmlns:p14="http://schemas.microsoft.com/office/powerpoint/2010/main" val="314480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978" y="764373"/>
            <a:ext cx="10814222" cy="5389292"/>
          </a:xfrm>
        </p:spPr>
        <p:txBody>
          <a:bodyPr>
            <a:normAutofit/>
          </a:bodyPr>
          <a:lstStyle/>
          <a:p>
            <a:pPr algn="ctr"/>
            <a:r>
              <a:rPr lang="en-US" sz="6000" b="1" dirty="0" smtClean="0">
                <a:solidFill>
                  <a:srgbClr val="FFFF00"/>
                </a:solidFill>
                <a:latin typeface="Arial Hebrew Scholar" charset="-79"/>
                <a:ea typeface="Arial Hebrew Scholar" charset="-79"/>
                <a:cs typeface="Arial Hebrew Scholar" charset="-79"/>
              </a:rPr>
              <a:t>WHAT ARE ENTITIES</a:t>
            </a:r>
            <a:br>
              <a:rPr lang="en-US" sz="6000" b="1" dirty="0" smtClean="0">
                <a:solidFill>
                  <a:srgbClr val="FFFF00"/>
                </a:solidFill>
                <a:latin typeface="Arial Hebrew Scholar" charset="-79"/>
                <a:ea typeface="Arial Hebrew Scholar" charset="-79"/>
                <a:cs typeface="Arial Hebrew Scholar" charset="-79"/>
              </a:rPr>
            </a:br>
            <a:r>
              <a:rPr lang="en-US" sz="3600" b="1" dirty="0" smtClean="0">
                <a:solidFill>
                  <a:srgbClr val="FFFF00"/>
                </a:solidFill>
                <a:latin typeface="Arial Hebrew Scholar" charset="-79"/>
                <a:ea typeface="Arial Hebrew Scholar" charset="-79"/>
                <a:cs typeface="Arial Hebrew Scholar" charset="-79"/>
              </a:rPr>
              <a:t/>
            </a:r>
            <a:br>
              <a:rPr lang="en-US" sz="3600" b="1" dirty="0" smtClean="0">
                <a:solidFill>
                  <a:srgbClr val="FFFF00"/>
                </a:solidFill>
                <a:latin typeface="Arial Hebrew Scholar" charset="-79"/>
                <a:ea typeface="Arial Hebrew Scholar" charset="-79"/>
                <a:cs typeface="Arial Hebrew Scholar" charset="-79"/>
              </a:rPr>
            </a:br>
            <a:r>
              <a:rPr lang="en-US" sz="6000" b="1" dirty="0" smtClean="0">
                <a:solidFill>
                  <a:srgbClr val="FFFF00"/>
                </a:solidFill>
                <a:latin typeface="Arial Hebrew Scholar" charset="-79"/>
                <a:ea typeface="Arial Hebrew Scholar" charset="-79"/>
                <a:cs typeface="Arial Hebrew Scholar" charset="-79"/>
              </a:rPr>
              <a:t>&amp;</a:t>
            </a:r>
            <a:br>
              <a:rPr lang="en-US" sz="6000" b="1" dirty="0" smtClean="0">
                <a:solidFill>
                  <a:srgbClr val="FFFF00"/>
                </a:solidFill>
                <a:latin typeface="Arial Hebrew Scholar" charset="-79"/>
                <a:ea typeface="Arial Hebrew Scholar" charset="-79"/>
                <a:cs typeface="Arial Hebrew Scholar" charset="-79"/>
              </a:rPr>
            </a:br>
            <a:r>
              <a:rPr lang="en-US" sz="3600" b="1" dirty="0" smtClean="0">
                <a:solidFill>
                  <a:srgbClr val="FFFF00"/>
                </a:solidFill>
                <a:latin typeface="Arial Hebrew Scholar" charset="-79"/>
                <a:ea typeface="Arial Hebrew Scholar" charset="-79"/>
                <a:cs typeface="Arial Hebrew Scholar" charset="-79"/>
              </a:rPr>
              <a:t/>
            </a:r>
            <a:br>
              <a:rPr lang="en-US" sz="3600" b="1" dirty="0" smtClean="0">
                <a:solidFill>
                  <a:srgbClr val="FFFF00"/>
                </a:solidFill>
                <a:latin typeface="Arial Hebrew Scholar" charset="-79"/>
                <a:ea typeface="Arial Hebrew Scholar" charset="-79"/>
                <a:cs typeface="Arial Hebrew Scholar" charset="-79"/>
              </a:rPr>
            </a:br>
            <a:r>
              <a:rPr lang="en-US" sz="6000" b="1" dirty="0" smtClean="0">
                <a:solidFill>
                  <a:srgbClr val="FFFF00"/>
                </a:solidFill>
                <a:latin typeface="Arial Hebrew Scholar" charset="-79"/>
                <a:ea typeface="Arial Hebrew Scholar" charset="-79"/>
                <a:cs typeface="Arial Hebrew Scholar" charset="-79"/>
              </a:rPr>
              <a:t>WHEN and how</a:t>
            </a:r>
            <a:br>
              <a:rPr lang="en-US" sz="6000" b="1" dirty="0" smtClean="0">
                <a:solidFill>
                  <a:srgbClr val="FFFF00"/>
                </a:solidFill>
                <a:latin typeface="Arial Hebrew Scholar" charset="-79"/>
                <a:ea typeface="Arial Hebrew Scholar" charset="-79"/>
                <a:cs typeface="Arial Hebrew Scholar" charset="-79"/>
              </a:rPr>
            </a:br>
            <a:r>
              <a:rPr lang="en-US" sz="6000" b="1" dirty="0" smtClean="0">
                <a:solidFill>
                  <a:srgbClr val="FFFF00"/>
                </a:solidFill>
                <a:latin typeface="Arial Hebrew Scholar" charset="-79"/>
                <a:ea typeface="Arial Hebrew Scholar" charset="-79"/>
                <a:cs typeface="Arial Hebrew Scholar" charset="-79"/>
              </a:rPr>
              <a:t>DO WE USE THEM?</a:t>
            </a:r>
            <a:endParaRPr lang="en-US" sz="6000" b="1" dirty="0">
              <a:solidFill>
                <a:srgbClr val="FFFF00"/>
              </a:solidFill>
              <a:latin typeface="Arial Hebrew Scholar" charset="-79"/>
              <a:ea typeface="Arial Hebrew Scholar" charset="-79"/>
              <a:cs typeface="Arial Hebrew Scholar" charset="-79"/>
            </a:endParaRPr>
          </a:p>
        </p:txBody>
      </p:sp>
    </p:spTree>
    <p:extLst>
      <p:ext uri="{BB962C8B-B14F-4D97-AF65-F5344CB8AC3E}">
        <p14:creationId xmlns:p14="http://schemas.microsoft.com/office/powerpoint/2010/main" val="1271066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4843"/>
            <a:ext cx="10820400" cy="2372498"/>
          </a:xfrm>
        </p:spPr>
        <p:txBody>
          <a:bodyPr>
            <a:normAutofit fontScale="90000"/>
          </a:bodyPr>
          <a:lstStyle/>
          <a:p>
            <a:pPr algn="ctr"/>
            <a:r>
              <a:rPr lang="en-US" sz="6000" b="1" cap="none" dirty="0" smtClean="0">
                <a:solidFill>
                  <a:srgbClr val="FFFF00"/>
                </a:solidFill>
                <a:latin typeface="Arial Hebrew Scholar" charset="-79"/>
                <a:ea typeface="Arial Hebrew Scholar" charset="-79"/>
                <a:cs typeface="Arial Hebrew Scholar" charset="-79"/>
              </a:rPr>
              <a:t>An ENTITY is</a:t>
            </a:r>
            <a:br>
              <a:rPr lang="en-US" sz="6000" b="1" cap="none" dirty="0" smtClean="0">
                <a:solidFill>
                  <a:srgbClr val="FFFF00"/>
                </a:solidFill>
                <a:latin typeface="Arial Hebrew Scholar" charset="-79"/>
                <a:ea typeface="Arial Hebrew Scholar" charset="-79"/>
                <a:cs typeface="Arial Hebrew Scholar" charset="-79"/>
              </a:rPr>
            </a:br>
            <a:r>
              <a:rPr lang="en-US" sz="6000" b="1" cap="none" dirty="0" smtClean="0">
                <a:solidFill>
                  <a:srgbClr val="FFFF00"/>
                </a:solidFill>
                <a:latin typeface="Arial Hebrew Scholar" charset="-79"/>
                <a:ea typeface="Arial Hebrew Scholar" charset="-79"/>
                <a:cs typeface="Arial Hebrew Scholar" charset="-79"/>
              </a:rPr>
              <a:t>a code that represents</a:t>
            </a:r>
            <a:br>
              <a:rPr lang="en-US" sz="6000" b="1" cap="none" dirty="0" smtClean="0">
                <a:solidFill>
                  <a:srgbClr val="FFFF00"/>
                </a:solidFill>
                <a:latin typeface="Arial Hebrew Scholar" charset="-79"/>
                <a:ea typeface="Arial Hebrew Scholar" charset="-79"/>
                <a:cs typeface="Arial Hebrew Scholar" charset="-79"/>
              </a:rPr>
            </a:br>
            <a:r>
              <a:rPr lang="en-US" sz="6000" b="1" cap="none" dirty="0" smtClean="0">
                <a:solidFill>
                  <a:srgbClr val="FFFF00"/>
                </a:solidFill>
                <a:latin typeface="Arial Hebrew Scholar" charset="-79"/>
                <a:ea typeface="Arial Hebrew Scholar" charset="-79"/>
                <a:cs typeface="Arial Hebrew Scholar" charset="-79"/>
              </a:rPr>
              <a:t>a special character.</a:t>
            </a:r>
            <a:endParaRPr lang="en-US" sz="6000" b="1" cap="none" dirty="0">
              <a:solidFill>
                <a:srgbClr val="FFFF00"/>
              </a:solidFill>
              <a:latin typeface="Arial Hebrew Scholar" charset="-79"/>
              <a:ea typeface="Arial Hebrew Scholar" charset="-79"/>
              <a:cs typeface="Arial Hebrew Scholar" charset="-79"/>
            </a:endParaRPr>
          </a:p>
        </p:txBody>
      </p:sp>
      <p:sp>
        <p:nvSpPr>
          <p:cNvPr id="6" name="Text Placeholder 5"/>
          <p:cNvSpPr>
            <a:spLocks noGrp="1"/>
          </p:cNvSpPr>
          <p:nvPr>
            <p:ph type="body" sz="half" idx="15"/>
          </p:nvPr>
        </p:nvSpPr>
        <p:spPr>
          <a:xfrm>
            <a:off x="681915" y="2953981"/>
            <a:ext cx="1437830" cy="1437910"/>
          </a:xfrm>
        </p:spPr>
        <p:txBody>
          <a:bodyPr anchor="ctr" anchorCtr="1">
            <a:normAutofit/>
          </a:bodyPr>
          <a:lstStyle/>
          <a:p>
            <a:pPr algn="ctr"/>
            <a:r>
              <a:rPr lang="en-US" sz="8800" b="1" dirty="0" smtClean="0">
                <a:latin typeface="Arial Hebrew Scholar" charset="-79"/>
                <a:ea typeface="Arial Hebrew Scholar" charset="-79"/>
                <a:cs typeface="Arial Hebrew Scholar" charset="-79"/>
              </a:rPr>
              <a:t>©</a:t>
            </a:r>
          </a:p>
        </p:txBody>
      </p:sp>
      <p:sp>
        <p:nvSpPr>
          <p:cNvPr id="7" name="Text Placeholder 6"/>
          <p:cNvSpPr>
            <a:spLocks noGrp="1"/>
          </p:cNvSpPr>
          <p:nvPr>
            <p:ph type="body" sz="half" idx="16"/>
          </p:nvPr>
        </p:nvSpPr>
        <p:spPr>
          <a:xfrm>
            <a:off x="4655126" y="2953495"/>
            <a:ext cx="3168163" cy="3314618"/>
          </a:xfrm>
        </p:spPr>
        <p:txBody>
          <a:bodyPr/>
          <a:lstStyle/>
          <a:p>
            <a:pPr lvl="2"/>
            <a:r>
              <a:rPr lang="en-US" sz="12000" b="1" dirty="0">
                <a:latin typeface="Arial Hebrew Scholar" charset="-79"/>
                <a:ea typeface="Arial Hebrew Scholar" charset="-79"/>
                <a:cs typeface="Arial Hebrew Scholar" charset="-79"/>
              </a:rPr>
              <a:t>™</a:t>
            </a:r>
          </a:p>
          <a:p>
            <a:pPr lvl="2"/>
            <a:r>
              <a:rPr lang="en-US" sz="3600" b="1" dirty="0" smtClean="0">
                <a:latin typeface="Arial Hebrew Scholar" charset="-79"/>
                <a:ea typeface="Arial Hebrew Scholar" charset="-79"/>
                <a:cs typeface="Arial Hebrew Scholar" charset="-79"/>
              </a:rPr>
              <a:t> </a:t>
            </a:r>
            <a:r>
              <a:rPr lang="en-US" sz="9600" b="1" dirty="0" smtClean="0">
                <a:latin typeface="Arial Hebrew Scholar" charset="-79"/>
                <a:ea typeface="Arial Hebrew Scholar" charset="-79"/>
                <a:cs typeface="Arial Hebrew Scholar" charset="-79"/>
              </a:rPr>
              <a:t>&amp;</a:t>
            </a:r>
            <a:endParaRPr lang="en-US" sz="9600" b="1" dirty="0">
              <a:latin typeface="Arial Hebrew Scholar" charset="-79"/>
              <a:ea typeface="Arial Hebrew Scholar" charset="-79"/>
              <a:cs typeface="Arial Hebrew Scholar" charset="-79"/>
            </a:endParaRPr>
          </a:p>
          <a:p>
            <a:endParaRPr lang="en-US" sz="9600" b="1" dirty="0">
              <a:latin typeface="Arial Hebrew Scholar" charset="-79"/>
              <a:ea typeface="Arial Hebrew Scholar" charset="-79"/>
              <a:cs typeface="Arial Hebrew Scholar" charset="-79"/>
            </a:endParaRPr>
          </a:p>
        </p:txBody>
      </p:sp>
      <p:sp>
        <p:nvSpPr>
          <p:cNvPr id="8" name="Text Placeholder 7"/>
          <p:cNvSpPr>
            <a:spLocks noGrp="1"/>
          </p:cNvSpPr>
          <p:nvPr>
            <p:ph type="body" sz="half" idx="17"/>
          </p:nvPr>
        </p:nvSpPr>
        <p:spPr>
          <a:xfrm>
            <a:off x="8227931" y="2953993"/>
            <a:ext cx="3280301" cy="3314132"/>
          </a:xfrm>
        </p:spPr>
        <p:txBody>
          <a:bodyPr>
            <a:noAutofit/>
          </a:bodyPr>
          <a:lstStyle/>
          <a:p>
            <a:pPr lvl="2"/>
            <a:r>
              <a:rPr lang="en-US" sz="9600" b="1" dirty="0" smtClean="0">
                <a:latin typeface="Arial Hebrew Scholar" charset="-79"/>
                <a:ea typeface="Arial Hebrew Scholar" charset="-79"/>
                <a:cs typeface="Arial Hebrew Scholar" charset="-79"/>
              </a:rPr>
              <a:t>    &lt;</a:t>
            </a:r>
            <a:endParaRPr lang="en-US" sz="9600" b="1" dirty="0">
              <a:latin typeface="Arial Hebrew Scholar" charset="-79"/>
              <a:ea typeface="Arial Hebrew Scholar" charset="-79"/>
              <a:cs typeface="Arial Hebrew Scholar" charset="-79"/>
            </a:endParaRPr>
          </a:p>
          <a:p>
            <a:pPr lvl="2"/>
            <a:r>
              <a:rPr lang="en-US" sz="9600" b="1" dirty="0" smtClean="0">
                <a:latin typeface="Arial Hebrew Scholar" charset="-79"/>
                <a:ea typeface="Arial Hebrew Scholar" charset="-79"/>
                <a:cs typeface="Arial Hebrew Scholar" charset="-79"/>
              </a:rPr>
              <a:t>&gt;</a:t>
            </a:r>
            <a:endParaRPr lang="en-US" sz="9600" b="1" dirty="0">
              <a:latin typeface="Arial Hebrew Scholar" charset="-79"/>
              <a:ea typeface="Arial Hebrew Scholar" charset="-79"/>
              <a:cs typeface="Arial Hebrew Scholar" charset="-79"/>
            </a:endParaRPr>
          </a:p>
        </p:txBody>
      </p:sp>
      <p:sp>
        <p:nvSpPr>
          <p:cNvPr id="9" name="Text Placeholder 5"/>
          <p:cNvSpPr>
            <a:spLocks noGrp="1"/>
          </p:cNvSpPr>
          <p:nvPr>
            <p:ph type="body" sz="half" idx="15"/>
          </p:nvPr>
        </p:nvSpPr>
        <p:spPr>
          <a:xfrm>
            <a:off x="2524386" y="4391891"/>
            <a:ext cx="1437830" cy="2008909"/>
          </a:xfrm>
        </p:spPr>
        <p:txBody>
          <a:bodyPr anchor="ctr" anchorCtr="1">
            <a:noAutofit/>
          </a:bodyPr>
          <a:lstStyle/>
          <a:p>
            <a:pPr algn="ctr"/>
            <a:r>
              <a:rPr lang="en-US" sz="15000" b="1" dirty="0" smtClean="0">
                <a:latin typeface="Arial Hebrew Scholar" charset="-79"/>
                <a:ea typeface="Arial Hebrew Scholar" charset="-79"/>
                <a:cs typeface="Arial Hebrew Scholar" charset="-79"/>
              </a:rPr>
              <a:t>®</a:t>
            </a:r>
          </a:p>
        </p:txBody>
      </p:sp>
      <p:pic>
        <p:nvPicPr>
          <p:cNvPr id="13"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36665" y="-20161767"/>
            <a:ext cx="3918671" cy="20065227"/>
          </a:xfrm>
          <a:prstGeom prst="rect">
            <a:avLst/>
          </a:prstGeom>
        </p:spPr>
      </p:pic>
    </p:spTree>
    <p:extLst>
      <p:ext uri="{BB962C8B-B14F-4D97-AF65-F5344CB8AC3E}">
        <p14:creationId xmlns:p14="http://schemas.microsoft.com/office/powerpoint/2010/main" val="142890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dissolve">
                                      <p:cBhvr>
                                        <p:cTn id="11" dur="500"/>
                                        <p:tgtEl>
                                          <p:spTgt spid="9">
                                            <p:txEl>
                                              <p:pRg st="0" end="0"/>
                                            </p:txEl>
                                          </p:spTgt>
                                        </p:tgtEl>
                                      </p:cBhvr>
                                    </p:animEffect>
                                  </p:childTnLst>
                                </p:cTn>
                              </p:par>
                            </p:childTnLst>
                          </p:cTn>
                        </p:par>
                        <p:par>
                          <p:cTn id="12" fill="hold">
                            <p:stCondLst>
                              <p:cond delay="2000"/>
                            </p:stCondLst>
                            <p:childTnLst>
                              <p:par>
                                <p:cTn id="13" presetID="9" presetClass="entr" presetSubtype="0" fill="hold" grpId="0" nodeType="afterEffect">
                                  <p:stCondLst>
                                    <p:cond delay="100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dissolve">
                                      <p:cBhvr>
                                        <p:cTn id="15" dur="500"/>
                                        <p:tgtEl>
                                          <p:spTgt spid="7">
                                            <p:txEl>
                                              <p:pRg st="0" end="0"/>
                                            </p:txEl>
                                          </p:spTgt>
                                        </p:tgtEl>
                                      </p:cBhvr>
                                    </p:animEffect>
                                  </p:childTnLst>
                                </p:cTn>
                              </p:par>
                            </p:childTnLst>
                          </p:cTn>
                        </p:par>
                        <p:par>
                          <p:cTn id="16" fill="hold">
                            <p:stCondLst>
                              <p:cond delay="3500"/>
                            </p:stCondLst>
                            <p:childTnLst>
                              <p:par>
                                <p:cTn id="17" presetID="9" presetClass="entr" presetSubtype="0" fill="hold" grpId="0" nodeType="afterEffect">
                                  <p:stCondLst>
                                    <p:cond delay="100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ssolve">
                                      <p:cBhvr>
                                        <p:cTn id="19" dur="500"/>
                                        <p:tgtEl>
                                          <p:spTgt spid="7">
                                            <p:txEl>
                                              <p:pRg st="1" end="1"/>
                                            </p:txEl>
                                          </p:spTgt>
                                        </p:tgtEl>
                                      </p:cBhvr>
                                    </p:animEffect>
                                  </p:childTnLst>
                                </p:cTn>
                              </p:par>
                            </p:childTnLst>
                          </p:cTn>
                        </p:par>
                        <p:par>
                          <p:cTn id="20" fill="hold">
                            <p:stCondLst>
                              <p:cond delay="5000"/>
                            </p:stCondLst>
                            <p:childTnLst>
                              <p:par>
                                <p:cTn id="21" presetID="9" presetClass="entr" presetSubtype="0" fill="hold" grpId="0" nodeType="afterEffect">
                                  <p:stCondLst>
                                    <p:cond delay="100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dissolve">
                                      <p:cBhvr>
                                        <p:cTn id="23" dur="500"/>
                                        <p:tgtEl>
                                          <p:spTgt spid="8">
                                            <p:txEl>
                                              <p:pRg st="1" end="1"/>
                                            </p:txEl>
                                          </p:spTgt>
                                        </p:tgtEl>
                                      </p:cBhvr>
                                    </p:animEffect>
                                  </p:childTnLst>
                                </p:cTn>
                              </p:par>
                            </p:childTnLst>
                          </p:cTn>
                        </p:par>
                        <p:par>
                          <p:cTn id="24" fill="hold">
                            <p:stCondLst>
                              <p:cond delay="6500"/>
                            </p:stCondLst>
                            <p:childTnLst>
                              <p:par>
                                <p:cTn id="25" presetID="9" presetClass="entr" presetSubtype="0" fill="hold" grpId="0" nodeType="afterEffect">
                                  <p:stCondLst>
                                    <p:cond delay="100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dissolv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14000" fill="hold"/>
                                        <p:tgtEl>
                                          <p:spTgt spid="13"/>
                                        </p:tgtEl>
                                        <p:attrNameLst>
                                          <p:attrName>ppt_x</p:attrName>
                                        </p:attrNameLst>
                                      </p:cBhvr>
                                      <p:tavLst>
                                        <p:tav tm="0">
                                          <p:val>
                                            <p:strVal val="#ppt_x"/>
                                          </p:val>
                                        </p:tav>
                                        <p:tav tm="100000">
                                          <p:val>
                                            <p:strVal val="#ppt_x"/>
                                          </p:val>
                                        </p:tav>
                                      </p:tavLst>
                                    </p:anim>
                                    <p:anim calcmode="lin" valueType="num">
                                      <p:cBhvr additive="base">
                                        <p:cTn id="33" dur="14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uiExpand="1"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4843"/>
            <a:ext cx="10820400" cy="2372498"/>
          </a:xfrm>
        </p:spPr>
        <p:txBody>
          <a:bodyPr>
            <a:normAutofit/>
          </a:bodyPr>
          <a:lstStyle/>
          <a:p>
            <a:pPr algn="ctr"/>
            <a:r>
              <a:rPr lang="en-US" sz="6000" b="1" cap="none" dirty="0">
                <a:solidFill>
                  <a:srgbClr val="FFFF00"/>
                </a:solidFill>
                <a:latin typeface="Arial Hebrew Scholar" charset="-79"/>
                <a:ea typeface="Arial Hebrew Scholar" charset="-79"/>
                <a:cs typeface="Arial Hebrew Scholar" charset="-79"/>
              </a:rPr>
              <a:t>Why can’t I just type those special characters?</a:t>
            </a:r>
          </a:p>
        </p:txBody>
      </p:sp>
      <p:sp>
        <p:nvSpPr>
          <p:cNvPr id="6" name="Text Placeholder 5"/>
          <p:cNvSpPr>
            <a:spLocks noGrp="1"/>
          </p:cNvSpPr>
          <p:nvPr>
            <p:ph type="body" sz="half" idx="15"/>
          </p:nvPr>
        </p:nvSpPr>
        <p:spPr>
          <a:xfrm>
            <a:off x="681915" y="2953981"/>
            <a:ext cx="1437830" cy="1437910"/>
          </a:xfrm>
        </p:spPr>
        <p:txBody>
          <a:bodyPr anchor="ctr" anchorCtr="1">
            <a:normAutofit/>
          </a:bodyPr>
          <a:lstStyle/>
          <a:p>
            <a:pPr algn="ctr"/>
            <a:r>
              <a:rPr lang="en-US" sz="8800" b="1" dirty="0" smtClean="0">
                <a:latin typeface="Arial Hebrew Scholar" charset="-79"/>
                <a:ea typeface="Arial Hebrew Scholar" charset="-79"/>
                <a:cs typeface="Arial Hebrew Scholar" charset="-79"/>
              </a:rPr>
              <a:t>©</a:t>
            </a:r>
          </a:p>
        </p:txBody>
      </p:sp>
      <p:sp>
        <p:nvSpPr>
          <p:cNvPr id="7" name="Text Placeholder 6"/>
          <p:cNvSpPr>
            <a:spLocks noGrp="1"/>
          </p:cNvSpPr>
          <p:nvPr>
            <p:ph type="body" sz="half" idx="16"/>
          </p:nvPr>
        </p:nvSpPr>
        <p:spPr>
          <a:xfrm>
            <a:off x="4655126" y="2953495"/>
            <a:ext cx="3168163" cy="3314618"/>
          </a:xfrm>
        </p:spPr>
        <p:txBody>
          <a:bodyPr/>
          <a:lstStyle/>
          <a:p>
            <a:pPr lvl="2"/>
            <a:r>
              <a:rPr lang="en-US" sz="12000" b="1" dirty="0">
                <a:latin typeface="Arial Hebrew Scholar" charset="-79"/>
                <a:ea typeface="Arial Hebrew Scholar" charset="-79"/>
                <a:cs typeface="Arial Hebrew Scholar" charset="-79"/>
              </a:rPr>
              <a:t>™</a:t>
            </a:r>
          </a:p>
          <a:p>
            <a:pPr lvl="2"/>
            <a:r>
              <a:rPr lang="en-US" sz="3600" b="1" dirty="0" smtClean="0">
                <a:latin typeface="Arial Hebrew Scholar" charset="-79"/>
                <a:ea typeface="Arial Hebrew Scholar" charset="-79"/>
                <a:cs typeface="Arial Hebrew Scholar" charset="-79"/>
              </a:rPr>
              <a:t> </a:t>
            </a:r>
            <a:r>
              <a:rPr lang="en-US" sz="9600" b="1" dirty="0" smtClean="0">
                <a:latin typeface="Arial Hebrew Scholar" charset="-79"/>
                <a:ea typeface="Arial Hebrew Scholar" charset="-79"/>
                <a:cs typeface="Arial Hebrew Scholar" charset="-79"/>
              </a:rPr>
              <a:t>&amp;</a:t>
            </a:r>
            <a:endParaRPr lang="en-US" sz="9600" b="1" dirty="0">
              <a:latin typeface="Arial Hebrew Scholar" charset="-79"/>
              <a:ea typeface="Arial Hebrew Scholar" charset="-79"/>
              <a:cs typeface="Arial Hebrew Scholar" charset="-79"/>
            </a:endParaRPr>
          </a:p>
          <a:p>
            <a:endParaRPr lang="en-US" sz="9600" b="1" dirty="0">
              <a:latin typeface="Arial Hebrew Scholar" charset="-79"/>
              <a:ea typeface="Arial Hebrew Scholar" charset="-79"/>
              <a:cs typeface="Arial Hebrew Scholar" charset="-79"/>
            </a:endParaRPr>
          </a:p>
        </p:txBody>
      </p:sp>
      <p:sp>
        <p:nvSpPr>
          <p:cNvPr id="8" name="Text Placeholder 7"/>
          <p:cNvSpPr>
            <a:spLocks noGrp="1"/>
          </p:cNvSpPr>
          <p:nvPr>
            <p:ph type="body" sz="half" idx="17"/>
          </p:nvPr>
        </p:nvSpPr>
        <p:spPr>
          <a:xfrm>
            <a:off x="8227931" y="2953993"/>
            <a:ext cx="3280301" cy="3314132"/>
          </a:xfrm>
        </p:spPr>
        <p:txBody>
          <a:bodyPr>
            <a:noAutofit/>
          </a:bodyPr>
          <a:lstStyle/>
          <a:p>
            <a:pPr lvl="2"/>
            <a:r>
              <a:rPr lang="en-US" sz="9600" b="1" dirty="0" smtClean="0">
                <a:latin typeface="Arial Hebrew Scholar" charset="-79"/>
                <a:ea typeface="Arial Hebrew Scholar" charset="-79"/>
                <a:cs typeface="Arial Hebrew Scholar" charset="-79"/>
              </a:rPr>
              <a:t>    &lt;</a:t>
            </a:r>
            <a:endParaRPr lang="en-US" sz="9600" b="1" dirty="0">
              <a:latin typeface="Arial Hebrew Scholar" charset="-79"/>
              <a:ea typeface="Arial Hebrew Scholar" charset="-79"/>
              <a:cs typeface="Arial Hebrew Scholar" charset="-79"/>
            </a:endParaRPr>
          </a:p>
          <a:p>
            <a:pPr lvl="2"/>
            <a:r>
              <a:rPr lang="en-US" sz="9600" b="1" dirty="0" smtClean="0">
                <a:latin typeface="Arial Hebrew Scholar" charset="-79"/>
                <a:ea typeface="Arial Hebrew Scholar" charset="-79"/>
                <a:cs typeface="Arial Hebrew Scholar" charset="-79"/>
              </a:rPr>
              <a:t>&gt;</a:t>
            </a:r>
            <a:endParaRPr lang="en-US" sz="9600" b="1" dirty="0">
              <a:latin typeface="Arial Hebrew Scholar" charset="-79"/>
              <a:ea typeface="Arial Hebrew Scholar" charset="-79"/>
              <a:cs typeface="Arial Hebrew Scholar" charset="-79"/>
            </a:endParaRPr>
          </a:p>
        </p:txBody>
      </p:sp>
      <p:sp>
        <p:nvSpPr>
          <p:cNvPr id="9" name="Text Placeholder 5"/>
          <p:cNvSpPr>
            <a:spLocks noGrp="1"/>
          </p:cNvSpPr>
          <p:nvPr>
            <p:ph type="body" sz="half" idx="15"/>
          </p:nvPr>
        </p:nvSpPr>
        <p:spPr>
          <a:xfrm>
            <a:off x="2524386" y="4391891"/>
            <a:ext cx="1437830" cy="2008909"/>
          </a:xfrm>
        </p:spPr>
        <p:txBody>
          <a:bodyPr anchor="ctr" anchorCtr="1">
            <a:noAutofit/>
          </a:bodyPr>
          <a:lstStyle/>
          <a:p>
            <a:pPr algn="ctr"/>
            <a:r>
              <a:rPr lang="en-US" sz="15000" b="1" dirty="0" smtClean="0">
                <a:latin typeface="Arial Hebrew Scholar" charset="-79"/>
                <a:ea typeface="Arial Hebrew Scholar" charset="-79"/>
                <a:cs typeface="Arial Hebrew Scholar" charset="-79"/>
              </a:rPr>
              <a:t>®</a:t>
            </a:r>
          </a:p>
        </p:txBody>
      </p:sp>
    </p:spTree>
    <p:extLst>
      <p:ext uri="{BB962C8B-B14F-4D97-AF65-F5344CB8AC3E}">
        <p14:creationId xmlns:p14="http://schemas.microsoft.com/office/powerpoint/2010/main" val="731929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4843"/>
            <a:ext cx="10820400" cy="2372498"/>
          </a:xfrm>
        </p:spPr>
        <p:txBody>
          <a:bodyPr>
            <a:normAutofit/>
          </a:bodyPr>
          <a:lstStyle/>
          <a:p>
            <a:pPr algn="ctr"/>
            <a:r>
              <a:rPr lang="en-US" sz="6000" b="1" cap="none" dirty="0" smtClean="0">
                <a:solidFill>
                  <a:srgbClr val="FFFF00"/>
                </a:solidFill>
                <a:latin typeface="Arial Hebrew Scholar" charset="-79"/>
                <a:ea typeface="Arial Hebrew Scholar" charset="-79"/>
                <a:cs typeface="Arial Hebrew Scholar" charset="-79"/>
              </a:rPr>
              <a:t>Some characters are not included on most keyboards.</a:t>
            </a:r>
            <a:endParaRPr lang="en-US" sz="6000" b="1" cap="none" dirty="0">
              <a:solidFill>
                <a:srgbClr val="FFFF00"/>
              </a:solidFill>
              <a:latin typeface="Arial Hebrew Scholar" charset="-79"/>
              <a:ea typeface="Arial Hebrew Scholar" charset="-79"/>
              <a:cs typeface="Arial Hebrew Scholar" charset="-79"/>
            </a:endParaRPr>
          </a:p>
        </p:txBody>
      </p:sp>
      <p:sp>
        <p:nvSpPr>
          <p:cNvPr id="11" name="Rectangle 10"/>
          <p:cNvSpPr/>
          <p:nvPr/>
        </p:nvSpPr>
        <p:spPr>
          <a:xfrm>
            <a:off x="9365672" y="3879282"/>
            <a:ext cx="928254" cy="92825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509" y="3151918"/>
            <a:ext cx="2382982" cy="2382982"/>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5956" y="3558517"/>
            <a:ext cx="1496283" cy="1569785"/>
          </a:xfrm>
          <a:prstGeom prst="rect">
            <a:avLst/>
          </a:prstGeom>
        </p:spPr>
      </p:pic>
    </p:spTree>
    <p:extLst>
      <p:ext uri="{BB962C8B-B14F-4D97-AF65-F5344CB8AC3E}">
        <p14:creationId xmlns:p14="http://schemas.microsoft.com/office/powerpoint/2010/main" val="141378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300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30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1" y="761999"/>
            <a:ext cx="8610599" cy="1303867"/>
          </a:xfrm>
        </p:spPr>
        <p:txBody>
          <a:bodyPr>
            <a:normAutofit fontScale="90000"/>
          </a:bodyPr>
          <a:lstStyle/>
          <a:p>
            <a:pPr algn="ctr"/>
            <a:r>
              <a:rPr lang="en-US" sz="6000" b="1" cap="none" dirty="0" smtClean="0">
                <a:solidFill>
                  <a:srgbClr val="FFFF00"/>
                </a:solidFill>
                <a:latin typeface="Arial Hebrew Scholar" charset="-79"/>
                <a:ea typeface="Arial Hebrew Scholar" charset="-79"/>
                <a:cs typeface="Arial Hebrew Scholar" charset="-79"/>
              </a:rPr>
              <a:t>Non-breaking Spaces</a:t>
            </a:r>
            <a:br>
              <a:rPr lang="en-US" sz="6000" b="1" cap="none" dirty="0" smtClean="0">
                <a:solidFill>
                  <a:srgbClr val="FFFF00"/>
                </a:solidFill>
                <a:latin typeface="Arial Hebrew Scholar" charset="-79"/>
                <a:ea typeface="Arial Hebrew Scholar" charset="-79"/>
                <a:cs typeface="Arial Hebrew Scholar" charset="-79"/>
              </a:rPr>
            </a:br>
            <a:r>
              <a:rPr lang="en-US" sz="6000" b="1" cap="none" dirty="0" smtClean="0">
                <a:solidFill>
                  <a:srgbClr val="FFFF00"/>
                </a:solidFill>
                <a:latin typeface="Arial Hebrew Scholar" charset="-79"/>
                <a:ea typeface="Arial Hebrew Scholar" charset="-79"/>
                <a:cs typeface="Arial Hebrew Scholar" charset="-79"/>
              </a:rPr>
              <a:t>&amp;</a:t>
            </a:r>
            <a:r>
              <a:rPr lang="en-US" sz="6000" b="1" cap="none" dirty="0" err="1" smtClean="0">
                <a:solidFill>
                  <a:srgbClr val="FFFF00"/>
                </a:solidFill>
                <a:latin typeface="Arial Hebrew Scholar" charset="-79"/>
                <a:ea typeface="Arial Hebrew Scholar" charset="-79"/>
                <a:cs typeface="Arial Hebrew Scholar" charset="-79"/>
              </a:rPr>
              <a:t>nbsp</a:t>
            </a:r>
            <a:r>
              <a:rPr lang="en-US" sz="6000" b="1" cap="none" dirty="0" smtClean="0">
                <a:solidFill>
                  <a:srgbClr val="FFFF00"/>
                </a:solidFill>
                <a:latin typeface="Arial Hebrew Scholar" charset="-79"/>
                <a:ea typeface="Arial Hebrew Scholar" charset="-79"/>
                <a:cs typeface="Arial Hebrew Scholar" charset="-79"/>
              </a:rPr>
              <a:t>;</a:t>
            </a:r>
            <a:endParaRPr lang="en-US" sz="6000" b="1" cap="none" dirty="0">
              <a:solidFill>
                <a:srgbClr val="FFFF00"/>
              </a:solidFill>
              <a:latin typeface="Arial Hebrew Scholar" charset="-79"/>
              <a:ea typeface="Arial Hebrew Scholar" charset="-79"/>
              <a:cs typeface="Arial Hebrew Scholar" charset="-79"/>
            </a:endParaRPr>
          </a:p>
        </p:txBody>
      </p:sp>
      <p:sp>
        <p:nvSpPr>
          <p:cNvPr id="7" name="Text Placeholder 6"/>
          <p:cNvSpPr>
            <a:spLocks noGrp="1"/>
          </p:cNvSpPr>
          <p:nvPr>
            <p:ph type="body" sz="half" idx="15"/>
          </p:nvPr>
        </p:nvSpPr>
        <p:spPr>
          <a:xfrm>
            <a:off x="685799" y="2904565"/>
            <a:ext cx="5396346" cy="3314132"/>
          </a:xfrm>
        </p:spPr>
        <p:txBody>
          <a:bodyPr>
            <a:normAutofit/>
          </a:bodyPr>
          <a:lstStyle/>
          <a:p>
            <a:pPr algn="ctr"/>
            <a:r>
              <a:rPr lang="en-US" sz="4400" b="1" dirty="0" smtClean="0">
                <a:solidFill>
                  <a:schemeClr val="accent1"/>
                </a:solidFill>
              </a:rPr>
              <a:t>WRONG</a:t>
            </a:r>
          </a:p>
          <a:p>
            <a:endParaRPr lang="en-US" sz="2000" dirty="0"/>
          </a:p>
          <a:p>
            <a:r>
              <a:rPr lang="en-US" sz="2000" dirty="0" smtClean="0"/>
              <a:t>The </a:t>
            </a:r>
            <a:r>
              <a:rPr lang="en-US" sz="2000" dirty="0"/>
              <a:t>seller can, under Business Law §</a:t>
            </a:r>
            <a:r>
              <a:rPr lang="en-US" sz="2000" dirty="0"/>
              <a:t/>
            </a:r>
            <a:br>
              <a:rPr lang="en-US" sz="2000" dirty="0"/>
            </a:br>
            <a:r>
              <a:rPr lang="en-US" sz="2000" dirty="0"/>
              <a:t>1782, offer a full refund to buyers. But ¶</a:t>
            </a:r>
            <a:r>
              <a:rPr lang="en-US" sz="2000" dirty="0"/>
              <a:t/>
            </a:r>
            <a:br>
              <a:rPr lang="en-US" sz="2000" dirty="0"/>
            </a:br>
            <a:r>
              <a:rPr lang="en-US" sz="2000" dirty="0"/>
              <a:t>49 of the contract offers another option.</a:t>
            </a:r>
            <a:endParaRPr lang="en-US" sz="2000" dirty="0"/>
          </a:p>
        </p:txBody>
      </p:sp>
      <p:sp>
        <p:nvSpPr>
          <p:cNvPr id="9" name="Text Placeholder 8"/>
          <p:cNvSpPr>
            <a:spLocks noGrp="1"/>
          </p:cNvSpPr>
          <p:nvPr>
            <p:ph type="body" sz="half" idx="17"/>
          </p:nvPr>
        </p:nvSpPr>
        <p:spPr>
          <a:xfrm>
            <a:off x="6289964" y="2904565"/>
            <a:ext cx="5218269" cy="3314132"/>
          </a:xfrm>
        </p:spPr>
        <p:txBody>
          <a:bodyPr>
            <a:normAutofit/>
          </a:bodyPr>
          <a:lstStyle/>
          <a:p>
            <a:pPr algn="ctr"/>
            <a:r>
              <a:rPr lang="en-US" sz="4400" b="1" dirty="0" smtClean="0">
                <a:solidFill>
                  <a:schemeClr val="accent4"/>
                </a:solidFill>
              </a:rPr>
              <a:t>RIGHT</a:t>
            </a:r>
            <a:endParaRPr lang="en-US" sz="4400" b="1" dirty="0">
              <a:solidFill>
                <a:schemeClr val="accent4"/>
              </a:solidFill>
            </a:endParaRPr>
          </a:p>
          <a:p>
            <a:endParaRPr lang="en-US" sz="2000" dirty="0" smtClean="0"/>
          </a:p>
          <a:p>
            <a:r>
              <a:rPr lang="en-US" sz="2000" dirty="0" smtClean="0"/>
              <a:t>The </a:t>
            </a:r>
            <a:r>
              <a:rPr lang="en-US" sz="2000" dirty="0"/>
              <a:t>seller can, under Business Law</a:t>
            </a:r>
            <a:r>
              <a:rPr lang="en-US" sz="2000" dirty="0"/>
              <a:t/>
            </a:r>
            <a:br>
              <a:rPr lang="en-US" sz="2000" dirty="0"/>
            </a:br>
            <a:r>
              <a:rPr lang="en-US" sz="2000" dirty="0"/>
              <a:t>§ 1782, offer a full refund to buyers. But</a:t>
            </a:r>
            <a:r>
              <a:rPr lang="en-US" sz="2000" dirty="0"/>
              <a:t/>
            </a:r>
            <a:br>
              <a:rPr lang="en-US" sz="2000" dirty="0"/>
            </a:br>
            <a:r>
              <a:rPr lang="en-US" sz="2000" dirty="0"/>
              <a:t>¶ 49 of the contract offers another option.</a:t>
            </a:r>
            <a:endParaRPr lang="en-US" sz="2000" dirty="0"/>
          </a:p>
        </p:txBody>
      </p:sp>
    </p:spTree>
    <p:extLst>
      <p:ext uri="{BB962C8B-B14F-4D97-AF65-F5344CB8AC3E}">
        <p14:creationId xmlns:p14="http://schemas.microsoft.com/office/powerpoint/2010/main" val="2143882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4843"/>
            <a:ext cx="10820400" cy="2372498"/>
          </a:xfrm>
        </p:spPr>
        <p:txBody>
          <a:bodyPr>
            <a:normAutofit/>
          </a:bodyPr>
          <a:lstStyle/>
          <a:p>
            <a:pPr algn="ctr"/>
            <a:r>
              <a:rPr lang="en-US" sz="6000" b="1" cap="none" dirty="0" smtClean="0">
                <a:solidFill>
                  <a:srgbClr val="FFFF00"/>
                </a:solidFill>
                <a:latin typeface="Arial Hebrew Scholar" charset="-79"/>
                <a:ea typeface="Arial Hebrew Scholar" charset="-79"/>
                <a:cs typeface="Arial Hebrew Scholar" charset="-79"/>
              </a:rPr>
              <a:t>HTML</a:t>
            </a:r>
            <a:r>
              <a:rPr lang="en-US" sz="7200" b="1" cap="none" dirty="0" smtClean="0">
                <a:solidFill>
                  <a:srgbClr val="FFFF00"/>
                </a:solidFill>
                <a:latin typeface="Arial Hebrew Scholar" charset="-79"/>
                <a:ea typeface="Arial Hebrew Scholar" charset="-79"/>
                <a:cs typeface="Arial Hebrew Scholar" charset="-79"/>
              </a:rPr>
              <a:t>5</a:t>
            </a:r>
            <a:r>
              <a:rPr lang="en-US" sz="6000" b="1" cap="none" dirty="0" smtClean="0">
                <a:solidFill>
                  <a:srgbClr val="FFFF00"/>
                </a:solidFill>
                <a:latin typeface="Arial Hebrew Scholar" charset="-79"/>
                <a:ea typeface="Arial Hebrew Scholar" charset="-79"/>
                <a:cs typeface="Arial Hebrew Scholar" charset="-79"/>
              </a:rPr>
              <a:t/>
            </a:r>
            <a:br>
              <a:rPr lang="en-US" sz="6000" b="1" cap="none" dirty="0" smtClean="0">
                <a:solidFill>
                  <a:srgbClr val="FFFF00"/>
                </a:solidFill>
                <a:latin typeface="Arial Hebrew Scholar" charset="-79"/>
                <a:ea typeface="Arial Hebrew Scholar" charset="-79"/>
                <a:cs typeface="Arial Hebrew Scholar" charset="-79"/>
              </a:rPr>
            </a:br>
            <a:r>
              <a:rPr lang="en-US" sz="6000" b="1" cap="none" dirty="0" smtClean="0">
                <a:solidFill>
                  <a:srgbClr val="FFFF00"/>
                </a:solidFill>
                <a:latin typeface="Arial Hebrew Scholar" charset="-79"/>
                <a:ea typeface="Arial Hebrew Scholar" charset="-79"/>
                <a:cs typeface="Arial Hebrew Scholar" charset="-79"/>
              </a:rPr>
              <a:t>Entity Index</a:t>
            </a:r>
            <a:endParaRPr lang="en-US" sz="6000" b="1" cap="none" dirty="0">
              <a:solidFill>
                <a:srgbClr val="FFFF00"/>
              </a:solidFill>
              <a:latin typeface="Arial Hebrew Scholar" charset="-79"/>
              <a:ea typeface="Arial Hebrew Scholar" charset="-79"/>
              <a:cs typeface="Arial Hebrew Scholar" charset="-79"/>
            </a:endParaRPr>
          </a:p>
        </p:txBody>
      </p:sp>
      <p:sp>
        <p:nvSpPr>
          <p:cNvPr id="3" name="Rectangle 2"/>
          <p:cNvSpPr/>
          <p:nvPr/>
        </p:nvSpPr>
        <p:spPr>
          <a:xfrm>
            <a:off x="685800" y="3105835"/>
            <a:ext cx="10820399" cy="954107"/>
          </a:xfrm>
          <a:prstGeom prst="rect">
            <a:avLst/>
          </a:prstGeom>
        </p:spPr>
        <p:txBody>
          <a:bodyPr wrap="square">
            <a:spAutoFit/>
          </a:bodyPr>
          <a:lstStyle/>
          <a:p>
            <a:pPr algn="ctr"/>
            <a:r>
              <a:rPr lang="en-US" sz="2800" dirty="0">
                <a:hlinkClick r:id="rId3"/>
              </a:rPr>
              <a:t>https://</a:t>
            </a:r>
            <a:r>
              <a:rPr lang="en-US" sz="2800" dirty="0" smtClean="0">
                <a:hlinkClick r:id="rId3"/>
              </a:rPr>
              <a:t>www.w3schools.com/charsets/ref_utf_symbols.asp</a:t>
            </a:r>
            <a:endParaRPr lang="en-US" sz="2800" dirty="0" smtClean="0"/>
          </a:p>
          <a:p>
            <a:pPr algn="ctr"/>
            <a:endParaRPr lang="en-US" sz="2800" dirty="0"/>
          </a:p>
        </p:txBody>
      </p:sp>
    </p:spTree>
    <p:extLst>
      <p:ext uri="{BB962C8B-B14F-4D97-AF65-F5344CB8AC3E}">
        <p14:creationId xmlns:p14="http://schemas.microsoft.com/office/powerpoint/2010/main" val="1105281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1664</TotalTime>
  <Words>366</Words>
  <Application>Microsoft Macintosh PowerPoint</Application>
  <PresentationFormat>Widescreen</PresentationFormat>
  <Paragraphs>56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 Hebrew Scholar</vt:lpstr>
      <vt:lpstr>Calibri</vt:lpstr>
      <vt:lpstr>Century Gothic</vt:lpstr>
      <vt:lpstr>Arial</vt:lpstr>
      <vt:lpstr>Vapor Trail</vt:lpstr>
      <vt:lpstr>HTML Entities</vt:lpstr>
      <vt:lpstr>WHAT ARE ENTITIES  &amp;  WHEN and how DO WE USE THEM?</vt:lpstr>
      <vt:lpstr>An ENTITY is a code that represents a special character.</vt:lpstr>
      <vt:lpstr>Why can’t I just type those special characters?</vt:lpstr>
      <vt:lpstr>Some characters are not included on most keyboards.</vt:lpstr>
      <vt:lpstr>Non-breaking Spaces &amp;nbsp;</vt:lpstr>
      <vt:lpstr>HTML5 Entity Index</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Entities</dc:title>
  <dc:creator>Joe Hayes</dc:creator>
  <cp:lastModifiedBy>Joe Hayes</cp:lastModifiedBy>
  <cp:revision>29</cp:revision>
  <cp:lastPrinted>2018-01-29T01:51:53Z</cp:lastPrinted>
  <dcterms:created xsi:type="dcterms:W3CDTF">2018-01-28T02:20:03Z</dcterms:created>
  <dcterms:modified xsi:type="dcterms:W3CDTF">2018-01-29T06:04:27Z</dcterms:modified>
</cp:coreProperties>
</file>