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2B51F-2B59-4629-8A69-DBE802DBB9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8774A30-7967-45FF-91AE-22883CDE5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3301CE7-1258-4C13-9057-7A0DDDE00605}"/>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9CDBB49C-0504-4459-8A61-BD531B0C2B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F85FFE-801A-4CF6-92A2-9A8781FDA533}"/>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118949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DACFD-5E36-4AE4-B823-20205D0CBB0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460DB19-7F9B-46C5-8871-586B59BFFB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9E098B-B0E3-4F9F-8227-E3474B5D6C0B}"/>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514C17EF-FDA3-47EB-9761-5408BB470E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F62143-FB17-42D2-A2E7-1CDB74BDBC4F}"/>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344077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A0BFE01-D9B5-4F95-A5D9-CA6A0FAB43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A4E26D1-1681-4326-9B0D-A38915262A6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711DE0-99A4-482B-A316-7F32630BC4D5}"/>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89541331-3C97-4B98-8062-67A77C88F4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46FBCA-3106-402F-8D2A-6DCFCC1D6D10}"/>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41624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C15703-ACB6-47A4-AB6C-2124B2A471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60BAF70-9F38-43ED-AFB9-C3E14FE0050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0506BA-C054-458A-8A56-45DF3240E205}"/>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2BF011EA-AF4C-4B6D-AC3E-590E7CCD22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15E117-46A6-4812-A54F-5B4213CB1769}"/>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16450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10AB3-CE9C-4FA2-A490-83591C766E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D0D001C-41AF-42FA-A82F-5FB199C84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1EF3250-7E80-4681-92AA-1625F332265E}"/>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535E9DAB-935B-4A73-A1AC-76F6BE5EFF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13A62D-4F90-4BF2-A2B5-6C76E9FFB45A}"/>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53994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C985DB-D2ED-41BF-AC82-DF3BD55113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D570D4-DE98-4258-A9F1-EFC694819E1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8C575CB-EC99-4BFC-8B48-5B7EF429A2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57877FC-5AAB-46FA-844A-0E675F1D0C1A}"/>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7D90023E-B4EC-417D-8D50-D9D94BF3AC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B6D8BA-E9A5-4D53-B487-0348D0F9F3E5}"/>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357474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50FE7-6B4D-4F2E-9D64-A6279B6115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CF9973-6CD0-4A5F-B6F7-A6E1DBEDF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F60B6C-5FB7-47FC-AF85-089F02FB3E0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EC428D-879D-4AD7-8535-11CCA408D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83F6480-FA74-4445-9BDE-936D8716C7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0A74D57-7BB2-44C5-8F2B-2EED21CDAF34}"/>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8" name="Espace réservé du pied de page 7">
            <a:extLst>
              <a:ext uri="{FF2B5EF4-FFF2-40B4-BE49-F238E27FC236}">
                <a16:creationId xmlns:a16="http://schemas.microsoft.com/office/drawing/2014/main" id="{76B3A975-76AF-4BCC-B4EA-8A55F6B1101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2B2D16-66FE-4CCD-B5B3-B87D9ECB53BC}"/>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384749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3E12-C2D9-4932-83E0-78EBA7061B4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0A8763-66C4-4361-8949-7D93857E968D}"/>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4" name="Espace réservé du pied de page 3">
            <a:extLst>
              <a:ext uri="{FF2B5EF4-FFF2-40B4-BE49-F238E27FC236}">
                <a16:creationId xmlns:a16="http://schemas.microsoft.com/office/drawing/2014/main" id="{1BC525A0-FFFC-4F15-97D7-4D378A64FFE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F6834EF-D00E-4B80-8D03-7A6A4B9BEF78}"/>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226197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4216BA1-9B95-4723-8E72-5F69D65D8B09}"/>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3" name="Espace réservé du pied de page 2">
            <a:extLst>
              <a:ext uri="{FF2B5EF4-FFF2-40B4-BE49-F238E27FC236}">
                <a16:creationId xmlns:a16="http://schemas.microsoft.com/office/drawing/2014/main" id="{9E02A2B3-308F-4E3C-9D09-45CD56F3B32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F5ABCF-99F6-4FE7-A775-C416B572E54C}"/>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42831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575B7-AEC4-45DF-9BC2-E96E7A6945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1B3E410-6B1D-4073-BD6E-E389F98DD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B068B7D-366D-4230-803A-4517A5C88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5064D8-FB44-4FA5-A632-50161A883839}"/>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9270AA34-71D3-4068-995A-DBDCFACB8D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49C3A3-35A5-4619-9A95-F06FC75F7EA0}"/>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349818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E4637-C36C-4DE1-9CAB-54168BA57B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47FA055-DC34-4015-81C4-1ABC5F55D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BEC4816-AD49-4582-A063-7F4EA118B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E40875-7F12-4B3B-ACB3-08DC27B75361}"/>
              </a:ext>
            </a:extLst>
          </p:cNvPr>
          <p:cNvSpPr>
            <a:spLocks noGrp="1"/>
          </p:cNvSpPr>
          <p:nvPr>
            <p:ph type="dt" sz="half" idx="10"/>
          </p:nvPr>
        </p:nvSpPr>
        <p:spPr/>
        <p:txBody>
          <a:bodyPr/>
          <a:lstStyle/>
          <a:p>
            <a:fld id="{33909A20-8D37-48E6-A59E-0B2A74BECB9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173E90DD-DB5D-475E-B7CA-FD66DD0579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96D32D-6C3E-49A3-8C1B-F0FE347A6E9C}"/>
              </a:ext>
            </a:extLst>
          </p:cNvPr>
          <p:cNvSpPr>
            <a:spLocks noGrp="1"/>
          </p:cNvSpPr>
          <p:nvPr>
            <p:ph type="sldNum" sz="quarter" idx="12"/>
          </p:nvPr>
        </p:nvSpPr>
        <p:spPr/>
        <p:txBody>
          <a:bodyPr/>
          <a:lstStyle/>
          <a:p>
            <a:fld id="{8B858308-4E6D-4FB2-A52F-8BC5D0ADF0A0}" type="slidenum">
              <a:rPr lang="fr-FR" smtClean="0"/>
              <a:t>‹N°›</a:t>
            </a:fld>
            <a:endParaRPr lang="fr-FR"/>
          </a:p>
        </p:txBody>
      </p:sp>
    </p:spTree>
    <p:extLst>
      <p:ext uri="{BB962C8B-B14F-4D97-AF65-F5344CB8AC3E}">
        <p14:creationId xmlns:p14="http://schemas.microsoft.com/office/powerpoint/2010/main" val="315849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3165B-B4C2-4585-9E4F-EA38B6A21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5A85DE2-FF52-455E-9182-367A63176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F9A1C5-5F27-4DCC-B8FA-5CD724127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09A20-8D37-48E6-A59E-0B2A74BECB9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C18992C4-1AE9-4957-B32A-B3A5952EF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5D68DD-1AFE-4C2D-AF0A-EEB389EB4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58308-4E6D-4FB2-A52F-8BC5D0ADF0A0}" type="slidenum">
              <a:rPr lang="fr-FR" smtClean="0"/>
              <a:t>‹N°›</a:t>
            </a:fld>
            <a:endParaRPr lang="fr-FR"/>
          </a:p>
        </p:txBody>
      </p:sp>
    </p:spTree>
    <p:extLst>
      <p:ext uri="{BB962C8B-B14F-4D97-AF65-F5344CB8AC3E}">
        <p14:creationId xmlns:p14="http://schemas.microsoft.com/office/powerpoint/2010/main" val="1926709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Relational_database_management_syste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sqlserver.techtarget.com/definition/Microsoft-SQL-Server-Management-Studio-SS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sqlserver.techtarget.com/definition/ACI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27753-D71E-4C28-B600-4D3CD5A3D67F}"/>
              </a:ext>
            </a:extLst>
          </p:cNvPr>
          <p:cNvSpPr>
            <a:spLocks noGrp="1"/>
          </p:cNvSpPr>
          <p:nvPr>
            <p:ph type="ctrTitle"/>
          </p:nvPr>
        </p:nvSpPr>
        <p:spPr>
          <a:xfrm>
            <a:off x="736209" y="211016"/>
            <a:ext cx="9144000" cy="717452"/>
          </a:xfrm>
        </p:spPr>
        <p:txBody>
          <a:bodyPr>
            <a:normAutofit/>
          </a:bodyPr>
          <a:lstStyle/>
          <a:p>
            <a:r>
              <a:rPr lang="fr-FR" sz="3200" dirty="0">
                <a:solidFill>
                  <a:srgbClr val="FF0000"/>
                </a:solidFill>
              </a:rPr>
              <a:t>1- </a:t>
            </a:r>
            <a:r>
              <a:rPr lang="fr-FR" sz="3200" b="0" i="0" dirty="0">
                <a:solidFill>
                  <a:srgbClr val="FF0000"/>
                </a:solidFill>
                <a:effectLst/>
                <a:latin typeface="Montserrat"/>
              </a:rPr>
              <a:t>MySQL</a:t>
            </a:r>
            <a:r>
              <a:rPr lang="fr-FR" sz="3200" dirty="0">
                <a:solidFill>
                  <a:srgbClr val="FF0000"/>
                </a:solidFill>
              </a:rPr>
              <a:t> </a:t>
            </a:r>
          </a:p>
        </p:txBody>
      </p:sp>
      <p:sp>
        <p:nvSpPr>
          <p:cNvPr id="3" name="Sous-titre 2">
            <a:extLst>
              <a:ext uri="{FF2B5EF4-FFF2-40B4-BE49-F238E27FC236}">
                <a16:creationId xmlns:a16="http://schemas.microsoft.com/office/drawing/2014/main" id="{77A95854-8750-489B-AB9C-B46FAF1DA591}"/>
              </a:ext>
            </a:extLst>
          </p:cNvPr>
          <p:cNvSpPr>
            <a:spLocks noGrp="1"/>
          </p:cNvSpPr>
          <p:nvPr>
            <p:ph type="subTitle" idx="1"/>
          </p:nvPr>
        </p:nvSpPr>
        <p:spPr>
          <a:xfrm>
            <a:off x="900331" y="1139484"/>
            <a:ext cx="10761785" cy="5613008"/>
          </a:xfrm>
        </p:spPr>
        <p:txBody>
          <a:bodyPr>
            <a:normAutofit/>
          </a:bodyPr>
          <a:lstStyle/>
          <a:p>
            <a:pPr algn="l"/>
            <a:r>
              <a:rPr lang="en-US" sz="2000" b="0" i="0" dirty="0">
                <a:effectLst/>
                <a:latin typeface="Ubuntu"/>
              </a:rPr>
              <a:t> MySQL is an open source relational database management system (RDBMS) with a client-server model. </a:t>
            </a:r>
            <a:r>
              <a:rPr lang="en-US" sz="2000" b="1" i="0" dirty="0">
                <a:solidFill>
                  <a:srgbClr val="6747C7"/>
                </a:solidFill>
                <a:effectLst/>
                <a:latin typeface="Ubuntu"/>
                <a:hlinkClick r:id="rId2"/>
              </a:rPr>
              <a:t>RDBMS</a:t>
            </a:r>
            <a:r>
              <a:rPr lang="en-US" sz="2000" b="0" i="0" dirty="0">
                <a:effectLst/>
                <a:latin typeface="Ubuntu"/>
              </a:rPr>
              <a:t> is a software or service used to create and manage databases based on a relational model. Now, let’s take a closer look at each term:</a:t>
            </a:r>
          </a:p>
          <a:p>
            <a:pPr algn="l"/>
            <a:r>
              <a:rPr lang="en-US" sz="2000" b="1" i="0" dirty="0">
                <a:effectLst/>
                <a:latin typeface="Ubuntu"/>
              </a:rPr>
              <a:t>Database</a:t>
            </a:r>
          </a:p>
          <a:p>
            <a:pPr algn="l"/>
            <a:r>
              <a:rPr lang="en-US" sz="2000" b="0" i="0" dirty="0">
                <a:effectLst/>
                <a:latin typeface="Ubuntu"/>
              </a:rPr>
              <a:t>A database is simply a collection of structured data. Think of taking a selfie: you push a button and capture an image of yourself. Your photo is data, and your phone’s gallery is the database. A database is a place in which data is stored and organized. The word “relational” means that the data stored in the dataset is organized as tables. Every table relates in some ways. If the software doesn’t support the relational data model, just call it DBMS.</a:t>
            </a:r>
          </a:p>
          <a:p>
            <a:pPr algn="l"/>
            <a:r>
              <a:rPr lang="en-US" sz="2000" b="1" i="0" dirty="0">
                <a:effectLst/>
                <a:latin typeface="Ubuntu"/>
              </a:rPr>
              <a:t>Open source</a:t>
            </a:r>
          </a:p>
          <a:p>
            <a:pPr algn="l"/>
            <a:r>
              <a:rPr lang="en-US" sz="2000" b="0" i="0" dirty="0">
                <a:effectLst/>
                <a:latin typeface="Ubuntu"/>
              </a:rPr>
              <a:t>Open source means that you’re free to use and modify it. Anybody can install the software. You can also learn and customize the source code to better accommodate your needs.</a:t>
            </a:r>
          </a:p>
          <a:p>
            <a:pPr algn="l"/>
            <a:r>
              <a:rPr lang="en-US" sz="2000" b="0" i="0" dirty="0">
                <a:effectLst/>
                <a:latin typeface="Ubuntu"/>
              </a:rPr>
              <a:t> </a:t>
            </a:r>
            <a:r>
              <a:rPr lang="en-US" sz="2000" b="1" i="0" dirty="0">
                <a:effectLst/>
                <a:latin typeface="Ubuntu"/>
              </a:rPr>
              <a:t>Client-server model</a:t>
            </a:r>
          </a:p>
          <a:p>
            <a:pPr algn="l"/>
            <a:r>
              <a:rPr lang="en-US" sz="2000" b="0" i="0" dirty="0">
                <a:effectLst/>
                <a:latin typeface="Ubuntu"/>
              </a:rPr>
              <a:t>Computers that install and run RDBMS software are called clients. Whenever they need to access data, they connect to the RDBMS server. That’s the “client-server” part.</a:t>
            </a:r>
          </a:p>
          <a:p>
            <a:endParaRPr lang="fr-FR" dirty="0"/>
          </a:p>
        </p:txBody>
      </p:sp>
    </p:spTree>
    <p:extLst>
      <p:ext uri="{BB962C8B-B14F-4D97-AF65-F5344CB8AC3E}">
        <p14:creationId xmlns:p14="http://schemas.microsoft.com/office/powerpoint/2010/main" val="67562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6E190-54E0-4261-BDEA-D3D3A09313B3}"/>
              </a:ext>
            </a:extLst>
          </p:cNvPr>
          <p:cNvSpPr>
            <a:spLocks noGrp="1"/>
          </p:cNvSpPr>
          <p:nvPr>
            <p:ph type="title"/>
          </p:nvPr>
        </p:nvSpPr>
        <p:spPr>
          <a:xfrm>
            <a:off x="842889" y="422031"/>
            <a:ext cx="10515600" cy="661182"/>
          </a:xfrm>
        </p:spPr>
        <p:txBody>
          <a:bodyPr>
            <a:noAutofit/>
          </a:bodyPr>
          <a:lstStyle/>
          <a:p>
            <a:r>
              <a:rPr lang="fr-FR" sz="2800" b="1" i="0" dirty="0">
                <a:solidFill>
                  <a:srgbClr val="FF0000"/>
                </a:solidFill>
                <a:effectLst/>
                <a:latin typeface="muli"/>
              </a:rPr>
              <a:t>How Does MySQL Work?</a:t>
            </a:r>
            <a:br>
              <a:rPr lang="fr-FR" sz="2800" b="1" i="0" dirty="0">
                <a:solidFill>
                  <a:srgbClr val="FF0000"/>
                </a:solidFill>
                <a:effectLst/>
                <a:latin typeface="muli"/>
              </a:rPr>
            </a:br>
            <a:endParaRPr lang="fr-FR" sz="2800" dirty="0">
              <a:solidFill>
                <a:srgbClr val="FF0000"/>
              </a:solidFill>
            </a:endParaRPr>
          </a:p>
        </p:txBody>
      </p:sp>
      <p:sp>
        <p:nvSpPr>
          <p:cNvPr id="3" name="Espace réservé du contenu 2">
            <a:extLst>
              <a:ext uri="{FF2B5EF4-FFF2-40B4-BE49-F238E27FC236}">
                <a16:creationId xmlns:a16="http://schemas.microsoft.com/office/drawing/2014/main" id="{4D06AFEA-1B24-4E56-8D58-8A686A9D03D9}"/>
              </a:ext>
            </a:extLst>
          </p:cNvPr>
          <p:cNvSpPr>
            <a:spLocks noGrp="1"/>
          </p:cNvSpPr>
          <p:nvPr>
            <p:ph idx="1"/>
          </p:nvPr>
        </p:nvSpPr>
        <p:spPr>
          <a:xfrm>
            <a:off x="833511" y="752622"/>
            <a:ext cx="11161542" cy="5754932"/>
          </a:xfrm>
        </p:spPr>
        <p:txBody>
          <a:bodyPr/>
          <a:lstStyle/>
          <a:p>
            <a:pPr marL="0" indent="0">
              <a:buNone/>
            </a:pPr>
            <a:endParaRPr lang="fr-FR" dirty="0"/>
          </a:p>
          <a:p>
            <a:pPr marL="0" indent="0">
              <a:buNone/>
            </a:pPr>
            <a:endParaRPr lang="fr-FR" dirty="0"/>
          </a:p>
          <a:p>
            <a:pPr marL="0" indent="0">
              <a:buNone/>
            </a:pPr>
            <a:endParaRPr lang="fr-FR" dirty="0"/>
          </a:p>
          <a:p>
            <a:pPr marL="0" indent="0">
              <a:buNone/>
            </a:pPr>
            <a:endParaRPr lang="fr-FR" sz="2000" dirty="0">
              <a:latin typeface="Ubuntu"/>
            </a:endParaRPr>
          </a:p>
          <a:p>
            <a:pPr marL="0" indent="0">
              <a:buNone/>
            </a:pPr>
            <a:r>
              <a:rPr lang="en-US" sz="2000" b="0" i="0" dirty="0">
                <a:effectLst/>
                <a:latin typeface="Ubuntu"/>
              </a:rPr>
              <a:t>The image explains the basic structure of the client-server structure. One or more devices (clients) connect to a server through a specific network. Every client can make a request from the graphical user interface (GUI) on their screens, and the server will produce the desired output, as long as both ends understand the instruction. Without getting too technical, the main processes taking place in a MySQL environment are the same, which are:</a:t>
            </a:r>
          </a:p>
          <a:p>
            <a:pPr marL="0" indent="0">
              <a:buNone/>
            </a:pPr>
            <a:endParaRPr lang="en-US" sz="1800" dirty="0">
              <a:latin typeface="muli"/>
            </a:endParaRPr>
          </a:p>
          <a:p>
            <a:pPr algn="l">
              <a:buFont typeface="+mj-lt"/>
              <a:buAutoNum type="arabicPeriod"/>
            </a:pPr>
            <a:r>
              <a:rPr lang="en-US" sz="1800" b="0" i="0" dirty="0">
                <a:effectLst/>
                <a:latin typeface="muli"/>
              </a:rPr>
              <a:t>MySQL creates a database for storing and manipulating data, defining the relationship of each table.</a:t>
            </a:r>
          </a:p>
          <a:p>
            <a:pPr algn="l">
              <a:buFont typeface="+mj-lt"/>
              <a:buAutoNum type="arabicPeriod"/>
            </a:pPr>
            <a:r>
              <a:rPr lang="en-US" sz="1800" b="0" i="0" dirty="0">
                <a:effectLst/>
                <a:latin typeface="muli"/>
              </a:rPr>
              <a:t>Clients can make requests by typing specific SQL statements on MySQL.</a:t>
            </a:r>
          </a:p>
          <a:p>
            <a:pPr algn="l">
              <a:buFont typeface="+mj-lt"/>
              <a:buAutoNum type="arabicPeriod"/>
            </a:pPr>
            <a:r>
              <a:rPr lang="en-US" sz="1800" b="0" i="0" dirty="0">
                <a:effectLst/>
                <a:latin typeface="muli"/>
              </a:rPr>
              <a:t>The server application will respond with the requested information and it will appear on the clients’ side.</a:t>
            </a:r>
          </a:p>
          <a:p>
            <a:pPr marL="0" indent="0">
              <a:buNone/>
            </a:pPr>
            <a:endParaRPr lang="fr-FR" sz="2000" dirty="0"/>
          </a:p>
        </p:txBody>
      </p:sp>
      <p:pic>
        <p:nvPicPr>
          <p:cNvPr id="1030" name="Picture 6" descr="How MySQL Works - What is MySQL">
            <a:extLst>
              <a:ext uri="{FF2B5EF4-FFF2-40B4-BE49-F238E27FC236}">
                <a16:creationId xmlns:a16="http://schemas.microsoft.com/office/drawing/2014/main" id="{41AB2E73-8E7D-4426-B614-6AB6CC197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07" y="858129"/>
            <a:ext cx="646483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8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F8603-BACA-4D73-9B41-9C7E518ABF39}"/>
              </a:ext>
            </a:extLst>
          </p:cNvPr>
          <p:cNvSpPr>
            <a:spLocks noGrp="1"/>
          </p:cNvSpPr>
          <p:nvPr>
            <p:ph type="title"/>
          </p:nvPr>
        </p:nvSpPr>
        <p:spPr>
          <a:xfrm>
            <a:off x="838200" y="272439"/>
            <a:ext cx="10515600" cy="535207"/>
          </a:xfrm>
        </p:spPr>
        <p:txBody>
          <a:bodyPr>
            <a:normAutofit fontScale="90000"/>
          </a:bodyPr>
          <a:lstStyle/>
          <a:p>
            <a:pPr algn="ctr"/>
            <a:r>
              <a:rPr lang="fr-FR" sz="3200" dirty="0">
                <a:solidFill>
                  <a:srgbClr val="FF0000"/>
                </a:solidFill>
              </a:rPr>
              <a:t>2-</a:t>
            </a:r>
            <a:r>
              <a:rPr lang="fr-FR" sz="3200" b="0" i="0" dirty="0">
                <a:solidFill>
                  <a:srgbClr val="FF0000"/>
                </a:solidFill>
                <a:effectLst/>
                <a:latin typeface="Montserrat"/>
              </a:rPr>
              <a:t>PostgreSQL</a:t>
            </a:r>
            <a:r>
              <a:rPr lang="fr-FR" sz="3600" b="0" i="0" dirty="0">
                <a:solidFill>
                  <a:srgbClr val="FF0000"/>
                </a:solidFill>
                <a:effectLst/>
                <a:latin typeface="Montserrat"/>
              </a:rPr>
              <a:t> </a:t>
            </a: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57A70AD8-DA5C-41F9-94E9-BB30767AC519}"/>
              </a:ext>
            </a:extLst>
          </p:cNvPr>
          <p:cNvSpPr>
            <a:spLocks noGrp="1"/>
          </p:cNvSpPr>
          <p:nvPr>
            <p:ph idx="1"/>
          </p:nvPr>
        </p:nvSpPr>
        <p:spPr>
          <a:xfrm>
            <a:off x="838200" y="1201541"/>
            <a:ext cx="10515600" cy="5930779"/>
          </a:xfrm>
        </p:spPr>
        <p:txBody>
          <a:bodyPr>
            <a:normAutofit/>
          </a:bodyPr>
          <a:lstStyle/>
          <a:p>
            <a:pPr algn="l"/>
            <a:r>
              <a:rPr lang="en-US" sz="2000" b="0" i="0" dirty="0">
                <a:solidFill>
                  <a:srgbClr val="111111"/>
                </a:solidFill>
                <a:effectLst/>
                <a:latin typeface="Ubuntu"/>
              </a:rPr>
              <a:t>PostgreSQL is a relational database. It stores data points in rows, with columns as different data attributes. A table stores multiple related rows. The relational database is the most common type of database in use. It differentiates itself with a focus on integrations and extensibility. It works with a lot of other technologies and conforms to various database standards, that ensures it is extensible.</a:t>
            </a:r>
          </a:p>
          <a:p>
            <a:pPr algn="l"/>
            <a:r>
              <a:rPr lang="en-US" sz="2000" b="0" i="0" dirty="0">
                <a:solidFill>
                  <a:srgbClr val="111111"/>
                </a:solidFill>
                <a:effectLst/>
                <a:latin typeface="Ubuntu"/>
              </a:rPr>
              <a:t>In recent years, many companies have officially supported the development of the PostgreSQL project. Let’s dig deeper into why it is gaining popularity.</a:t>
            </a:r>
          </a:p>
          <a:p>
            <a:pPr algn="l"/>
            <a:r>
              <a:rPr lang="en-US" sz="2000" b="0" i="0" dirty="0">
                <a:solidFill>
                  <a:srgbClr val="111111"/>
                </a:solidFill>
                <a:effectLst/>
                <a:latin typeface="Ubuntu"/>
              </a:rPr>
              <a:t>Why use PostgreSQL?</a:t>
            </a:r>
          </a:p>
          <a:p>
            <a:pPr algn="l"/>
            <a:r>
              <a:rPr lang="en-US" sz="2000" b="0" i="0" dirty="0">
                <a:solidFill>
                  <a:srgbClr val="111111"/>
                </a:solidFill>
                <a:effectLst/>
                <a:latin typeface="Ubuntu"/>
              </a:rPr>
              <a:t>An enterprise class database, PostgreSQL boasts sophisticated features such as Multi-Version Concurrency Control (MVCC), point in time recovery, tablespaces, asynchronous replication, nested transactions, online/hot backups, a sophisticated query planner/optimiser, and write ahead logging for fault tolerance.</a:t>
            </a:r>
          </a:p>
          <a:p>
            <a:pPr algn="l"/>
            <a:r>
              <a:rPr lang="en-US" sz="2000" b="0" i="0" dirty="0">
                <a:solidFill>
                  <a:srgbClr val="111111"/>
                </a:solidFill>
                <a:effectLst/>
                <a:latin typeface="Ubuntu"/>
              </a:rPr>
              <a:t>PostgreSQL works on most popular operating systems – almost all Linux and Unix distributions, Windows, Mac OS X. Its open source nature makes it easy to upgrade or extend. In PostgreSQL, you can define your own data types, build custom functions, and even write code in another programming language (e.g. Python) without recompiling the database. And, of course, PostgreSQL is free!</a:t>
            </a:r>
          </a:p>
          <a:p>
            <a:endParaRPr lang="fr-FR" dirty="0"/>
          </a:p>
        </p:txBody>
      </p:sp>
    </p:spTree>
    <p:extLst>
      <p:ext uri="{BB962C8B-B14F-4D97-AF65-F5344CB8AC3E}">
        <p14:creationId xmlns:p14="http://schemas.microsoft.com/office/powerpoint/2010/main" val="122937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E54BB9-4D6F-452C-91EE-777FFC95B391}"/>
              </a:ext>
            </a:extLst>
          </p:cNvPr>
          <p:cNvSpPr>
            <a:spLocks noGrp="1"/>
          </p:cNvSpPr>
          <p:nvPr>
            <p:ph idx="1"/>
          </p:nvPr>
        </p:nvSpPr>
        <p:spPr>
          <a:xfrm>
            <a:off x="838200" y="548640"/>
            <a:ext cx="10515600" cy="5628323"/>
          </a:xfrm>
        </p:spPr>
        <p:txBody>
          <a:bodyPr>
            <a:normAutofit fontScale="92500" lnSpcReduction="10000"/>
          </a:bodyPr>
          <a:lstStyle/>
          <a:p>
            <a:pPr marL="0" indent="0">
              <a:buNone/>
            </a:pPr>
            <a:r>
              <a:rPr lang="fr-FR" sz="3600" b="0" i="0" dirty="0">
                <a:solidFill>
                  <a:srgbClr val="FF0000"/>
                </a:solidFill>
                <a:effectLst/>
                <a:latin typeface="Ubuntu"/>
              </a:rPr>
              <a:t>   How </a:t>
            </a:r>
            <a:r>
              <a:rPr lang="en-US" sz="3600" b="0" i="0" dirty="0">
                <a:solidFill>
                  <a:srgbClr val="FF0000"/>
                </a:solidFill>
                <a:effectLst/>
                <a:latin typeface="Ubuntu"/>
              </a:rPr>
              <a:t> is PostgreSQL used?</a:t>
            </a:r>
          </a:p>
          <a:p>
            <a:pPr algn="ctr"/>
            <a:endParaRPr lang="en-US" sz="3600" b="0" i="0" dirty="0">
              <a:solidFill>
                <a:srgbClr val="FF0000"/>
              </a:solidFill>
              <a:effectLst/>
              <a:latin typeface="Ubuntu"/>
            </a:endParaRPr>
          </a:p>
          <a:p>
            <a:pPr algn="l"/>
            <a:r>
              <a:rPr lang="en-US" sz="2200" b="0" i="0" dirty="0">
                <a:solidFill>
                  <a:srgbClr val="111111"/>
                </a:solidFill>
                <a:effectLst/>
                <a:latin typeface="Ubuntu"/>
              </a:rPr>
              <a:t>PostgreSQL has a rich history for support of advanced data types, and supports a level of performance optimisation that is usually associated with commercial database counterparts, like Oracle and SQL Server. PostgreSQL is used as the primary data store or data warehouse for many web, mobile, geospatial, and analytics applications.</a:t>
            </a:r>
          </a:p>
          <a:p>
            <a:pPr algn="l"/>
            <a:r>
              <a:rPr lang="en-US" sz="2200" b="0" i="0" dirty="0">
                <a:solidFill>
                  <a:srgbClr val="111111"/>
                </a:solidFill>
                <a:effectLst/>
                <a:latin typeface="Ubuntu"/>
              </a:rPr>
              <a:t>PostgreSQL can store structured and unstructured data in a single product.  Unstructured data, found in audio, video, emails and social media postings, can be used to improve customer service, discover new product requirements, and find ways to prevent a customer from churning among countless other uses.</a:t>
            </a:r>
          </a:p>
          <a:p>
            <a:pPr algn="l"/>
            <a:r>
              <a:rPr lang="en-US" sz="2200" b="0" i="0" dirty="0">
                <a:solidFill>
                  <a:srgbClr val="111111"/>
                </a:solidFill>
                <a:effectLst/>
                <a:latin typeface="Ubuntu"/>
              </a:rPr>
              <a:t>PostgreSQL also has superior online transaction processing capabilities (OLTP) and can be configured for automatic fail-over and full redundancy, making it suitable for financial institutions and manufacturers. As a highly capable analytical database it can be integrated effectively with mathematical software, such as Matlab and R. Due to PostgreSQL’s replication capabilities, websites can easily be scaled out to as many database servers as you need.</a:t>
            </a:r>
          </a:p>
          <a:p>
            <a:pPr algn="l"/>
            <a:r>
              <a:rPr lang="en-US" sz="2200" b="0" i="0" dirty="0">
                <a:solidFill>
                  <a:srgbClr val="111111"/>
                </a:solidFill>
                <a:effectLst/>
                <a:latin typeface="Ubuntu"/>
              </a:rPr>
              <a:t>PostgreSQL when used with the PostGIS extension, supports geographic objects, and can be used as a geospatial data store for location based services and geographic information systems (GIS).</a:t>
            </a:r>
          </a:p>
          <a:p>
            <a:endParaRPr lang="fr-FR" dirty="0"/>
          </a:p>
        </p:txBody>
      </p:sp>
    </p:spTree>
    <p:extLst>
      <p:ext uri="{BB962C8B-B14F-4D97-AF65-F5344CB8AC3E}">
        <p14:creationId xmlns:p14="http://schemas.microsoft.com/office/powerpoint/2010/main" val="174363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92835-74C3-4CFF-9A62-D6045949E3A6}"/>
              </a:ext>
            </a:extLst>
          </p:cNvPr>
          <p:cNvSpPr>
            <a:spLocks noGrp="1"/>
          </p:cNvSpPr>
          <p:nvPr>
            <p:ph type="title"/>
          </p:nvPr>
        </p:nvSpPr>
        <p:spPr>
          <a:xfrm>
            <a:off x="838200" y="154745"/>
            <a:ext cx="10515600" cy="661181"/>
          </a:xfrm>
        </p:spPr>
        <p:txBody>
          <a:bodyPr>
            <a:normAutofit fontScale="90000"/>
          </a:bodyPr>
          <a:lstStyle/>
          <a:p>
            <a:pPr algn="ctr"/>
            <a:r>
              <a:rPr lang="fr-FR" dirty="0">
                <a:solidFill>
                  <a:srgbClr val="FF0000"/>
                </a:solidFill>
              </a:rPr>
              <a:t>3-</a:t>
            </a:r>
            <a:r>
              <a:rPr lang="fr-FR" b="0" i="0" dirty="0">
                <a:solidFill>
                  <a:srgbClr val="FF0000"/>
                </a:solidFill>
                <a:effectLst/>
                <a:latin typeface="Montserrat"/>
              </a:rPr>
              <a:t>SQL SERVER</a:t>
            </a:r>
            <a:endParaRPr lang="fr-FR" dirty="0">
              <a:solidFill>
                <a:srgbClr val="FF0000"/>
              </a:solidFill>
            </a:endParaRPr>
          </a:p>
        </p:txBody>
      </p:sp>
      <p:sp>
        <p:nvSpPr>
          <p:cNvPr id="3" name="Espace réservé du contenu 2">
            <a:extLst>
              <a:ext uri="{FF2B5EF4-FFF2-40B4-BE49-F238E27FC236}">
                <a16:creationId xmlns:a16="http://schemas.microsoft.com/office/drawing/2014/main" id="{10BC7C62-F541-41D4-9649-0E0EB471EF35}"/>
              </a:ext>
            </a:extLst>
          </p:cNvPr>
          <p:cNvSpPr>
            <a:spLocks noGrp="1"/>
          </p:cNvSpPr>
          <p:nvPr>
            <p:ph idx="1"/>
          </p:nvPr>
        </p:nvSpPr>
        <p:spPr>
          <a:xfrm>
            <a:off x="838200" y="815926"/>
            <a:ext cx="10515600" cy="5767754"/>
          </a:xfrm>
          <a:noFill/>
          <a:ln>
            <a:noFill/>
          </a:ln>
        </p:spPr>
        <p:style>
          <a:lnRef idx="0">
            <a:scrgbClr r="0" g="0" b="0"/>
          </a:lnRef>
          <a:fillRef idx="0">
            <a:scrgbClr r="0" g="0" b="0"/>
          </a:fillRef>
          <a:effectRef idx="0">
            <a:scrgbClr r="0" g="0" b="0"/>
          </a:effectRef>
          <a:fontRef idx="minor">
            <a:schemeClr val="accent6"/>
          </a:fontRef>
        </p:style>
        <p:txBody>
          <a:bodyPr>
            <a:normAutofit fontScale="70000" lnSpcReduction="20000"/>
          </a:bodyPr>
          <a:lstStyle/>
          <a:p>
            <a:pPr algn="l"/>
            <a:r>
              <a:rPr lang="en-US" sz="2600" i="0" dirty="0">
                <a:solidFill>
                  <a:srgbClr val="222222"/>
                </a:solidFill>
                <a:effectLst/>
                <a:latin typeface="Ubuntu"/>
              </a:rPr>
              <a:t>SQL SERVER is a relational database management system (RDBMS) developed by Microsoft. It is primarily designed and developed to compete with MySQL and Oracle database.</a:t>
            </a:r>
          </a:p>
          <a:p>
            <a:pPr algn="l"/>
            <a:r>
              <a:rPr lang="en-US" sz="2600" i="0" dirty="0">
                <a:solidFill>
                  <a:srgbClr val="6C6C6C"/>
                </a:solidFill>
                <a:effectLst/>
                <a:latin typeface="Ubuntu"/>
              </a:rPr>
              <a:t>Microsoft SQL Server includes SQL Server Integration Services, SQL Server Data Quality Services and SQL Server Master Data Services. Also bundled with the DBMS are two sets of tools for DBAs and developers: SQL Server Data Tools, for use in developing databases, and </a:t>
            </a:r>
            <a:r>
              <a:rPr lang="en-US" sz="2600" i="0" u="sng" dirty="0">
                <a:solidFill>
                  <a:srgbClr val="00B3AC"/>
                </a:solidFill>
                <a:effectLst/>
                <a:latin typeface="Ubuntu"/>
                <a:hlinkClick r:id="rId2"/>
              </a:rPr>
              <a:t>SQL Server Management Studio</a:t>
            </a:r>
            <a:r>
              <a:rPr lang="en-US" sz="2600" i="0" dirty="0">
                <a:solidFill>
                  <a:srgbClr val="6C6C6C"/>
                </a:solidFill>
                <a:effectLst/>
                <a:latin typeface="Ubuntu"/>
              </a:rPr>
              <a:t>, for use in deploying, monitoring and managing databases.</a:t>
            </a:r>
          </a:p>
          <a:p>
            <a:pPr algn="l"/>
            <a:r>
              <a:rPr lang="en-US" sz="2600" i="0" dirty="0">
                <a:solidFill>
                  <a:srgbClr val="6C6C6C"/>
                </a:solidFill>
                <a:effectLst/>
                <a:latin typeface="Ubuntu"/>
              </a:rPr>
              <a:t>SQL Server editions:</a:t>
            </a:r>
          </a:p>
          <a:p>
            <a:pPr algn="l"/>
            <a:r>
              <a:rPr lang="en-US" sz="2600" i="0" dirty="0">
                <a:solidFill>
                  <a:srgbClr val="6C6C6C"/>
                </a:solidFill>
                <a:effectLst/>
                <a:latin typeface="Ubuntu"/>
              </a:rPr>
              <a:t>Microsoft offers SQL Server in four primary editions that provide different levels of the bundled services. Two are available free of charge: a full-featured Developer edition for use in database development and testing, and an Express edition that can be used to run small databases with up to 10 GB of disk storage capacity. For larger applications, Microsoft sells an Enterprise edition that includes all of SQL Server's features, as well as a Standard one with a partial feature set and limits on the number of processor cores and memory sizes that users can configure in their database servers.</a:t>
            </a:r>
          </a:p>
          <a:p>
            <a:pPr algn="l"/>
            <a:r>
              <a:rPr lang="en-US" sz="2600" i="0" dirty="0">
                <a:solidFill>
                  <a:srgbClr val="222222"/>
                </a:solidFill>
                <a:effectLst/>
                <a:latin typeface="Ubuntu"/>
              </a:rPr>
              <a:t>Summary:</a:t>
            </a:r>
          </a:p>
          <a:p>
            <a:pPr algn="l">
              <a:buFont typeface="Arial" panose="020B0604020202020204" pitchFamily="34" charset="0"/>
              <a:buChar char="•"/>
            </a:pPr>
            <a:r>
              <a:rPr lang="en-US" sz="2600" i="0" dirty="0">
                <a:solidFill>
                  <a:srgbClr val="222222"/>
                </a:solidFill>
                <a:effectLst/>
                <a:latin typeface="Ubuntu"/>
              </a:rPr>
              <a:t>SQL Server is defined as a relational database management system (RDBMS) developed by Microsoft</a:t>
            </a:r>
          </a:p>
          <a:p>
            <a:pPr algn="l">
              <a:buFont typeface="Arial" panose="020B0604020202020204" pitchFamily="34" charset="0"/>
              <a:buChar char="•"/>
            </a:pPr>
            <a:r>
              <a:rPr lang="en-US" sz="2600" i="0" dirty="0">
                <a:solidFill>
                  <a:srgbClr val="222222"/>
                </a:solidFill>
                <a:effectLst/>
                <a:latin typeface="Ubuntu"/>
              </a:rPr>
              <a:t>T-SQL means Transact-SQL, a propriety Language by Microsoft</a:t>
            </a:r>
          </a:p>
          <a:p>
            <a:pPr algn="l">
              <a:buFont typeface="Arial" panose="020B0604020202020204" pitchFamily="34" charset="0"/>
              <a:buChar char="•"/>
            </a:pPr>
            <a:r>
              <a:rPr lang="en-US" sz="2600" i="0" dirty="0">
                <a:solidFill>
                  <a:srgbClr val="222222"/>
                </a:solidFill>
                <a:effectLst/>
                <a:latin typeface="Ubuntu"/>
              </a:rPr>
              <a:t>Microsoft and Sybase released version 1.0 in 1989</a:t>
            </a:r>
          </a:p>
          <a:p>
            <a:pPr algn="l">
              <a:buFont typeface="Arial" panose="020B0604020202020204" pitchFamily="34" charset="0"/>
              <a:buChar char="•"/>
            </a:pPr>
            <a:r>
              <a:rPr lang="en-US" sz="2600" i="0" dirty="0">
                <a:solidFill>
                  <a:srgbClr val="222222"/>
                </a:solidFill>
                <a:effectLst/>
                <a:latin typeface="Ubuntu"/>
              </a:rPr>
              <a:t>Various Editions of SQL Server are Enterprise, Standard, Web, Developer, and Express</a:t>
            </a:r>
          </a:p>
          <a:p>
            <a:pPr algn="l">
              <a:buFont typeface="Arial" panose="020B0604020202020204" pitchFamily="34" charset="0"/>
              <a:buChar char="•"/>
            </a:pPr>
            <a:r>
              <a:rPr lang="en-US" sz="2600" i="0" dirty="0">
                <a:solidFill>
                  <a:srgbClr val="222222"/>
                </a:solidFill>
                <a:effectLst/>
                <a:latin typeface="Ubuntu"/>
              </a:rPr>
              <a:t>Critical components of SQL Server are Database Engine, SQL Server, SQL Server Agent, SQL Server Browser, SQL Server Full-Text Search, etc.</a:t>
            </a:r>
          </a:p>
          <a:p>
            <a:pPr algn="l">
              <a:buFont typeface="Arial" panose="020B0604020202020204" pitchFamily="34" charset="0"/>
              <a:buChar char="•"/>
            </a:pPr>
            <a:r>
              <a:rPr lang="en-US" sz="2600" i="0" dirty="0">
                <a:solidFill>
                  <a:srgbClr val="222222"/>
                </a:solidFill>
                <a:effectLst/>
                <a:latin typeface="Ubuntu"/>
              </a:rPr>
              <a:t>You can run multiple instances of SQL Server the same on the same machine.</a:t>
            </a:r>
          </a:p>
          <a:p>
            <a:pPr algn="l"/>
            <a:endParaRPr lang="en-US" sz="2000" b="0" i="0" dirty="0">
              <a:solidFill>
                <a:srgbClr val="6C6C6C"/>
              </a:solidFill>
              <a:effectLst/>
              <a:latin typeface="Ubuntu"/>
            </a:endParaRPr>
          </a:p>
          <a:p>
            <a:endParaRPr lang="fr-FR" sz="2200" dirty="0"/>
          </a:p>
        </p:txBody>
      </p:sp>
    </p:spTree>
    <p:extLst>
      <p:ext uri="{BB962C8B-B14F-4D97-AF65-F5344CB8AC3E}">
        <p14:creationId xmlns:p14="http://schemas.microsoft.com/office/powerpoint/2010/main" val="31851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DB7E18-C049-45F1-ABFD-0EBB93032770}"/>
              </a:ext>
            </a:extLst>
          </p:cNvPr>
          <p:cNvSpPr>
            <a:spLocks noGrp="1"/>
          </p:cNvSpPr>
          <p:nvPr>
            <p:ph idx="1"/>
          </p:nvPr>
        </p:nvSpPr>
        <p:spPr>
          <a:xfrm>
            <a:off x="838200" y="351692"/>
            <a:ext cx="10515600" cy="5825271"/>
          </a:xfrm>
        </p:spPr>
        <p:txBody>
          <a:bodyPr>
            <a:normAutofit/>
          </a:bodyPr>
          <a:lstStyle/>
          <a:p>
            <a:pPr marL="0" indent="0" algn="l">
              <a:buNone/>
            </a:pPr>
            <a:r>
              <a:rPr lang="en-US" b="1" i="0" dirty="0">
                <a:solidFill>
                  <a:srgbClr val="FF0000"/>
                </a:solidFill>
                <a:effectLst/>
                <a:latin typeface="Arial" panose="020B0604020202020204" pitchFamily="34" charset="0"/>
              </a:rPr>
              <a:t>   How SQL Server works  </a:t>
            </a:r>
          </a:p>
          <a:p>
            <a:pPr marL="0" indent="0" algn="l">
              <a:buNone/>
            </a:pPr>
            <a:r>
              <a:rPr lang="en-US" b="1" i="0" dirty="0">
                <a:solidFill>
                  <a:srgbClr val="FF0000"/>
                </a:solidFill>
                <a:effectLst/>
                <a:latin typeface="Arial" panose="020B0604020202020204" pitchFamily="34" charset="0"/>
              </a:rPr>
              <a:t> </a:t>
            </a:r>
            <a:r>
              <a:rPr lang="en-US" b="1" i="0" dirty="0">
                <a:solidFill>
                  <a:srgbClr val="323232"/>
                </a:solidFill>
                <a:effectLst/>
                <a:latin typeface="Arial" panose="020B0604020202020204" pitchFamily="34" charset="0"/>
              </a:rPr>
              <a:t>       </a:t>
            </a:r>
          </a:p>
          <a:p>
            <a:pPr algn="l"/>
            <a:r>
              <a:rPr lang="en-US" sz="1900" b="0" i="0" dirty="0">
                <a:solidFill>
                  <a:srgbClr val="6C6C6C"/>
                </a:solidFill>
                <a:effectLst/>
                <a:latin typeface="Ubuntu"/>
              </a:rPr>
              <a:t>Like other RDBMS technologies, SQL Server is primarily built around a row-based table structure that connects related data elements in different tables to one another, avoiding the need to redundantly store data in multiple places within a database. The relational model also provides referential integrity and other integrity constraints to maintain data accuracy. Those checks are part of a broader adherence to the principles of atomicity, consistency, isolation and durability, collectively known as the </a:t>
            </a:r>
            <a:r>
              <a:rPr lang="en-US" sz="1900" b="0" i="0" u="sng" dirty="0">
                <a:solidFill>
                  <a:srgbClr val="00B3AC"/>
                </a:solidFill>
                <a:effectLst/>
                <a:latin typeface="Ubuntu"/>
                <a:hlinkClick r:id="rId2"/>
              </a:rPr>
              <a:t>ACID properties</a:t>
            </a:r>
            <a:r>
              <a:rPr lang="en-US" sz="1900" b="0" i="0" dirty="0">
                <a:solidFill>
                  <a:srgbClr val="6C6C6C"/>
                </a:solidFill>
                <a:effectLst/>
                <a:latin typeface="Ubuntu"/>
              </a:rPr>
              <a:t>, and are designed to guarantee that database transactions are processed reliably.</a:t>
            </a:r>
          </a:p>
          <a:p>
            <a:pPr algn="l"/>
            <a:r>
              <a:rPr lang="en-US" sz="1900" b="0" i="0" dirty="0">
                <a:solidFill>
                  <a:srgbClr val="6C6C6C"/>
                </a:solidFill>
                <a:effectLst/>
                <a:latin typeface="Ubuntu"/>
              </a:rPr>
              <a:t>The core component of Microsoft SQL Server is the SQL Server Database Engine, which controls data storage, processing and security. It includes a relational engine that processes commands and queries and a storage engine that manages database files, tables, pages, indexes, data buffers and transactions. Stored procedures, triggers, views and other database objects are also created and executed by the Database Engine.</a:t>
            </a:r>
          </a:p>
          <a:p>
            <a:endParaRPr lang="fr-FR" dirty="0"/>
          </a:p>
        </p:txBody>
      </p:sp>
    </p:spTree>
    <p:extLst>
      <p:ext uri="{BB962C8B-B14F-4D97-AF65-F5344CB8AC3E}">
        <p14:creationId xmlns:p14="http://schemas.microsoft.com/office/powerpoint/2010/main" val="316866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9848CF-62A4-4A66-979B-52F34C8E07A8}"/>
              </a:ext>
            </a:extLst>
          </p:cNvPr>
          <p:cNvSpPr>
            <a:spLocks noGrp="1"/>
          </p:cNvSpPr>
          <p:nvPr>
            <p:ph idx="1"/>
          </p:nvPr>
        </p:nvSpPr>
        <p:spPr>
          <a:xfrm>
            <a:off x="838200" y="407963"/>
            <a:ext cx="10515600" cy="5992837"/>
          </a:xfrm>
        </p:spPr>
        <p:txBody>
          <a:bodyPr/>
          <a:lstStyle/>
          <a:p>
            <a:pPr marL="0" indent="0" algn="l">
              <a:buNone/>
            </a:pPr>
            <a:r>
              <a:rPr lang="en-US" b="1" i="0" dirty="0">
                <a:solidFill>
                  <a:srgbClr val="FF0000"/>
                </a:solidFill>
                <a:effectLst/>
                <a:latin typeface="Lato"/>
              </a:rPr>
              <a:t>  What’s the difference?</a:t>
            </a:r>
          </a:p>
          <a:p>
            <a:pPr marL="0" indent="0" algn="l">
              <a:buNone/>
            </a:pPr>
            <a:endParaRPr lang="en-US" b="1" i="0" dirty="0">
              <a:solidFill>
                <a:srgbClr val="3D4251"/>
              </a:solidFill>
              <a:effectLst/>
              <a:latin typeface="Lato"/>
            </a:endParaRPr>
          </a:p>
          <a:p>
            <a:pPr algn="l"/>
            <a:r>
              <a:rPr lang="en-US" sz="2000" b="0" i="0" dirty="0">
                <a:solidFill>
                  <a:srgbClr val="3D4251"/>
                </a:solidFill>
                <a:effectLst/>
                <a:latin typeface="Ubuntu"/>
              </a:rPr>
              <a:t>PostgreSQL,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pPr marL="0" indent="0">
              <a:buNone/>
            </a:pPr>
            <a:endParaRPr lang="fr-FR" dirty="0"/>
          </a:p>
        </p:txBody>
      </p:sp>
    </p:spTree>
    <p:extLst>
      <p:ext uri="{BB962C8B-B14F-4D97-AF65-F5344CB8AC3E}">
        <p14:creationId xmlns:p14="http://schemas.microsoft.com/office/powerpoint/2010/main" val="352771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A8282B69-8B8A-4078-80C6-5AE2E0FE5019}"/>
              </a:ext>
            </a:extLst>
          </p:cNvPr>
          <p:cNvGraphicFramePr>
            <a:graphicFrameLocks noGrp="1"/>
          </p:cNvGraphicFramePr>
          <p:nvPr>
            <p:ph idx="1"/>
            <p:extLst>
              <p:ext uri="{D42A27DB-BD31-4B8C-83A1-F6EECF244321}">
                <p14:modId xmlns:p14="http://schemas.microsoft.com/office/powerpoint/2010/main" val="2189088032"/>
              </p:ext>
            </p:extLst>
          </p:nvPr>
        </p:nvGraphicFramePr>
        <p:xfrm>
          <a:off x="1041009" y="154746"/>
          <a:ext cx="10480431" cy="6471137"/>
        </p:xfrm>
        <a:graphic>
          <a:graphicData uri="http://schemas.openxmlformats.org/drawingml/2006/table">
            <a:tbl>
              <a:tblPr/>
              <a:tblGrid>
                <a:gridCol w="2041287">
                  <a:extLst>
                    <a:ext uri="{9D8B030D-6E8A-4147-A177-3AD203B41FA5}">
                      <a16:colId xmlns:a16="http://schemas.microsoft.com/office/drawing/2014/main" val="3317827719"/>
                    </a:ext>
                  </a:extLst>
                </a:gridCol>
                <a:gridCol w="2150885">
                  <a:extLst>
                    <a:ext uri="{9D8B030D-6E8A-4147-A177-3AD203B41FA5}">
                      <a16:colId xmlns:a16="http://schemas.microsoft.com/office/drawing/2014/main" val="661751731"/>
                    </a:ext>
                  </a:extLst>
                </a:gridCol>
                <a:gridCol w="2096087">
                  <a:extLst>
                    <a:ext uri="{9D8B030D-6E8A-4147-A177-3AD203B41FA5}">
                      <a16:colId xmlns:a16="http://schemas.microsoft.com/office/drawing/2014/main" val="4272683299"/>
                    </a:ext>
                  </a:extLst>
                </a:gridCol>
                <a:gridCol w="3980610">
                  <a:extLst>
                    <a:ext uri="{9D8B030D-6E8A-4147-A177-3AD203B41FA5}">
                      <a16:colId xmlns:a16="http://schemas.microsoft.com/office/drawing/2014/main" val="316871875"/>
                    </a:ext>
                  </a:extLst>
                </a:gridCol>
                <a:gridCol w="211562">
                  <a:extLst>
                    <a:ext uri="{9D8B030D-6E8A-4147-A177-3AD203B41FA5}">
                      <a16:colId xmlns:a16="http://schemas.microsoft.com/office/drawing/2014/main" val="156781053"/>
                    </a:ext>
                  </a:extLst>
                </a:gridCol>
              </a:tblGrid>
              <a:tr h="524646">
                <a:tc>
                  <a:txBody>
                    <a:bodyPr/>
                    <a:lstStyle/>
                    <a:p>
                      <a:pPr fontAlgn="ctr"/>
                      <a:endParaRPr lang="fr-FR" sz="1800">
                        <a:effectLst/>
                        <a:latin typeface="Lato"/>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a:effectLst/>
                          <a:latin typeface="Lato"/>
                        </a:rPr>
                        <a:t>SQL Server</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dirty="0">
                          <a:effectLst/>
                          <a:latin typeface="Lato"/>
                        </a:rPr>
                        <a:t>MySQL</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a:effectLst/>
                          <a:latin typeface="Lato"/>
                        </a:rPr>
                        <a:t>PostgreSQL</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endParaRPr lang="fr-FR" sz="1800" dirty="0">
                        <a:effectLst/>
                        <a:latin typeface="Lato"/>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857939835"/>
                  </a:ext>
                </a:extLst>
              </a:tr>
              <a:tr h="555524">
                <a:tc>
                  <a:txBody>
                    <a:bodyPr/>
                    <a:lstStyle/>
                    <a:p>
                      <a:pPr fontAlgn="ctr"/>
                      <a:r>
                        <a:rPr lang="fr-FR" sz="1800" dirty="0">
                          <a:effectLst/>
                        </a:rPr>
                        <a:t>SELECT ...</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dirty="0">
                          <a:effectLst/>
                        </a:rPr>
                        <a:t>Select [col1], [col2]</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dirty="0">
                          <a:effectLst/>
                        </a:rPr>
                        <a:t>SELECT col1, col2</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a:effectLst/>
                        </a:rPr>
                        <a:t>SELECT col1, col2</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endParaRPr lang="fr-FR"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147048071"/>
                  </a:ext>
                </a:extLst>
              </a:tr>
              <a:tr h="1286214">
                <a:tc>
                  <a:txBody>
                    <a:bodyPr/>
                    <a:lstStyle/>
                    <a:p>
                      <a:pPr fontAlgn="ctr"/>
                      <a:r>
                        <a:rPr lang="en-US" sz="1800" dirty="0">
                          <a:effectLst/>
                        </a:rPr>
                        <a:t>Data from tables is case sensitive?</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800" dirty="0">
                          <a:effectLst/>
                        </a:rPr>
                        <a:t>Yes WHERE name = ‘John’ Or WHERE name = ‘john’ are not the same</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800" dirty="0">
                          <a:effectLst/>
                        </a:rPr>
                        <a:t>No WHERE name = ‘John’ Or WHERE name = ‘john’ are the same</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800" dirty="0">
                          <a:effectLst/>
                        </a:rPr>
                        <a:t>Yes WHERE name = ‘John’ Or WHERE name = ‘john’ are not the same</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endParaRPr lang="en-US"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660551525"/>
                  </a:ext>
                </a:extLst>
              </a:tr>
              <a:tr h="691204">
                <a:tc>
                  <a:txBody>
                    <a:bodyPr/>
                    <a:lstStyle/>
                    <a:p>
                      <a:pPr fontAlgn="ctr"/>
                      <a:r>
                        <a:rPr lang="fr-FR" sz="1800">
                          <a:effectLst/>
                        </a:rPr>
                        <a:t>Using quotation marks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dirty="0">
                          <a:effectLst/>
                        </a:rPr>
                        <a:t>name = ‘John’ only</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800">
                          <a:effectLst/>
                        </a:rPr>
                        <a:t>name = ‘John’ or name = “John”</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dirty="0">
                          <a:effectLst/>
                        </a:rPr>
                        <a:t>name = ‘John’ only</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endParaRPr lang="en-US"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864625312"/>
                  </a:ext>
                </a:extLst>
              </a:tr>
              <a:tr h="1096128">
                <a:tc>
                  <a:txBody>
                    <a:bodyPr/>
                    <a:lstStyle/>
                    <a:p>
                      <a:pPr fontAlgn="ctr"/>
                      <a:r>
                        <a:rPr lang="en-US" sz="1800">
                          <a:effectLst/>
                        </a:rPr>
                        <a:t>Aliases for columns and tables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a:effectLst/>
                        </a:rPr>
                        <a:t>SELECT AVG(col1)=avg1</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800">
                          <a:effectLst/>
                        </a:rPr>
                        <a:t>SELECT AVG(col1) AS avg1</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800">
                          <a:effectLst/>
                        </a:rPr>
                        <a:t>SELECT AVG(col1) AS avg1</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endParaRPr lang="en-US"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659440746"/>
                  </a:ext>
                </a:extLst>
              </a:tr>
              <a:tr h="1211545">
                <a:tc>
                  <a:txBody>
                    <a:bodyPr/>
                    <a:lstStyle/>
                    <a:p>
                      <a:pPr fontAlgn="ctr"/>
                      <a:r>
                        <a:rPr lang="fr-FR" sz="1800">
                          <a:effectLst/>
                        </a:rPr>
                        <a:t>Working with dates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a:effectLst/>
                        </a:rPr>
                        <a:t>GETDATE() DATEPART()</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a:effectLst/>
                        </a:rPr>
                        <a:t>CURDATE() CURTIME() EXTRACT()</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800">
                          <a:effectLst/>
                        </a:rPr>
                        <a:t>CURRENT_DATE() CURRENT_TIME() EXTRACT()</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endParaRPr lang="fr-FR"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052494256"/>
                  </a:ext>
                </a:extLst>
              </a:tr>
              <a:tr h="1105876">
                <a:tc>
                  <a:txBody>
                    <a:bodyPr/>
                    <a:lstStyle/>
                    <a:p>
                      <a:pPr fontAlgn="ctr"/>
                      <a:r>
                        <a:rPr lang="en-US" sz="1800">
                          <a:effectLst/>
                        </a:rPr>
                        <a:t>Window functions i.e., OVER(), PARTITION BY()</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a:effectLst/>
                        </a:rPr>
                        <a:t>Yes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dirty="0">
                          <a:effectLst/>
                        </a:rPr>
                        <a:t>Yes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a:effectLst/>
                        </a:rPr>
                        <a:t>Yes</a:t>
                      </a: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endParaRPr lang="en-US" sz="1800" dirty="0">
                        <a:effectLst/>
                      </a:endParaRPr>
                    </a:p>
                  </a:txBody>
                  <a:tcPr marL="89626" marR="89626" marT="44813" marB="4481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2599689135"/>
                  </a:ext>
                </a:extLst>
              </a:tr>
            </a:tbl>
          </a:graphicData>
        </a:graphic>
      </p:graphicFrame>
    </p:spTree>
    <p:extLst>
      <p:ext uri="{BB962C8B-B14F-4D97-AF65-F5344CB8AC3E}">
        <p14:creationId xmlns:p14="http://schemas.microsoft.com/office/powerpoint/2010/main" val="28798042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1512</Words>
  <Application>Microsoft Office PowerPoint</Application>
  <PresentationFormat>Grand écran</PresentationFormat>
  <Paragraphs>76</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Calibri Light</vt:lpstr>
      <vt:lpstr>Lato</vt:lpstr>
      <vt:lpstr>Montserrat</vt:lpstr>
      <vt:lpstr>muli</vt:lpstr>
      <vt:lpstr>Ubuntu</vt:lpstr>
      <vt:lpstr>Thème Office</vt:lpstr>
      <vt:lpstr>1- MySQL </vt:lpstr>
      <vt:lpstr>How Does MySQL Work? </vt:lpstr>
      <vt:lpstr>2-PostgreSQL </vt:lpstr>
      <vt:lpstr>Présentation PowerPoint</vt:lpstr>
      <vt:lpstr>3-SQL SERVER</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MySQL </dc:title>
  <dc:creator>user</dc:creator>
  <cp:lastModifiedBy>user</cp:lastModifiedBy>
  <cp:revision>9</cp:revision>
  <dcterms:created xsi:type="dcterms:W3CDTF">2021-03-29T21:48:01Z</dcterms:created>
  <dcterms:modified xsi:type="dcterms:W3CDTF">2021-03-29T23:18:47Z</dcterms:modified>
</cp:coreProperties>
</file>