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7562850" cy="1069022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22" name="PlaceHolder 2"/>
          <p:cNvSpPr>
            <a:spLocks noGrp="1"/>
          </p:cNvSpPr>
          <p:nvPr>
            <p:ph type="body"/>
          </p:nvPr>
        </p:nvSpPr>
        <p:spPr>
          <a:xfrm>
            <a:off x="378000" y="2501280"/>
            <a:ext cx="6806160" cy="295704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378000" y="5739480"/>
            <a:ext cx="6806160" cy="2957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378000" y="2501280"/>
            <a:ext cx="3321360" cy="29570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3865680" y="2501280"/>
            <a:ext cx="3321360" cy="2957040"/>
          </a:xfrm>
          <a:prstGeom prst="rect">
            <a:avLst/>
          </a:prstGeom>
        </p:spPr>
        <p:txBody>
          <a:bodyPr lIns="0" rIns="0" tIns="0" bIns="0">
            <a:normAutofit/>
          </a:bodyPr>
          <a:p>
            <a:endParaRPr b="0" lang="en-US" sz="3200" spc="-1" strike="noStrike">
              <a:latin typeface="Arial"/>
            </a:endParaRPr>
          </a:p>
        </p:txBody>
      </p:sp>
      <p:sp>
        <p:nvSpPr>
          <p:cNvPr id="27" name="PlaceHolder 4"/>
          <p:cNvSpPr>
            <a:spLocks noGrp="1"/>
          </p:cNvSpPr>
          <p:nvPr>
            <p:ph type="body"/>
          </p:nvPr>
        </p:nvSpPr>
        <p:spPr>
          <a:xfrm>
            <a:off x="378000" y="5739480"/>
            <a:ext cx="3321360" cy="2957040"/>
          </a:xfrm>
          <a:prstGeom prst="rect">
            <a:avLst/>
          </a:prstGeom>
        </p:spPr>
        <p:txBody>
          <a:bodyPr lIns="0" rIns="0" tIns="0" bIns="0">
            <a:normAutofit/>
          </a:bodyPr>
          <a:p>
            <a:endParaRPr b="0" lang="en-US" sz="3200" spc="-1" strike="noStrike">
              <a:latin typeface="Arial"/>
            </a:endParaRPr>
          </a:p>
        </p:txBody>
      </p:sp>
      <p:sp>
        <p:nvSpPr>
          <p:cNvPr id="28" name="PlaceHolder 5"/>
          <p:cNvSpPr>
            <a:spLocks noGrp="1"/>
          </p:cNvSpPr>
          <p:nvPr>
            <p:ph type="body"/>
          </p:nvPr>
        </p:nvSpPr>
        <p:spPr>
          <a:xfrm>
            <a:off x="3865680" y="5739480"/>
            <a:ext cx="3321360" cy="2957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378000" y="2501280"/>
            <a:ext cx="2191320" cy="295704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2679120" y="2501280"/>
            <a:ext cx="2191320" cy="295704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4980600" y="2501280"/>
            <a:ext cx="2191320" cy="295704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378000" y="5739480"/>
            <a:ext cx="2191320" cy="2957040"/>
          </a:xfrm>
          <a:prstGeom prst="rect">
            <a:avLst/>
          </a:prstGeom>
        </p:spPr>
        <p:txBody>
          <a:bodyPr lIns="0" rIns="0" tIns="0" bIns="0">
            <a:normAutofit/>
          </a:bodyPr>
          <a:p>
            <a:endParaRPr b="0" lang="en-US" sz="3200" spc="-1" strike="noStrike">
              <a:latin typeface="Arial"/>
            </a:endParaRPr>
          </a:p>
        </p:txBody>
      </p:sp>
      <p:sp>
        <p:nvSpPr>
          <p:cNvPr id="34" name="PlaceHolder 6"/>
          <p:cNvSpPr>
            <a:spLocks noGrp="1"/>
          </p:cNvSpPr>
          <p:nvPr>
            <p:ph type="body"/>
          </p:nvPr>
        </p:nvSpPr>
        <p:spPr>
          <a:xfrm>
            <a:off x="2679120" y="5739480"/>
            <a:ext cx="2191320" cy="2957040"/>
          </a:xfrm>
          <a:prstGeom prst="rect">
            <a:avLst/>
          </a:prstGeom>
        </p:spPr>
        <p:txBody>
          <a:bodyPr lIns="0" rIns="0" tIns="0" bIns="0">
            <a:normAutofit/>
          </a:bodyPr>
          <a:p>
            <a:endParaRPr b="0" lang="en-US" sz="3200" spc="-1" strike="noStrike">
              <a:latin typeface="Arial"/>
            </a:endParaRPr>
          </a:p>
        </p:txBody>
      </p:sp>
      <p:sp>
        <p:nvSpPr>
          <p:cNvPr id="35" name="PlaceHolder 7"/>
          <p:cNvSpPr>
            <a:spLocks noGrp="1"/>
          </p:cNvSpPr>
          <p:nvPr>
            <p:ph type="body"/>
          </p:nvPr>
        </p:nvSpPr>
        <p:spPr>
          <a:xfrm>
            <a:off x="4980600" y="5739480"/>
            <a:ext cx="2191320" cy="2957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0"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1" name="PlaceHolder 2"/>
          <p:cNvSpPr>
            <a:spLocks noGrp="1"/>
          </p:cNvSpPr>
          <p:nvPr>
            <p:ph type="subTitle"/>
          </p:nvPr>
        </p:nvSpPr>
        <p:spPr>
          <a:xfrm>
            <a:off x="378000" y="2501280"/>
            <a:ext cx="6806160" cy="6199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body"/>
          </p:nvPr>
        </p:nvSpPr>
        <p:spPr>
          <a:xfrm>
            <a:off x="378000" y="2501280"/>
            <a:ext cx="6806160" cy="619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378000" y="2501280"/>
            <a:ext cx="3321360" cy="6199920"/>
          </a:xfrm>
          <a:prstGeom prst="rect">
            <a:avLst/>
          </a:prstGeom>
        </p:spPr>
        <p:txBody>
          <a:bodyPr lIns="0" rIns="0" tIns="0" bIns="0">
            <a:normAutofit/>
          </a:bodyPr>
          <a:p>
            <a:endParaRPr b="0" lang="en-US" sz="3200" spc="-1" strike="noStrike">
              <a:latin typeface="Arial"/>
            </a:endParaRPr>
          </a:p>
        </p:txBody>
      </p:sp>
      <p:sp>
        <p:nvSpPr>
          <p:cNvPr id="6" name="PlaceHolder 3"/>
          <p:cNvSpPr>
            <a:spLocks noGrp="1"/>
          </p:cNvSpPr>
          <p:nvPr>
            <p:ph type="body"/>
          </p:nvPr>
        </p:nvSpPr>
        <p:spPr>
          <a:xfrm>
            <a:off x="3865680" y="2501280"/>
            <a:ext cx="3321360" cy="619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 name="PlaceHolder 1"/>
          <p:cNvSpPr>
            <a:spLocks noGrp="1"/>
          </p:cNvSpPr>
          <p:nvPr>
            <p:ph type="subTitle"/>
          </p:nvPr>
        </p:nvSpPr>
        <p:spPr>
          <a:xfrm>
            <a:off x="378000" y="426240"/>
            <a:ext cx="6806160" cy="8274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378000" y="2501280"/>
            <a:ext cx="3321360" cy="29570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3865680" y="2501280"/>
            <a:ext cx="3321360" cy="6199920"/>
          </a:xfrm>
          <a:prstGeom prst="rect">
            <a:avLst/>
          </a:prstGeom>
        </p:spPr>
        <p:txBody>
          <a:bodyPr lIns="0" rIns="0" tIns="0" bIns="0">
            <a:normAutofit/>
          </a:bodyPr>
          <a:p>
            <a:endParaRPr b="0" lang="en-US" sz="3200" spc="-1" strike="noStrike">
              <a:latin typeface="Arial"/>
            </a:endParaRPr>
          </a:p>
        </p:txBody>
      </p:sp>
      <p:sp>
        <p:nvSpPr>
          <p:cNvPr id="12" name="PlaceHolder 4"/>
          <p:cNvSpPr>
            <a:spLocks noGrp="1"/>
          </p:cNvSpPr>
          <p:nvPr>
            <p:ph type="body"/>
          </p:nvPr>
        </p:nvSpPr>
        <p:spPr>
          <a:xfrm>
            <a:off x="378000" y="5739480"/>
            <a:ext cx="3321360" cy="2957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14" name="PlaceHolder 2"/>
          <p:cNvSpPr>
            <a:spLocks noGrp="1"/>
          </p:cNvSpPr>
          <p:nvPr>
            <p:ph type="body"/>
          </p:nvPr>
        </p:nvSpPr>
        <p:spPr>
          <a:xfrm>
            <a:off x="378000" y="2501280"/>
            <a:ext cx="3321360" cy="619992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3865680" y="2501280"/>
            <a:ext cx="3321360" cy="295704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3865680" y="5739480"/>
            <a:ext cx="3321360" cy="2957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18" name="PlaceHolder 2"/>
          <p:cNvSpPr>
            <a:spLocks noGrp="1"/>
          </p:cNvSpPr>
          <p:nvPr>
            <p:ph type="body"/>
          </p:nvPr>
        </p:nvSpPr>
        <p:spPr>
          <a:xfrm>
            <a:off x="378000" y="2501280"/>
            <a:ext cx="3321360" cy="295704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3865680" y="2501280"/>
            <a:ext cx="3321360" cy="295704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378000" y="5739480"/>
            <a:ext cx="6806160" cy="29570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dddd"/>
        </a:solidFill>
      </p:bgPr>
    </p:bg>
    <p:spTree>
      <p:nvGrpSpPr>
        <p:cNvPr id="1" name=""/>
        <p:cNvGrpSpPr/>
        <p:nvPr/>
      </p:nvGrpSpPr>
      <p:grpSpPr>
        <a:xfrm>
          <a:off x="0" y="0"/>
          <a:ext cx="0" cy="0"/>
          <a:chOff x="0" y="0"/>
          <a:chExt cx="0" cy="0"/>
        </a:xfrm>
      </p:grpSpPr>
      <p:sp>
        <p:nvSpPr>
          <p:cNvPr id="36" name="CustomShape 1"/>
          <p:cNvSpPr/>
          <p:nvPr/>
        </p:nvSpPr>
        <p:spPr>
          <a:xfrm>
            <a:off x="648000" y="786960"/>
            <a:ext cx="7087320" cy="39204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567"/>
              </a:spcBef>
              <a:spcAft>
                <a:spcPts val="567"/>
              </a:spcAft>
              <a:tabLst>
                <a:tab algn="l" pos="2684160"/>
                <a:tab algn="l" pos="3030840"/>
                <a:tab algn="l" pos="3143160"/>
              </a:tabLst>
            </a:pPr>
            <a:r>
              <a:rPr b="0" lang="en-US" sz="1050" spc="-1" strike="noStrike">
                <a:solidFill>
                  <a:srgbClr val="000000"/>
                </a:solidFill>
                <a:latin typeface="Roboto Light"/>
                <a:ea typeface="Noto Sans CJK SC"/>
              </a:rPr>
              <a:t>     </a:t>
            </a:r>
            <a:r>
              <a:rPr b="0" lang="en-US" sz="1050" spc="-1" strike="noStrike">
                <a:solidFill>
                  <a:srgbClr val="000000"/>
                </a:solidFill>
                <a:latin typeface="Roboto Light"/>
                <a:ea typeface="Noto Sans CJK SC"/>
              </a:rPr>
              <a:t>github.com/kaiser-hamid-rabbi           kaiser-hamid-rabbi.github.io          linkedin.com/in/kaiserhamidrabbi/</a:t>
            </a:r>
            <a:endParaRPr b="0" lang="en-US" sz="1050" spc="-1" strike="noStrike">
              <a:latin typeface="Arial"/>
            </a:endParaRPr>
          </a:p>
        </p:txBody>
      </p:sp>
      <p:sp>
        <p:nvSpPr>
          <p:cNvPr id="37" name="CustomShape 2"/>
          <p:cNvSpPr/>
          <p:nvPr/>
        </p:nvSpPr>
        <p:spPr>
          <a:xfrm>
            <a:off x="1783440" y="129960"/>
            <a:ext cx="3722400" cy="578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3200" spc="-86" strike="noStrike">
                <a:solidFill>
                  <a:srgbClr val="666666"/>
                </a:solidFill>
                <a:latin typeface="Roboto Light"/>
                <a:ea typeface="Open Sans SemiBold"/>
              </a:rPr>
              <a:t>Kaiser Hamid</a:t>
            </a:r>
            <a:r>
              <a:rPr b="0" lang="en-US" sz="3200" spc="-86" strike="noStrike">
                <a:solidFill>
                  <a:srgbClr val="666666"/>
                </a:solidFill>
                <a:latin typeface="Roboto"/>
                <a:ea typeface="Open Sans SemiBold"/>
              </a:rPr>
              <a:t> </a:t>
            </a:r>
            <a:r>
              <a:rPr b="0" lang="en-US" sz="3200" spc="-86" strike="noStrike">
                <a:solidFill>
                  <a:srgbClr val="333333"/>
                </a:solidFill>
                <a:latin typeface="Roboto"/>
                <a:ea typeface="Open Sans SemiBold"/>
              </a:rPr>
              <a:t>Rabbi</a:t>
            </a:r>
            <a:r>
              <a:rPr b="1" lang="en-US" sz="3200" spc="-86" strike="noStrike">
                <a:solidFill>
                  <a:srgbClr val="333333"/>
                </a:solidFill>
                <a:latin typeface="Roboto"/>
                <a:ea typeface="Open Sans SemiBold"/>
              </a:rPr>
              <a:t> </a:t>
            </a:r>
            <a:endParaRPr b="0" lang="en-US" sz="3200" spc="-1" strike="noStrike">
              <a:latin typeface="Arial"/>
            </a:endParaRPr>
          </a:p>
        </p:txBody>
      </p:sp>
      <p:sp>
        <p:nvSpPr>
          <p:cNvPr id="38" name="CustomShape 3"/>
          <p:cNvSpPr/>
          <p:nvPr/>
        </p:nvSpPr>
        <p:spPr>
          <a:xfrm rot="16200">
            <a:off x="256680" y="1367280"/>
            <a:ext cx="7043760" cy="4913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200" spc="-1" strike="noStrike">
                <a:solidFill>
                  <a:srgbClr val="000000"/>
                </a:solidFill>
                <a:latin typeface="Roboto"/>
                <a:ea typeface="DejaVu Sans"/>
              </a:rPr>
              <a:t>SOFTWARE ENGINEER</a:t>
            </a:r>
            <a:r>
              <a:rPr b="0" lang="en-US" sz="1200" spc="-1" strike="noStrike">
                <a:solidFill>
                  <a:srgbClr val="000000"/>
                </a:solidFill>
                <a:latin typeface="Roboto"/>
                <a:ea typeface="DejaVu Sans"/>
              </a:rPr>
              <a:t> </a:t>
            </a: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a:t>
            </a:r>
            <a:r>
              <a:rPr b="1" lang="en-US" sz="1200" spc="-1" strike="noStrike">
                <a:solidFill>
                  <a:srgbClr val="000000"/>
                </a:solidFill>
                <a:latin typeface="Roboto"/>
                <a:ea typeface="DejaVu Sans"/>
              </a:rPr>
              <a:t>TIGERIT BANGLADESH LTD</a:t>
            </a:r>
            <a:r>
              <a:rPr b="0" lang="en-US" sz="1200" spc="-1" strike="noStrike">
                <a:solidFill>
                  <a:srgbClr val="000000"/>
                </a:solidFill>
                <a:latin typeface="Roboto"/>
                <a:ea typeface="DejaVu Sans"/>
              </a:rPr>
              <a:t>​​ | Banani, Dhaka | October 2019 – Present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Roboto"/>
                <a:ea typeface="DejaVu Sans"/>
              </a:rPr>
              <a:t>- Debugged existing Vehicle Number Plate Recognition System, annotated the number plate for the Detection System &amp; tested the recognition system with its own model. Worked with Education Board academic data (70 million &amp; additional 2.5 million records every year) to find out frauds and provide enterprise solutions for National Election Commission &amp; Government Law Enforcement agencies.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Roboto"/>
                <a:ea typeface="DejaVu Sans"/>
              </a:rPr>
              <a:t>- Due to COVID-19, our organization had to develop Masked Face detection and recognition features in the existing Facial Recognition System. Implemented MTCNN for face detection, and alignment and MOBILEFACE architecture for face recognition. Learned Multiprocessing and Threading in PYTHON for parallel computing of CPU bound tasks and I/O bound tasks and applied that into the FRS pipeline and improved the execution time up-to 12x time faster in 4.2 million National ID Card image data cluster, with the collaboration of National Crime Records Bureau &amp; Election Commission.</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Roboto"/>
                <a:ea typeface="DejaVu Sans"/>
              </a:rPr>
              <a:t>- Implemented Facebook’s MSG3D PYTORCH model and MMSkeleton for Action Recognition System using PYTHON. Trained model from scratch for our own custom action video data set. Learned CUDA programming on the fly and implemented that for optimization and able to improve the training time up-to 4x time faster by running them on 4 parallel GPU’s. Got 40% accuracy recognizing actions from 400 action classes. This project is in progress and more exciting stuff is coming!</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Roboto"/>
                <a:ea typeface="DejaVu Sans"/>
              </a:rPr>
              <a:t>DATA SCIENTIST</a:t>
            </a:r>
            <a:r>
              <a:rPr b="0" lang="en-US" sz="1200" spc="-1" strike="noStrike">
                <a:solidFill>
                  <a:srgbClr val="000000"/>
                </a:solidFill>
                <a:latin typeface="Roboto"/>
                <a:ea typeface="DejaVu Sans"/>
              </a:rPr>
              <a:t> </a:t>
            </a: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a:t>
            </a:r>
            <a:r>
              <a:rPr b="1" lang="en-US" sz="1200" spc="-1" strike="noStrike">
                <a:solidFill>
                  <a:srgbClr val="000000"/>
                </a:solidFill>
                <a:latin typeface="Roboto"/>
                <a:ea typeface="DejaVu Sans"/>
              </a:rPr>
              <a:t>UPSKILLABLE Inc.​</a:t>
            </a:r>
            <a:r>
              <a:rPr b="0" lang="en-US" sz="1200" spc="-1" strike="noStrike">
                <a:solidFill>
                  <a:srgbClr val="000000"/>
                </a:solidFill>
                <a:latin typeface="Roboto"/>
                <a:ea typeface="DejaVu Sans"/>
              </a:rPr>
              <a:t> | Gulshan, Dhaka | July 2019 - September 2019</a:t>
            </a:r>
            <a:endParaRPr b="0" lang="en-US" sz="1200" spc="-1" strike="noStrike">
              <a:latin typeface="Arial"/>
            </a:endParaRPr>
          </a:p>
          <a:p>
            <a:pPr>
              <a:lnSpc>
                <a:spcPct val="100000"/>
              </a:lnSpc>
            </a:pPr>
            <a:r>
              <a:rPr b="0" lang="en-US" sz="1200" spc="-1" strike="noStrike">
                <a:solidFill>
                  <a:srgbClr val="000000"/>
                </a:solidFill>
                <a:latin typeface="Roboto"/>
                <a:ea typeface="DejaVu Sans"/>
              </a:rPr>
              <a:t>- Designed 2 separate Recommendation System to recommend relevant jobs to the relevant candidates and vice-versa using Auto-Encoder &amp; Boltzman Machine in Python and Flask and it helped them to find out the right job for the best-suited candidate. Also responsible for generating valuable insights from candidate’s data and their behavioral activities over time using SQL &amp; PYTHON.</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Roboto"/>
                <a:ea typeface="DejaVu Sans"/>
              </a:rPr>
              <a:t>SOFTWARE ENGINEER - DREAMERZ LAB</a:t>
            </a:r>
            <a:r>
              <a:rPr b="0" lang="en-US" sz="1200" spc="-1" strike="noStrike">
                <a:solidFill>
                  <a:srgbClr val="000000"/>
                </a:solidFill>
                <a:latin typeface="Roboto"/>
                <a:ea typeface="DejaVu Sans"/>
              </a:rPr>
              <a:t> | Lalmatia, Dhaka | January 2019 - June 2019</a:t>
            </a:r>
            <a:endParaRPr b="0" lang="en-US" sz="1200" spc="-1" strike="noStrike">
              <a:latin typeface="Arial"/>
            </a:endParaRPr>
          </a:p>
          <a:p>
            <a:pPr>
              <a:lnSpc>
                <a:spcPct val="100000"/>
              </a:lnSpc>
            </a:pP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Created 2 games in Unity, one is Multiplayer First Person Shooting game named “Battle of Hatirjhil” and another one is an Augmented Reality game named “Demon Slayer”. Experimented different AI algorithms in the game-play to make the game fun! Also worked on an Augmented reality application named “Attire LabAR” based on cloth fitting instead of using the Trail room in the shopping mall.</a:t>
            </a:r>
            <a:endParaRPr b="0" lang="en-US" sz="1200" spc="-1" strike="noStrike">
              <a:latin typeface="Arial"/>
            </a:endParaRPr>
          </a:p>
        </p:txBody>
      </p:sp>
      <p:sp>
        <p:nvSpPr>
          <p:cNvPr id="39" name="CustomShape 4"/>
          <p:cNvSpPr/>
          <p:nvPr/>
        </p:nvSpPr>
        <p:spPr>
          <a:xfrm>
            <a:off x="251640" y="1088640"/>
            <a:ext cx="2100240" cy="341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666666"/>
                </a:solidFill>
                <a:latin typeface="Roboto Light"/>
                <a:ea typeface="DejaVu Sans"/>
              </a:rPr>
              <a:t>WORK EXPERIENCE</a:t>
            </a:r>
            <a:endParaRPr b="0" lang="en-US" sz="1600" spc="-1" strike="noStrike">
              <a:latin typeface="Arial"/>
            </a:endParaRPr>
          </a:p>
        </p:txBody>
      </p:sp>
      <p:grpSp>
        <p:nvGrpSpPr>
          <p:cNvPr id="40" name="Group 5"/>
          <p:cNvGrpSpPr/>
          <p:nvPr/>
        </p:nvGrpSpPr>
        <p:grpSpPr>
          <a:xfrm>
            <a:off x="629280" y="846720"/>
            <a:ext cx="249120" cy="205560"/>
            <a:chOff x="629280" y="846720"/>
            <a:chExt cx="249120" cy="205560"/>
          </a:xfrm>
        </p:grpSpPr>
        <p:pic>
          <p:nvPicPr>
            <p:cNvPr id="41" name="" descr=""/>
            <p:cNvPicPr/>
            <p:nvPr/>
          </p:nvPicPr>
          <p:blipFill>
            <a:blip r:embed="rId1">
              <a:grayscl/>
            </a:blip>
            <a:stretch/>
          </p:blipFill>
          <p:spPr>
            <a:xfrm>
              <a:off x="629280" y="846720"/>
              <a:ext cx="249120" cy="205560"/>
            </a:xfrm>
            <a:prstGeom prst="rect">
              <a:avLst/>
            </a:prstGeom>
            <a:ln>
              <a:noFill/>
            </a:ln>
          </p:spPr>
        </p:pic>
      </p:grpSp>
      <p:sp>
        <p:nvSpPr>
          <p:cNvPr id="42" name="Line 6"/>
          <p:cNvSpPr/>
          <p:nvPr/>
        </p:nvSpPr>
        <p:spPr>
          <a:xfrm>
            <a:off x="-266760" y="1062360"/>
            <a:ext cx="8152200" cy="1800"/>
          </a:xfrm>
          <a:prstGeom prst="line">
            <a:avLst/>
          </a:prstGeom>
          <a:ln w="12600">
            <a:solidFill>
              <a:srgbClr val="333333"/>
            </a:solidFill>
            <a:round/>
          </a:ln>
        </p:spPr>
        <p:style>
          <a:lnRef idx="0"/>
          <a:fillRef idx="0"/>
          <a:effectRef idx="0"/>
          <a:fontRef idx="minor"/>
        </p:style>
      </p:sp>
      <p:sp>
        <p:nvSpPr>
          <p:cNvPr id="43" name="CustomShape 7"/>
          <p:cNvSpPr/>
          <p:nvPr/>
        </p:nvSpPr>
        <p:spPr>
          <a:xfrm>
            <a:off x="274320" y="6884280"/>
            <a:ext cx="1362600" cy="341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666666"/>
                </a:solidFill>
                <a:latin typeface="Roboto Light"/>
                <a:ea typeface="DejaVu Sans"/>
              </a:rPr>
              <a:t>EDUCATION</a:t>
            </a:r>
            <a:endParaRPr b="0" lang="en-US" sz="1600" spc="-1" strike="noStrike">
              <a:latin typeface="Arial"/>
            </a:endParaRPr>
          </a:p>
        </p:txBody>
      </p:sp>
      <p:sp>
        <p:nvSpPr>
          <p:cNvPr id="44" name="CustomShape 8"/>
          <p:cNvSpPr/>
          <p:nvPr/>
        </p:nvSpPr>
        <p:spPr>
          <a:xfrm>
            <a:off x="274320" y="9601200"/>
            <a:ext cx="1362600" cy="341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666666"/>
                </a:solidFill>
                <a:latin typeface="Roboto Light"/>
                <a:ea typeface="DejaVu Sans"/>
              </a:rPr>
              <a:t>FUN FACTS</a:t>
            </a:r>
            <a:endParaRPr b="0" lang="en-US" sz="1600" spc="-1" strike="noStrike">
              <a:latin typeface="Arial"/>
            </a:endParaRPr>
          </a:p>
        </p:txBody>
      </p:sp>
      <p:sp>
        <p:nvSpPr>
          <p:cNvPr id="45" name="CustomShape 9"/>
          <p:cNvSpPr/>
          <p:nvPr/>
        </p:nvSpPr>
        <p:spPr>
          <a:xfrm rot="16200">
            <a:off x="256680" y="9899640"/>
            <a:ext cx="7291080" cy="3205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200" spc="-1" strike="noStrike">
                <a:solidFill>
                  <a:srgbClr val="000000"/>
                </a:solidFill>
                <a:latin typeface="Roboto"/>
                <a:ea typeface="DejaVu Sans"/>
              </a:rPr>
              <a:t>ONLINE INSTRUCTOR​</a:t>
            </a:r>
            <a:r>
              <a:rPr b="0" lang="en-US" sz="1200" spc="-1" strike="noStrike">
                <a:solidFill>
                  <a:srgbClr val="000000"/>
                </a:solidFill>
                <a:latin typeface="Roboto"/>
                <a:ea typeface="DejaVu Sans"/>
              </a:rPr>
              <a:t> </a:t>
            </a: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a:t>
            </a:r>
            <a:r>
              <a:rPr b="1" lang="en-US" sz="1200" spc="-1" strike="noStrike">
                <a:solidFill>
                  <a:srgbClr val="000000"/>
                </a:solidFill>
                <a:latin typeface="Roboto"/>
                <a:ea typeface="DejaVu Sans"/>
              </a:rPr>
              <a:t>UDEMY &amp; PACKT​ PUBLICATION LTD​. | </a:t>
            </a:r>
            <a:r>
              <a:rPr b="0" lang="en-US" sz="1200" spc="-1" strike="noStrike">
                <a:solidFill>
                  <a:srgbClr val="000000"/>
                </a:solidFill>
                <a:latin typeface="Roboto"/>
                <a:ea typeface="DejaVu Sans"/>
              </a:rPr>
              <a:t>February 2018 - December 2018</a:t>
            </a:r>
            <a:endParaRPr b="0" lang="en-US" sz="1200" spc="-1" strike="noStrike">
              <a:latin typeface="Arial"/>
            </a:endParaRPr>
          </a:p>
          <a:p>
            <a:pPr>
              <a:lnSpc>
                <a:spcPct val="100000"/>
              </a:lnSpc>
            </a:pP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Authored 4 online premium courses in Machine Learning, Deep Learning &amp; Artificial Intelligence.</a:t>
            </a:r>
            <a:br/>
            <a:r>
              <a:rPr b="1" lang="en-US" sz="1200" spc="-1" strike="noStrike">
                <a:solidFill>
                  <a:srgbClr val="000000"/>
                </a:solidFill>
                <a:latin typeface="Roboto"/>
                <a:ea typeface="DejaVu Sans"/>
              </a:rPr>
              <a:t>MEGA RACER </a:t>
            </a:r>
            <a:r>
              <a:rPr b="0" lang="en-US" sz="1200" spc="-1" strike="noStrike">
                <a:solidFill>
                  <a:srgbClr val="000000"/>
                </a:solidFill>
                <a:latin typeface="Roboto"/>
                <a:ea typeface="DejaVu Sans"/>
              </a:rPr>
              <a:t>at </a:t>
            </a:r>
            <a:r>
              <a:rPr b="1" lang="en-US" sz="1200" spc="-1" strike="noStrike">
                <a:solidFill>
                  <a:srgbClr val="000000"/>
                </a:solidFill>
                <a:latin typeface="Roboto"/>
                <a:ea typeface="DejaVu Sans"/>
              </a:rPr>
              <a:t>TOUCH TYPING </a:t>
            </a:r>
            <a:r>
              <a:rPr b="0" lang="en-US" sz="1200" spc="-1" strike="noStrike">
                <a:solidFill>
                  <a:srgbClr val="000000"/>
                </a:solidFill>
                <a:latin typeface="Roboto"/>
                <a:ea typeface="DejaVu Sans"/>
              </a:rPr>
              <a:t>with average typing speed </a:t>
            </a:r>
            <a:r>
              <a:rPr b="1" lang="en-US" sz="1200" spc="-1" strike="noStrike">
                <a:solidFill>
                  <a:srgbClr val="000000"/>
                </a:solidFill>
                <a:latin typeface="Roboto"/>
                <a:ea typeface="DejaVu Sans"/>
              </a:rPr>
              <a:t>100+ WPM </a:t>
            </a:r>
            <a:r>
              <a:rPr b="0" lang="en-US" sz="1200" spc="-1" strike="noStrike">
                <a:solidFill>
                  <a:srgbClr val="000000"/>
                </a:solidFill>
                <a:latin typeface="Roboto"/>
                <a:ea typeface="DejaVu Sans"/>
              </a:rPr>
              <a:t>and Ranked </a:t>
            </a:r>
            <a:r>
              <a:rPr b="1" lang="en-US" sz="1200" spc="-1" strike="noStrike">
                <a:solidFill>
                  <a:srgbClr val="000000"/>
                </a:solidFill>
                <a:latin typeface="Roboto"/>
                <a:ea typeface="DejaVu Sans"/>
              </a:rPr>
              <a:t>Top 1% </a:t>
            </a:r>
            <a:r>
              <a:rPr b="0" lang="en-US" sz="1200" spc="-1" strike="noStrike">
                <a:solidFill>
                  <a:srgbClr val="000000"/>
                </a:solidFill>
                <a:latin typeface="Roboto"/>
                <a:ea typeface="DejaVu Sans"/>
              </a:rPr>
              <a:t>percentile.</a:t>
            </a:r>
            <a:endParaRPr b="0" lang="en-US" sz="1200" spc="-1" strike="noStrike">
              <a:latin typeface="Arial"/>
            </a:endParaRPr>
          </a:p>
        </p:txBody>
      </p:sp>
      <p:sp>
        <p:nvSpPr>
          <p:cNvPr id="46" name="CustomShape 10"/>
          <p:cNvSpPr/>
          <p:nvPr/>
        </p:nvSpPr>
        <p:spPr>
          <a:xfrm rot="16200">
            <a:off x="265680" y="7177680"/>
            <a:ext cx="7041960" cy="37375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200" spc="-1" strike="noStrike">
                <a:solidFill>
                  <a:srgbClr val="000000"/>
                </a:solidFill>
                <a:latin typeface="Roboto"/>
                <a:ea typeface="DejaVu Sans"/>
              </a:rPr>
              <a:t>OTTO-VON GUERICKE UNIVERSITY</a:t>
            </a:r>
            <a:r>
              <a:rPr b="0" lang="en-US" sz="1200" spc="-1" strike="noStrike">
                <a:solidFill>
                  <a:srgbClr val="000000"/>
                </a:solidFill>
                <a:latin typeface="Roboto"/>
                <a:ea typeface="DejaVu Sans"/>
              </a:rPr>
              <a:t>​</a:t>
            </a:r>
            <a:endParaRPr b="0" lang="en-US" sz="1200" spc="-1" strike="noStrike">
              <a:latin typeface="Arial"/>
            </a:endParaRPr>
          </a:p>
          <a:p>
            <a:pPr>
              <a:lnSpc>
                <a:spcPct val="100000"/>
              </a:lnSpc>
            </a:pPr>
            <a:r>
              <a:rPr b="0" lang="en-US" sz="1200" spc="-1" strike="noStrike">
                <a:solidFill>
                  <a:srgbClr val="000000"/>
                </a:solidFill>
                <a:latin typeface="Roboto"/>
                <a:ea typeface="DejaVu Sans"/>
              </a:rPr>
              <a:t>MASTER OF SCIENCE | DATA AND KNOWLEDGE ENGINEERING</a:t>
            </a:r>
            <a:endParaRPr b="0" lang="en-US" sz="1200" spc="-1" strike="noStrike">
              <a:latin typeface="Arial"/>
            </a:endParaRPr>
          </a:p>
          <a:p>
            <a:pPr>
              <a:lnSpc>
                <a:spcPct val="100000"/>
              </a:lnSpc>
            </a:pPr>
            <a:r>
              <a:rPr b="0" lang="en-US" sz="1200" spc="-1" strike="noStrike">
                <a:solidFill>
                  <a:srgbClr val="000000"/>
                </a:solidFill>
                <a:latin typeface="Roboto"/>
                <a:ea typeface="DejaVu Sans"/>
              </a:rPr>
              <a:t>October 2015 - N/A | Magdeburg, Germany</a:t>
            </a:r>
            <a:endParaRPr b="0" lang="en-US" sz="1200" spc="-1" strike="noStrike">
              <a:latin typeface="Arial"/>
            </a:endParaRPr>
          </a:p>
          <a:p>
            <a:pPr>
              <a:lnSpc>
                <a:spcPct val="100000"/>
              </a:lnSpc>
            </a:pPr>
            <a:r>
              <a:rPr b="0" lang="en-US" sz="1200" spc="-1" strike="noStrike">
                <a:solidFill>
                  <a:srgbClr val="000000"/>
                </a:solidFill>
                <a:latin typeface="Roboto"/>
                <a:ea typeface="DejaVu Sans"/>
              </a:rPr>
              <a:t>Extensive Elective Coursework in:</a:t>
            </a:r>
            <a:endParaRPr b="0" lang="en-US" sz="1200" spc="-1" strike="noStrike">
              <a:latin typeface="Arial"/>
            </a:endParaRPr>
          </a:p>
          <a:p>
            <a:pPr>
              <a:lnSpc>
                <a:spcPct val="100000"/>
              </a:lnSpc>
            </a:pP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Machine Learning, Data Mining, Big Data Storage and Processing, Recommendation System, Information Retrieval, Distributed Database Management, and Advanced Database Model.</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Roboto"/>
                <a:ea typeface="DejaVu Sans"/>
              </a:rPr>
              <a:t>AHSANULLAH UNIVERSITY OF SCIENCE AND TECHNOLOGY</a:t>
            </a:r>
            <a:endParaRPr b="0" lang="en-US" sz="1200" spc="-1" strike="noStrike">
              <a:latin typeface="Arial"/>
            </a:endParaRPr>
          </a:p>
          <a:p>
            <a:pPr>
              <a:lnSpc>
                <a:spcPct val="100000"/>
              </a:lnSpc>
            </a:pPr>
            <a:r>
              <a:rPr b="0" lang="en-US" sz="1200" spc="-1" strike="noStrike">
                <a:solidFill>
                  <a:srgbClr val="000000"/>
                </a:solidFill>
                <a:latin typeface="Roboto"/>
                <a:ea typeface="DejaVu Sans"/>
              </a:rPr>
              <a:t>BACHELOR OF SCIENCE | COMPUTER SCIENCE AND ENGINEERING</a:t>
            </a:r>
            <a:endParaRPr b="0" lang="en-US" sz="1200" spc="-1" strike="noStrike">
              <a:latin typeface="Arial"/>
            </a:endParaRPr>
          </a:p>
          <a:p>
            <a:pPr>
              <a:lnSpc>
                <a:spcPct val="100000"/>
              </a:lnSpc>
            </a:pPr>
            <a:r>
              <a:rPr b="0" lang="en-US" sz="1200" spc="-1" strike="noStrike">
                <a:solidFill>
                  <a:srgbClr val="000000"/>
                </a:solidFill>
                <a:latin typeface="Roboto"/>
                <a:ea typeface="DejaVu Sans"/>
              </a:rPr>
              <a:t>Graduated October 2014 | Dhaka, Bangladesh </a:t>
            </a:r>
            <a:r>
              <a:rPr b="1" lang="en-US" sz="1200" spc="-1" strike="noStrike">
                <a:solidFill>
                  <a:srgbClr val="000000"/>
                </a:solidFill>
                <a:latin typeface="Roboto"/>
                <a:ea typeface="DejaVu Sans"/>
              </a:rPr>
              <a:t>CGPA: 3.268</a:t>
            </a:r>
            <a:endParaRPr b="0" lang="en-US" sz="1200" spc="-1" strike="noStrike">
              <a:latin typeface="Arial"/>
            </a:endParaRPr>
          </a:p>
          <a:p>
            <a:pPr>
              <a:lnSpc>
                <a:spcPct val="100000"/>
              </a:lnSpc>
            </a:pPr>
            <a:r>
              <a:rPr b="0" lang="en-US" sz="1200" spc="-1" strike="noStrike">
                <a:solidFill>
                  <a:srgbClr val="000000"/>
                </a:solidFill>
                <a:latin typeface="Roboto"/>
                <a:ea typeface="DejaVu Sans"/>
              </a:rPr>
              <a:t>Successfully completed Coursework in:</a:t>
            </a:r>
            <a:endParaRPr b="0" lang="en-US" sz="1200" spc="-1" strike="noStrike">
              <a:latin typeface="Arial"/>
            </a:endParaRPr>
          </a:p>
          <a:p>
            <a:pPr>
              <a:lnSpc>
                <a:spcPct val="100000"/>
              </a:lnSpc>
            </a:pP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Data Structure, Algorithms, Numerical Methods, Artificial Intelligence, Data Communication, </a:t>
            </a:r>
            <a:r>
              <a:rPr b="0" lang="en-US" sz="1200" spc="-1" strike="noStrike">
                <a:solidFill>
                  <a:srgbClr val="000000"/>
                </a:solidFill>
                <a:latin typeface="Roboto"/>
                <a:ea typeface="DejaVu Sans"/>
              </a:rPr>
              <a:t>	</a:t>
            </a:r>
            <a:r>
              <a:rPr b="0" lang="en-US" sz="1200" spc="-1" strike="noStrike">
                <a:solidFill>
                  <a:srgbClr val="000000"/>
                </a:solidFill>
                <a:latin typeface="Roboto"/>
                <a:ea typeface="DejaVu Sans"/>
              </a:rPr>
              <a:t>	</a:t>
            </a:r>
            <a:r>
              <a:rPr b="0" lang="en-US" sz="1200" spc="-1" strike="noStrike">
                <a:solidFill>
                  <a:srgbClr val="000000"/>
                </a:solidFill>
                <a:latin typeface="Roboto"/>
                <a:ea typeface="DejaVu Sans"/>
              </a:rPr>
              <a:t>Computer Graphics, Pattern Recognition, Discrete Mathematics, and Object-Oriented Programming.</a:t>
            </a:r>
            <a:endParaRPr b="0" lang="en-US" sz="1200" spc="-1" strike="noStrike">
              <a:latin typeface="Arial"/>
            </a:endParaRPr>
          </a:p>
        </p:txBody>
      </p:sp>
      <p:pic>
        <p:nvPicPr>
          <p:cNvPr id="47" name="" descr=""/>
          <p:cNvPicPr/>
          <p:nvPr/>
        </p:nvPicPr>
        <p:blipFill>
          <a:blip r:embed="rId2">
            <a:grayscl/>
          </a:blip>
          <a:stretch/>
        </p:blipFill>
        <p:spPr>
          <a:xfrm>
            <a:off x="4722480" y="842400"/>
            <a:ext cx="175320" cy="175680"/>
          </a:xfrm>
          <a:prstGeom prst="rect">
            <a:avLst/>
          </a:prstGeom>
          <a:ln>
            <a:noFill/>
          </a:ln>
        </p:spPr>
      </p:pic>
      <p:pic>
        <p:nvPicPr>
          <p:cNvPr id="48" name="" descr=""/>
          <p:cNvPicPr/>
          <p:nvPr/>
        </p:nvPicPr>
        <p:blipFill>
          <a:blip r:embed="rId3">
            <a:grayscl/>
          </a:blip>
          <a:stretch/>
        </p:blipFill>
        <p:spPr>
          <a:xfrm>
            <a:off x="2753280" y="813600"/>
            <a:ext cx="221760" cy="2217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482</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2020-08-04T01:40:10Z</dcterms:created>
  <dc:creator/>
  <dc:description/>
  <dc:language>en-US</dc:language>
  <cp:lastModifiedBy/>
  <dcterms:modified xsi:type="dcterms:W3CDTF">2022-05-19T17:21:51Z</dcterms:modified>
  <cp:revision>137</cp:revision>
  <dc:subject/>
  <dc:title/>
</cp:coreProperties>
</file>