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3" d="100"/>
          <a:sy n="43" d="100"/>
        </p:scale>
        <p:origin x="126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673100" y="2870200"/>
            <a:ext cx="23050500" cy="45593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73100" y="7416800"/>
            <a:ext cx="23050500" cy="181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Christian Bauer"/>
          <p:cNvSpPr txBox="1">
            <a:spLocks noGrp="1"/>
          </p:cNvSpPr>
          <p:nvPr>
            <p:ph type="body" sz="quarter" idx="21"/>
          </p:nvPr>
        </p:nvSpPr>
        <p:spPr>
          <a:xfrm>
            <a:off x="2387600" y="8001000"/>
            <a:ext cx="196215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–Christian Bauer</a:t>
            </a:r>
          </a:p>
        </p:txBody>
      </p:sp>
      <p:sp>
        <p:nvSpPr>
          <p:cNvPr id="94" name="„Zitat hier eingeben.“"/>
          <p:cNvSpPr txBox="1">
            <a:spLocks noGrp="1"/>
          </p:cNvSpPr>
          <p:nvPr>
            <p:ph type="body" sz="quarter" idx="22"/>
          </p:nvPr>
        </p:nvSpPr>
        <p:spPr>
          <a:xfrm>
            <a:off x="2374900" y="5892800"/>
            <a:ext cx="19621500" cy="850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„Zitat hier eingeben.“</a:t>
            </a:r>
          </a:p>
        </p:txBody>
      </p:sp>
      <p:sp>
        <p:nvSpPr>
          <p:cNvPr id="9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orderansicht eines roten Ducati-Motorrads vor schwarzem Hintergrund"/>
          <p:cNvSpPr>
            <a:spLocks noGrp="1"/>
          </p:cNvSpPr>
          <p:nvPr>
            <p:ph type="pic" idx="21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rofilansicht eines roten Ducati-Motorrads"/>
          <p:cNvSpPr>
            <a:spLocks noGrp="1"/>
          </p:cNvSpPr>
          <p:nvPr>
            <p:ph type="pic" idx="21"/>
          </p:nvPr>
        </p:nvSpPr>
        <p:spPr>
          <a:xfrm>
            <a:off x="4280774" y="-1688429"/>
            <a:ext cx="15829857" cy="11849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eltext"/>
          <p:cNvSpPr txBox="1">
            <a:spLocks noGrp="1"/>
          </p:cNvSpPr>
          <p:nvPr>
            <p:ph type="title"/>
          </p:nvPr>
        </p:nvSpPr>
        <p:spPr>
          <a:xfrm>
            <a:off x="2387600" y="9728200"/>
            <a:ext cx="19621500" cy="18034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2387600" y="11518900"/>
            <a:ext cx="19621500" cy="1600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>
            <a:spLocks noGrp="1"/>
          </p:cNvSpPr>
          <p:nvPr>
            <p:ph type="title"/>
          </p:nvPr>
        </p:nvSpPr>
        <p:spPr>
          <a:xfrm>
            <a:off x="673100" y="4572000"/>
            <a:ext cx="23050500" cy="45593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Vorderansicht eines roten Ducati-Motorrads"/>
          <p:cNvSpPr>
            <a:spLocks noGrp="1"/>
          </p:cNvSpPr>
          <p:nvPr>
            <p:ph type="pic" idx="21"/>
          </p:nvPr>
        </p:nvSpPr>
        <p:spPr>
          <a:xfrm>
            <a:off x="10590462" y="1511300"/>
            <a:ext cx="13644824" cy="121287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eltext"/>
          <p:cNvSpPr txBox="1">
            <a:spLocks noGrp="1"/>
          </p:cNvSpPr>
          <p:nvPr>
            <p:ph type="title"/>
          </p:nvPr>
        </p:nvSpPr>
        <p:spPr>
          <a:xfrm>
            <a:off x="673100" y="1435100"/>
            <a:ext cx="11049000" cy="54610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4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73100" y="6870700"/>
            <a:ext cx="11049000" cy="5461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36600" indent="-736600">
              <a:lnSpc>
                <a:spcPct val="120000"/>
              </a:lnSpc>
              <a:spcBef>
                <a:spcPts val="6500"/>
              </a:spcBef>
              <a:defRPr sz="6400"/>
            </a:lvl1pPr>
            <a:lvl2pPr marL="1473200" indent="-736600">
              <a:lnSpc>
                <a:spcPct val="120000"/>
              </a:lnSpc>
              <a:spcBef>
                <a:spcPts val="6500"/>
              </a:spcBef>
              <a:defRPr sz="6400"/>
            </a:lvl2pPr>
            <a:lvl3pPr marL="2209800" indent="-736600">
              <a:lnSpc>
                <a:spcPct val="120000"/>
              </a:lnSpc>
              <a:spcBef>
                <a:spcPts val="6500"/>
              </a:spcBef>
              <a:defRPr sz="6400"/>
            </a:lvl3pPr>
            <a:lvl4pPr marL="2946400" indent="-736600">
              <a:lnSpc>
                <a:spcPct val="120000"/>
              </a:lnSpc>
              <a:spcBef>
                <a:spcPts val="6500"/>
              </a:spcBef>
              <a:defRPr sz="6400"/>
            </a:lvl4pPr>
            <a:lvl5pPr marL="3683000" indent="-736600">
              <a:lnSpc>
                <a:spcPct val="120000"/>
              </a:lnSpc>
              <a:spcBef>
                <a:spcPts val="6500"/>
              </a:spcBef>
              <a:defRPr sz="6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Vorderansicht eines roten Ducati-Motorrads"/>
          <p:cNvSpPr>
            <a:spLocks noGrp="1"/>
          </p:cNvSpPr>
          <p:nvPr>
            <p:ph type="pic" sz="half" idx="21"/>
          </p:nvPr>
        </p:nvSpPr>
        <p:spPr>
          <a:xfrm>
            <a:off x="11814854" y="3233783"/>
            <a:ext cx="11753235" cy="104473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7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673100" y="3835400"/>
            <a:ext cx="11049000" cy="886460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bene 1…"/>
          <p:cNvSpPr txBox="1">
            <a:spLocks noGrp="1"/>
          </p:cNvSpPr>
          <p:nvPr>
            <p:ph type="body" idx="1"/>
          </p:nvPr>
        </p:nvSpPr>
        <p:spPr>
          <a:xfrm>
            <a:off x="1435100" y="1066800"/>
            <a:ext cx="21501100" cy="11557000"/>
          </a:xfrm>
          <a:prstGeom prst="rect">
            <a:avLst/>
          </a:prstGeom>
        </p:spPr>
        <p:txBody>
          <a:bodyPr/>
          <a:lstStyle>
            <a:lvl1pPr marL="736600" indent="-736600">
              <a:lnSpc>
                <a:spcPct val="120000"/>
              </a:lnSpc>
              <a:spcBef>
                <a:spcPts val="6500"/>
              </a:spcBef>
              <a:defRPr sz="6400"/>
            </a:lvl1pPr>
            <a:lvl2pPr marL="1473200" indent="-736600">
              <a:lnSpc>
                <a:spcPct val="120000"/>
              </a:lnSpc>
              <a:spcBef>
                <a:spcPts val="6500"/>
              </a:spcBef>
              <a:defRPr sz="6400"/>
            </a:lvl2pPr>
            <a:lvl3pPr marL="2209800" indent="-736600">
              <a:lnSpc>
                <a:spcPct val="120000"/>
              </a:lnSpc>
              <a:spcBef>
                <a:spcPts val="6500"/>
              </a:spcBef>
              <a:defRPr sz="6400"/>
            </a:lvl3pPr>
            <a:lvl4pPr marL="2946400" indent="-736600">
              <a:lnSpc>
                <a:spcPct val="120000"/>
              </a:lnSpc>
              <a:spcBef>
                <a:spcPts val="6500"/>
              </a:spcBef>
              <a:defRPr sz="6400"/>
            </a:lvl4pPr>
            <a:lvl5pPr marL="3683000" indent="-736600">
              <a:lnSpc>
                <a:spcPct val="120000"/>
              </a:lnSpc>
              <a:spcBef>
                <a:spcPts val="6500"/>
              </a:spcBef>
              <a:defRPr sz="6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Nahaufnahme der Motorteile eines Ducati-Motorrads"/>
          <p:cNvSpPr>
            <a:spLocks noGrp="1"/>
          </p:cNvSpPr>
          <p:nvPr>
            <p:ph type="pic" sz="half" idx="21"/>
          </p:nvPr>
        </p:nvSpPr>
        <p:spPr>
          <a:xfrm>
            <a:off x="12420509" y="5714207"/>
            <a:ext cx="11023601" cy="8255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Nahaufnahme des Tankdeckels eines Ducati-Motorrads"/>
          <p:cNvSpPr>
            <a:spLocks noGrp="1"/>
          </p:cNvSpPr>
          <p:nvPr>
            <p:ph type="pic" sz="half" idx="22"/>
          </p:nvPr>
        </p:nvSpPr>
        <p:spPr>
          <a:xfrm>
            <a:off x="12420600" y="-673100"/>
            <a:ext cx="11023600" cy="8255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chwarzweißfoto der Motorteile eines Ducati-Motorrads"/>
          <p:cNvSpPr>
            <a:spLocks noGrp="1"/>
          </p:cNvSpPr>
          <p:nvPr>
            <p:ph type="pic" idx="23"/>
          </p:nvPr>
        </p:nvSpPr>
        <p:spPr>
          <a:xfrm>
            <a:off x="-825499" y="-2108200"/>
            <a:ext cx="13804901" cy="184432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673100" y="355600"/>
            <a:ext cx="230505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673100" y="3835400"/>
            <a:ext cx="23050500" cy="886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976100" y="13081000"/>
            <a:ext cx="419100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584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1168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752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2336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9210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3505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4089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4673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5257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jekt: KI"/>
          <p:cNvSpPr txBox="1">
            <a:spLocks noGrp="1"/>
          </p:cNvSpPr>
          <p:nvPr>
            <p:ph type="ctrTitle"/>
          </p:nvPr>
        </p:nvSpPr>
        <p:spPr>
          <a:xfrm>
            <a:off x="666750" y="203882"/>
            <a:ext cx="23050500" cy="1816101"/>
          </a:xfrm>
          <a:prstGeom prst="rect">
            <a:avLst/>
          </a:prstGeom>
        </p:spPr>
        <p:txBody>
          <a:bodyPr/>
          <a:lstStyle>
            <a:lvl1pPr>
              <a:defRPr sz="7500"/>
            </a:lvl1pPr>
          </a:lstStyle>
          <a:p>
            <a:r>
              <a:t>Projekt: KI</a:t>
            </a:r>
          </a:p>
        </p:txBody>
      </p:sp>
      <p:sp>
        <p:nvSpPr>
          <p:cNvPr id="120" name="Entwicklung einer spielstarken KI für die Schachvariante “King of the hill”"/>
          <p:cNvSpPr txBox="1">
            <a:spLocks noGrp="1"/>
          </p:cNvSpPr>
          <p:nvPr>
            <p:ph type="subTitle" sz="quarter" idx="1"/>
          </p:nvPr>
        </p:nvSpPr>
        <p:spPr>
          <a:xfrm>
            <a:off x="666750" y="2243513"/>
            <a:ext cx="23050500" cy="1816101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t>Entwicklung einer spielstarken KI für die Schachvariante “King of the hill”</a:t>
            </a:r>
          </a:p>
        </p:txBody>
      </p:sp>
      <p:sp>
        <p:nvSpPr>
          <p:cNvPr id="121" name="Gruppe:  AN…"/>
          <p:cNvSpPr txBox="1"/>
          <p:nvPr/>
        </p:nvSpPr>
        <p:spPr>
          <a:xfrm>
            <a:off x="7956810" y="5111749"/>
            <a:ext cx="8470380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Gruppe:  AN</a:t>
            </a:r>
          </a:p>
          <a:p>
            <a:r>
              <a:t>Implementierungssprache: Python</a:t>
            </a:r>
          </a:p>
        </p:txBody>
      </p:sp>
      <p:sp>
        <p:nvSpPr>
          <p:cNvPr id="122" name="Meilenstein 1 - Dummy-KI"/>
          <p:cNvSpPr txBox="1"/>
          <p:nvPr/>
        </p:nvSpPr>
        <p:spPr>
          <a:xfrm>
            <a:off x="4624300" y="3651249"/>
            <a:ext cx="15135400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 cap="all"/>
            </a:lvl1pPr>
          </a:lstStyle>
          <a:p>
            <a:r>
              <a:t>Meilenstein 1 - Dummy-KI</a:t>
            </a:r>
          </a:p>
        </p:txBody>
      </p:sp>
      <p:sp>
        <p:nvSpPr>
          <p:cNvPr id="123" name="Eric Benschneider"/>
          <p:cNvSpPr txBox="1"/>
          <p:nvPr/>
        </p:nvSpPr>
        <p:spPr>
          <a:xfrm>
            <a:off x="3429700" y="12280384"/>
            <a:ext cx="454100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Eric Benschneider</a:t>
            </a:r>
          </a:p>
        </p:txBody>
      </p:sp>
      <p:sp>
        <p:nvSpPr>
          <p:cNvPr id="124" name="Kemel Alex Callisaya"/>
          <p:cNvSpPr txBox="1"/>
          <p:nvPr/>
        </p:nvSpPr>
        <p:spPr>
          <a:xfrm>
            <a:off x="9587408" y="12280384"/>
            <a:ext cx="5209184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Kemel Alex Callisaya</a:t>
            </a:r>
          </a:p>
        </p:txBody>
      </p:sp>
      <p:sp>
        <p:nvSpPr>
          <p:cNvPr id="125" name="Christoph Scherer"/>
          <p:cNvSpPr txBox="1"/>
          <p:nvPr/>
        </p:nvSpPr>
        <p:spPr>
          <a:xfrm>
            <a:off x="16347126" y="12280384"/>
            <a:ext cx="4679293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Christoph Scherer</a:t>
            </a:r>
          </a:p>
        </p:txBody>
      </p:sp>
      <p:pic>
        <p:nvPicPr>
          <p:cNvPr id="126" name="WhatsApp Image 2022-05-21 at 19.49.42.jpeg" descr="WhatsApp Image 2022-05-21 at 19.49.4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32336" y="7189661"/>
            <a:ext cx="3335858" cy="50257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WhatsApp Image 2022-05-21 at 19.54.07.jpeg" descr="WhatsApp Image 2022-05-21 at 19.54.07.jpeg"/>
          <p:cNvPicPr>
            <a:picLocks noChangeAspect="1"/>
          </p:cNvPicPr>
          <p:nvPr/>
        </p:nvPicPr>
        <p:blipFill>
          <a:blip r:embed="rId3">
            <a:extLst/>
          </a:blip>
          <a:srcRect l="19791" t="21030" r="19791" b="10734"/>
          <a:stretch>
            <a:fillRect/>
          </a:stretch>
        </p:blipFill>
        <p:spPr>
          <a:xfrm>
            <a:off x="17015928" y="7189661"/>
            <a:ext cx="3341769" cy="50257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Foto.jpg" descr="Foto.jpg"/>
          <p:cNvPicPr>
            <a:picLocks noChangeAspect="1"/>
          </p:cNvPicPr>
          <p:nvPr/>
        </p:nvPicPr>
        <p:blipFill>
          <a:blip r:embed="rId4">
            <a:extLst/>
          </a:blip>
          <a:srcRect l="14491" r="14491"/>
          <a:stretch>
            <a:fillRect/>
          </a:stretch>
        </p:blipFill>
        <p:spPr>
          <a:xfrm>
            <a:off x="10523537" y="7189661"/>
            <a:ext cx="3337113" cy="5025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Klassendiagramm"/>
          <p:cNvSpPr txBox="1">
            <a:spLocks noGrp="1"/>
          </p:cNvSpPr>
          <p:nvPr>
            <p:ph type="title"/>
          </p:nvPr>
        </p:nvSpPr>
        <p:spPr>
          <a:xfrm>
            <a:off x="666750" y="-250153"/>
            <a:ext cx="23050500" cy="34290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Klassendiagramm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A1EC5C-28CB-45AC-9AF4-C6C8173AC0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937" y="2262992"/>
            <a:ext cx="15790126" cy="1116086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Benchmar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Benchmarks</a:t>
            </a:r>
            <a:r>
              <a:rPr lang="de-CH" dirty="0"/>
              <a:t> (Zuggenerator)</a:t>
            </a:r>
            <a:endParaRPr dirty="0"/>
          </a:p>
        </p:txBody>
      </p:sp>
      <p:sp>
        <p:nvSpPr>
          <p:cNvPr id="133" name="Rechnerkonfiguration:"/>
          <p:cNvSpPr txBox="1"/>
          <p:nvPr/>
        </p:nvSpPr>
        <p:spPr>
          <a:xfrm>
            <a:off x="1980070" y="3334422"/>
            <a:ext cx="20423861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Rechnerkonfiguration</a:t>
            </a:r>
            <a:r>
              <a:rPr dirty="0"/>
              <a:t>: </a:t>
            </a:r>
            <a:r>
              <a:rPr lang="de-CH" dirty="0"/>
              <a:t>Intel(R) Core(TM) i7-6650U CPU @ 2.20GHz   2.21 GHz</a:t>
            </a:r>
            <a:r>
              <a:rPr dirty="0"/>
              <a:t> </a:t>
            </a:r>
          </a:p>
        </p:txBody>
      </p:sp>
      <p:graphicFrame>
        <p:nvGraphicFramePr>
          <p:cNvPr id="134" name="Tabelle"/>
          <p:cNvGraphicFramePr/>
          <p:nvPr>
            <p:extLst>
              <p:ext uri="{D42A27DB-BD31-4B8C-83A1-F6EECF244321}">
                <p14:modId xmlns:p14="http://schemas.microsoft.com/office/powerpoint/2010/main" val="1853025810"/>
              </p:ext>
            </p:extLst>
          </p:nvPr>
        </p:nvGraphicFramePr>
        <p:xfrm>
          <a:off x="673100" y="5020849"/>
          <a:ext cx="23037799" cy="11179300"/>
        </p:xfrm>
        <a:graphic>
          <a:graphicData uri="http://schemas.openxmlformats.org/drawingml/2006/table">
            <a:tbl>
              <a:tblPr bandRow="1">
                <a:tableStyleId>{CF821DB8-F4EB-4A41-A1BA-3FCAFE7338EE}</a:tableStyleId>
              </a:tblPr>
              <a:tblGrid>
                <a:gridCol w="7757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3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4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1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2725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5A5F5E"/>
                          </a:solidFill>
                        </a:rPr>
                        <a:t>FEN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 dirty="0" err="1">
                          <a:solidFill>
                            <a:srgbClr val="5A5F5E"/>
                          </a:solidFill>
                        </a:rPr>
                        <a:t>Gemittelte</a:t>
                      </a:r>
                      <a:r>
                        <a:rPr sz="5000" dirty="0">
                          <a:solidFill>
                            <a:srgbClr val="5A5F5E"/>
                          </a:solidFill>
                        </a:rPr>
                        <a:t> </a:t>
                      </a:r>
                      <a:r>
                        <a:rPr sz="5000" dirty="0" err="1">
                          <a:solidFill>
                            <a:srgbClr val="5A5F5E"/>
                          </a:solidFill>
                        </a:rPr>
                        <a:t>benötigte</a:t>
                      </a:r>
                      <a:r>
                        <a:rPr sz="5000" dirty="0">
                          <a:solidFill>
                            <a:srgbClr val="5A5F5E"/>
                          </a:solidFill>
                        </a:rPr>
                        <a:t> Zeit des </a:t>
                      </a:r>
                      <a:r>
                        <a:rPr sz="5000" dirty="0" err="1">
                          <a:solidFill>
                            <a:srgbClr val="5A5F5E"/>
                          </a:solidFill>
                        </a:rPr>
                        <a:t>Zuggenerators</a:t>
                      </a:r>
                      <a:endParaRPr sz="5000" dirty="0">
                        <a:solidFill>
                          <a:srgbClr val="5A5F5E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5A5F5E"/>
                          </a:solidFill>
                        </a:rPr>
                        <a:t>Züge gefunden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5A5F5E"/>
                          </a:solidFill>
                        </a:rPr>
                        <a:t>Zeit pro Zug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7250"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5000"/>
                      </a:pPr>
                      <a:r>
                        <a:rPr lang="de-DE" sz="5000" b="0" i="0" u="none" strike="noStrike" cap="none" spc="0" baseline="0" dirty="0">
                          <a:solidFill>
                            <a:srgbClr val="5A5F5E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rnb1kbnr/p4ppp/1p1pp3/2p3q1/3P4/NQP1PNPB/PP3P1P/R1B1K2R w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  <a:r>
                        <a:rPr lang="de-DE" dirty="0"/>
                        <a:t>0.009831369161605834s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5000"/>
                      </a:pPr>
                      <a:r>
                        <a:rPr lang="de-DE" dirty="0"/>
                        <a:t>39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5000"/>
                      </a:pPr>
                      <a:r>
                        <a:rPr lang="de-DE" dirty="0"/>
                        <a:t>0.00025208638875912396s</a:t>
                      </a:r>
                    </a:p>
                    <a:p>
                      <a:pPr>
                        <a:defRPr sz="50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7250"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5000"/>
                      </a:pPr>
                      <a:r>
                        <a:rPr lang="de-DE" sz="5000" b="0" i="0" u="none" strike="noStrike" cap="none" spc="0" baseline="0" dirty="0">
                          <a:solidFill>
                            <a:srgbClr val="5A5F5E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r1b1kbnr/pN2pp1p/2P5/1p4qp/3P3P/2P5/PP3PP1/R1B1K1NR w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  <a:r>
                        <a:rPr lang="de-DE" dirty="0"/>
                        <a:t>0.0078041660785675045s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  <a:r>
                        <a:rPr lang="de-DE" dirty="0"/>
                        <a:t>28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5000"/>
                      </a:pPr>
                      <a:r>
                        <a:rPr lang="de-DE" dirty="0"/>
                        <a:t>0.0002787202170916966s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7250">
                <a:tc>
                  <a:txBody>
                    <a:bodyPr/>
                    <a:lstStyle/>
                    <a:p>
                      <a:pPr>
                        <a:defRPr sz="5000"/>
                      </a:pPr>
                      <a:r>
                        <a:rPr lang="de-CH" sz="5000" b="0" i="0" u="none" strike="noStrike" cap="none" spc="0" baseline="0" dirty="0">
                          <a:solidFill>
                            <a:srgbClr val="5A5F5E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3q3r/1pp2pb1/3pkn2/1B6/3P4/4PN1P/5K1P/7R b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5000"/>
                      </a:pPr>
                      <a:r>
                        <a:rPr lang="de-DE" dirty="0"/>
                        <a:t>0.006782544136047363s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5000"/>
                      </a:pPr>
                      <a:r>
                        <a:rPr lang="de-DE" dirty="0"/>
                        <a:t>28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5000"/>
                      </a:pPr>
                      <a:r>
                        <a:rPr lang="de-DE" dirty="0"/>
                        <a:t>0.0002422337191445487s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7250"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5000"/>
                      </a:pPr>
                      <a:r>
                        <a:rPr lang="de-DE" sz="5000" b="0" i="0" u="none" strike="noStrike" cap="none" spc="0" baseline="0" dirty="0" err="1">
                          <a:solidFill>
                            <a:srgbClr val="5A5F5E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rnbqkbnr</a:t>
                      </a:r>
                      <a:r>
                        <a:rPr lang="de-DE" sz="5000" b="0" i="0" u="none" strike="noStrike" cap="none" spc="0" baseline="0" dirty="0">
                          <a:solidFill>
                            <a:srgbClr val="5A5F5E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/pp1p1ppp/4p3/1Pp5/8/2N5/P1PPPPPP/R1BQKBNR w</a:t>
                      </a:r>
                    </a:p>
                    <a:p>
                      <a:pPr>
                        <a:defRPr sz="50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B4B4B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  <a:r>
                        <a:rPr lang="de-DE" dirty="0"/>
                        <a:t>0.007024630546569825s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B4B4B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5000"/>
                      </a:pPr>
                      <a:r>
                        <a:rPr lang="de-DE" dirty="0"/>
                        <a:t>23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B4B4B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  <a:r>
                        <a:rPr lang="de-DE" dirty="0"/>
                        <a:t>0.00030541871941607934s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B w="12700">
                      <a:solidFill>
                        <a:srgbClr val="B4B4B4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rojekt: KI"/>
          <p:cNvSpPr txBox="1">
            <a:spLocks noGrp="1"/>
          </p:cNvSpPr>
          <p:nvPr>
            <p:ph type="ctrTitle"/>
          </p:nvPr>
        </p:nvSpPr>
        <p:spPr>
          <a:xfrm>
            <a:off x="666750" y="1321482"/>
            <a:ext cx="23050500" cy="1816101"/>
          </a:xfrm>
          <a:prstGeom prst="rect">
            <a:avLst/>
          </a:prstGeom>
        </p:spPr>
        <p:txBody>
          <a:bodyPr/>
          <a:lstStyle>
            <a:lvl1pPr>
              <a:defRPr sz="7500"/>
            </a:lvl1pPr>
          </a:lstStyle>
          <a:p>
            <a:r>
              <a:t>Projekt: KI</a:t>
            </a:r>
          </a:p>
        </p:txBody>
      </p:sp>
      <p:sp>
        <p:nvSpPr>
          <p:cNvPr id="137" name="Entwicklung einer spielstarken KI für die Schachvariante “King of the hill”"/>
          <p:cNvSpPr txBox="1">
            <a:spLocks noGrp="1"/>
          </p:cNvSpPr>
          <p:nvPr>
            <p:ph type="subTitle" sz="quarter" idx="1"/>
          </p:nvPr>
        </p:nvSpPr>
        <p:spPr>
          <a:xfrm>
            <a:off x="666750" y="3361113"/>
            <a:ext cx="23050500" cy="1816101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t>Entwicklung einer spielstarken KI für die Schachvariante “King of the hill”</a:t>
            </a:r>
          </a:p>
        </p:txBody>
      </p:sp>
      <p:sp>
        <p:nvSpPr>
          <p:cNvPr id="138" name="Gruppe:  AN…"/>
          <p:cNvSpPr txBox="1"/>
          <p:nvPr/>
        </p:nvSpPr>
        <p:spPr>
          <a:xfrm>
            <a:off x="9587408" y="8242672"/>
            <a:ext cx="5209184" cy="444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Gruppe:  AN</a:t>
            </a:r>
          </a:p>
          <a:p>
            <a:endParaRPr/>
          </a:p>
          <a:p>
            <a:r>
              <a:t>Mitglieder: </a:t>
            </a:r>
          </a:p>
          <a:p>
            <a:r>
              <a:t>Eric Benschneider</a:t>
            </a:r>
          </a:p>
          <a:p>
            <a:r>
              <a:t>Kemel Alex Callisaya</a:t>
            </a:r>
          </a:p>
          <a:p>
            <a:r>
              <a:t>Christoph Scherer</a:t>
            </a:r>
          </a:p>
        </p:txBody>
      </p:sp>
      <p:sp>
        <p:nvSpPr>
          <p:cNvPr id="139" name="Meilenstein 2 - BASIS-KI"/>
          <p:cNvSpPr txBox="1"/>
          <p:nvPr/>
        </p:nvSpPr>
        <p:spPr>
          <a:xfrm>
            <a:off x="5287205" y="6083299"/>
            <a:ext cx="13809589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 cap="all"/>
            </a:lvl1pPr>
          </a:lstStyle>
          <a:p>
            <a:r>
              <a:t>Meilenstein 2 - BASIS-KI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Benchmar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Benchmarks</a:t>
            </a:r>
            <a:r>
              <a:rPr lang="de-CH" dirty="0"/>
              <a:t> (Bewertung)</a:t>
            </a:r>
            <a:endParaRPr dirty="0"/>
          </a:p>
        </p:txBody>
      </p:sp>
      <p:sp>
        <p:nvSpPr>
          <p:cNvPr id="142" name="Rechnerkonfiguration:"/>
          <p:cNvSpPr txBox="1"/>
          <p:nvPr/>
        </p:nvSpPr>
        <p:spPr>
          <a:xfrm>
            <a:off x="1891104" y="3334422"/>
            <a:ext cx="20601794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Rechnerkonfiguration</a:t>
            </a:r>
            <a:r>
              <a:rPr dirty="0"/>
              <a:t>:</a:t>
            </a:r>
            <a:r>
              <a:rPr lang="de-CH" dirty="0"/>
              <a:t> Intel(R) Core(TM) i7-6650U CPU @ 2.20GHz   2.21 GHz</a:t>
            </a:r>
            <a:r>
              <a:rPr dirty="0"/>
              <a:t>  </a:t>
            </a:r>
          </a:p>
        </p:txBody>
      </p:sp>
      <p:graphicFrame>
        <p:nvGraphicFramePr>
          <p:cNvPr id="143" name="Tabelle"/>
          <p:cNvGraphicFramePr/>
          <p:nvPr>
            <p:extLst>
              <p:ext uri="{D42A27DB-BD31-4B8C-83A1-F6EECF244321}">
                <p14:modId xmlns:p14="http://schemas.microsoft.com/office/powerpoint/2010/main" val="2214858428"/>
              </p:ext>
            </p:extLst>
          </p:nvPr>
        </p:nvGraphicFramePr>
        <p:xfrm>
          <a:off x="673100" y="5020849"/>
          <a:ext cx="23037799" cy="8896600"/>
        </p:xfrm>
        <a:graphic>
          <a:graphicData uri="http://schemas.openxmlformats.org/drawingml/2006/table">
            <a:tbl>
              <a:tblPr bandRow="1">
                <a:tableStyleId>{CF821DB8-F4EB-4A41-A1BA-3FCAFE7338EE}</a:tableStyleId>
              </a:tblPr>
              <a:tblGrid>
                <a:gridCol w="7757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3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2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2725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5A5F5E"/>
                          </a:solidFill>
                        </a:rPr>
                        <a:t>FEN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 dirty="0" err="1">
                          <a:solidFill>
                            <a:srgbClr val="5A5F5E"/>
                          </a:solidFill>
                        </a:rPr>
                        <a:t>Baumtiefe</a:t>
                      </a:r>
                      <a:endParaRPr sz="5000" dirty="0">
                        <a:solidFill>
                          <a:srgbClr val="5A5F5E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 dirty="0">
                          <a:solidFill>
                            <a:srgbClr val="5A5F5E"/>
                          </a:solidFill>
                        </a:rPr>
                        <a:t>#</a:t>
                      </a:r>
                      <a:r>
                        <a:rPr sz="5000" dirty="0" err="1">
                          <a:solidFill>
                            <a:srgbClr val="5A5F5E"/>
                          </a:solidFill>
                        </a:rPr>
                        <a:t>Züge</a:t>
                      </a:r>
                      <a:r>
                        <a:rPr sz="5000" dirty="0">
                          <a:solidFill>
                            <a:srgbClr val="5A5F5E"/>
                          </a:solidFill>
                        </a:rPr>
                        <a:t> </a:t>
                      </a:r>
                      <a:r>
                        <a:rPr sz="5000" dirty="0" err="1">
                          <a:solidFill>
                            <a:srgbClr val="5A5F5E"/>
                          </a:solidFill>
                        </a:rPr>
                        <a:t>bewertet</a:t>
                      </a:r>
                      <a:endParaRPr sz="5000" dirty="0">
                        <a:solidFill>
                          <a:srgbClr val="5A5F5E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 dirty="0">
                          <a:solidFill>
                            <a:srgbClr val="5A5F5E"/>
                          </a:solidFill>
                        </a:rPr>
                        <a:t>Zeit pro Zug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7250"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5000"/>
                      </a:pPr>
                      <a:r>
                        <a:rPr lang="de-DE" sz="5000" b="0" i="0" u="none" strike="noStrike" cap="none" spc="0" baseline="0" dirty="0">
                          <a:solidFill>
                            <a:srgbClr val="5A5F5E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3q3r/1pp2pb1/3pkn2/1B6/3P4/4PN1P/5K1P/7R 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  <a:r>
                        <a:rPr lang="de-CH" dirty="0"/>
                        <a:t>3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5000"/>
                      </a:pPr>
                      <a:r>
                        <a:rPr lang="de-DE" dirty="0"/>
                        <a:t>21120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5000"/>
                      </a:pPr>
                      <a:r>
                        <a:rPr lang="de-DE" dirty="0"/>
                        <a:t>0.0006624333786241936s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7250"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5000"/>
                      </a:pPr>
                      <a:r>
                        <a:rPr lang="de-DE" sz="5000" b="0" i="0" u="none" strike="noStrike" cap="none" spc="0" baseline="0" dirty="0">
                          <a:solidFill>
                            <a:srgbClr val="5A5F5E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rnb1kbnr/p4ppp/1p1pp3/2p3q1/3P4/NQP1PNPB/PP3P1P/R1B1K2R w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  <a:r>
                        <a:rPr lang="de-CH" dirty="0"/>
                        <a:t>3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5000"/>
                      </a:pPr>
                      <a:r>
                        <a:rPr lang="de-DE" dirty="0"/>
                        <a:t>63652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  <a:r>
                        <a:rPr lang="de-DE" dirty="0"/>
                        <a:t>0.0007253004365478853s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7250">
                <a:tc>
                  <a:txBody>
                    <a:bodyPr/>
                    <a:lstStyle/>
                    <a:p>
                      <a:pPr>
                        <a:defRPr sz="50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7250">
                <a:tc>
                  <a:txBody>
                    <a:bodyPr/>
                    <a:lstStyle/>
                    <a:p>
                      <a:pPr>
                        <a:defRPr sz="50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B4B4B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B4B4B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B4B4B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B w="12700">
                      <a:solidFill>
                        <a:srgbClr val="B4B4B4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Benchmar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Benchmarks</a:t>
            </a:r>
            <a:r>
              <a:rPr lang="de-CH" dirty="0"/>
              <a:t> (Minimax)</a:t>
            </a:r>
            <a:endParaRPr dirty="0"/>
          </a:p>
        </p:txBody>
      </p:sp>
      <p:sp>
        <p:nvSpPr>
          <p:cNvPr id="142" name="Rechnerkonfiguration:"/>
          <p:cNvSpPr txBox="1"/>
          <p:nvPr/>
        </p:nvSpPr>
        <p:spPr>
          <a:xfrm>
            <a:off x="1891104" y="3334422"/>
            <a:ext cx="20601794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Rechnerkonfiguration</a:t>
            </a:r>
            <a:r>
              <a:rPr dirty="0"/>
              <a:t>:</a:t>
            </a:r>
            <a:r>
              <a:rPr lang="de-CH" dirty="0"/>
              <a:t> Intel(R) Core(TM) i7-6650U CPU @ 2.20GHz   2.21 GHz</a:t>
            </a:r>
            <a:r>
              <a:rPr dirty="0"/>
              <a:t>  </a:t>
            </a:r>
          </a:p>
        </p:txBody>
      </p:sp>
      <p:graphicFrame>
        <p:nvGraphicFramePr>
          <p:cNvPr id="143" name="Tabelle"/>
          <p:cNvGraphicFramePr/>
          <p:nvPr>
            <p:extLst>
              <p:ext uri="{D42A27DB-BD31-4B8C-83A1-F6EECF244321}">
                <p14:modId xmlns:p14="http://schemas.microsoft.com/office/powerpoint/2010/main" val="715055953"/>
              </p:ext>
            </p:extLst>
          </p:nvPr>
        </p:nvGraphicFramePr>
        <p:xfrm>
          <a:off x="673100" y="5020849"/>
          <a:ext cx="18434270" cy="9016870"/>
        </p:xfrm>
        <a:graphic>
          <a:graphicData uri="http://schemas.openxmlformats.org/drawingml/2006/table">
            <a:tbl>
              <a:tblPr bandRow="1">
                <a:tableStyleId>{CF821DB8-F4EB-4A41-A1BA-3FCAFE7338EE}</a:tableStyleId>
              </a:tblPr>
              <a:tblGrid>
                <a:gridCol w="7757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3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2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2725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 dirty="0">
                          <a:solidFill>
                            <a:srgbClr val="5A5F5E"/>
                          </a:solidFill>
                        </a:rPr>
                        <a:t>FEN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de-CH" sz="5000" dirty="0">
                          <a:solidFill>
                            <a:srgbClr val="5A5F5E"/>
                          </a:solidFill>
                        </a:rPr>
                        <a:t>Suchtiefe</a:t>
                      </a:r>
                      <a:endParaRPr sz="5000" dirty="0">
                        <a:solidFill>
                          <a:srgbClr val="5A5F5E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 dirty="0">
                          <a:solidFill>
                            <a:srgbClr val="5A5F5E"/>
                          </a:solidFill>
                        </a:rPr>
                        <a:t>Zeit </a:t>
                      </a:r>
                    </a:p>
                  </a:txBody>
                  <a:tcPr marL="50800" marR="50800" marT="50800" marB="50800" anchor="ctr" horzOverflow="overflow">
                    <a:lnL w="0">
                      <a:noFill/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7250">
                <a:tc>
                  <a:txBody>
                    <a:bodyPr/>
                    <a:lstStyle/>
                    <a:p>
                      <a:r>
                        <a:rPr lang="de-DE" sz="2400" b="0" i="0" u="none" strike="noStrike" cap="none" spc="0" baseline="0" dirty="0">
                          <a:solidFill>
                            <a:srgbClr val="5A5F5E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rnb1kbnr/p4ppp/1p1pp3/2p3q1/3P4/NQP1PNPB/PP3P1P/R1B1K2R w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  <a:r>
                        <a:rPr lang="de-CH" dirty="0"/>
                        <a:t>3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5000"/>
                      </a:pPr>
                      <a:r>
                        <a:rPr lang="de-DE" dirty="0"/>
                        <a:t>0.22300457954406738s</a:t>
                      </a:r>
                    </a:p>
                  </a:txBody>
                  <a:tcPr marL="50800" marR="50800" marT="50800" marB="50800" anchor="ctr" horzOverflow="overflow">
                    <a:lnL w="0">
                      <a:noFill/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7250"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5000"/>
                      </a:pPr>
                      <a:r>
                        <a:rPr lang="de-DE" sz="5400" b="0" i="0" u="none" strike="noStrike" cap="none" spc="0" baseline="0" dirty="0">
                          <a:solidFill>
                            <a:srgbClr val="5A5F5E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3q3r/1pp2pb1/3pkn2/1B6/3P4/4PN1P/5K1P/7R 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  <a:r>
                        <a:rPr lang="de-CH" dirty="0"/>
                        <a:t>3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  <a:r>
                        <a:rPr lang="de-DE" dirty="0"/>
                        <a:t>0.03504061698913574s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noFill/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7250"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5000"/>
                      </a:pPr>
                      <a:r>
                        <a:rPr lang="de-DE" sz="5000" b="0" i="0" u="none" strike="noStrike" cap="none" spc="0" baseline="0" dirty="0">
                          <a:solidFill>
                            <a:srgbClr val="5A5F5E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Gill Sans Light"/>
                        </a:rPr>
                        <a:t>r1b1kbnr/pN2pp1p/2P5/1p4qp/3P3P/2P5/PP3PP1/R1B1K1NR W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  <a:r>
                        <a:rPr lang="de-CH" dirty="0"/>
                        <a:t>2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  <a:r>
                        <a:rPr lang="de-DE" dirty="0"/>
                        <a:t>0.012006282806396484s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noFill/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7250">
                <a:tc>
                  <a:txBody>
                    <a:bodyPr/>
                    <a:lstStyle/>
                    <a:p>
                      <a:pPr>
                        <a:defRPr sz="50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B4B4B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B4B4B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noFill/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B w="12700">
                      <a:solidFill>
                        <a:srgbClr val="B4B4B4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15660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Benchmar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Benchmarks</a:t>
            </a:r>
            <a:r>
              <a:rPr lang="de-CH" dirty="0"/>
              <a:t> (Alpha-Beta) eigentlich</a:t>
            </a:r>
            <a:endParaRPr dirty="0"/>
          </a:p>
        </p:txBody>
      </p:sp>
      <p:sp>
        <p:nvSpPr>
          <p:cNvPr id="142" name="Rechnerkonfiguration:"/>
          <p:cNvSpPr txBox="1"/>
          <p:nvPr/>
        </p:nvSpPr>
        <p:spPr>
          <a:xfrm>
            <a:off x="1891104" y="3334422"/>
            <a:ext cx="20601794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Rechnerkonfiguration</a:t>
            </a:r>
            <a:r>
              <a:rPr dirty="0"/>
              <a:t>:</a:t>
            </a:r>
            <a:r>
              <a:rPr lang="de-CH" dirty="0"/>
              <a:t> Intel(R) Core(TM) i7-6650U CPU @ 2.20GHz   2.21 GHz</a:t>
            </a:r>
            <a:r>
              <a:rPr dirty="0"/>
              <a:t>  </a:t>
            </a:r>
          </a:p>
        </p:txBody>
      </p:sp>
      <p:graphicFrame>
        <p:nvGraphicFramePr>
          <p:cNvPr id="143" name="Tabelle"/>
          <p:cNvGraphicFramePr/>
          <p:nvPr>
            <p:extLst>
              <p:ext uri="{D42A27DB-BD31-4B8C-83A1-F6EECF244321}">
                <p14:modId xmlns:p14="http://schemas.microsoft.com/office/powerpoint/2010/main" val="3599854793"/>
              </p:ext>
            </p:extLst>
          </p:nvPr>
        </p:nvGraphicFramePr>
        <p:xfrm>
          <a:off x="673100" y="5020849"/>
          <a:ext cx="23037799" cy="8896600"/>
        </p:xfrm>
        <a:graphic>
          <a:graphicData uri="http://schemas.openxmlformats.org/drawingml/2006/table">
            <a:tbl>
              <a:tblPr bandRow="1">
                <a:tableStyleId>{CF821DB8-F4EB-4A41-A1BA-3FCAFE7338EE}</a:tableStyleId>
              </a:tblPr>
              <a:tblGrid>
                <a:gridCol w="7757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3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2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2725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5A5F5E"/>
                          </a:solidFill>
                        </a:rPr>
                        <a:t>FEN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5A5F5E"/>
                          </a:solidFill>
                        </a:rPr>
                        <a:t>Baumtiefe erreicht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5A5F5E"/>
                          </a:solidFill>
                        </a:rPr>
                        <a:t>#Züge bewertet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 dirty="0">
                          <a:solidFill>
                            <a:srgbClr val="5A5F5E"/>
                          </a:solidFill>
                        </a:rPr>
                        <a:t>Zeit pro Zug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7250">
                <a:tc>
                  <a:txBody>
                    <a:bodyPr/>
                    <a:lstStyle/>
                    <a:p>
                      <a:pPr>
                        <a:defRPr sz="5000"/>
                      </a:pPr>
                      <a:r>
                        <a:rPr lang="de-CH" dirty="0" err="1"/>
                        <a:t>Vlt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minimax</a:t>
                      </a:r>
                      <a:r>
                        <a:rPr lang="de-CH" dirty="0"/>
                        <a:t> als </a:t>
                      </a:r>
                      <a:r>
                        <a:rPr lang="de-CH" dirty="0" err="1"/>
                        <a:t>alpha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beta</a:t>
                      </a:r>
                      <a:r>
                        <a:rPr lang="de-CH" dirty="0"/>
                        <a:t> verkaufen und dann </a:t>
                      </a:r>
                      <a:r>
                        <a:rPr lang="de-CH" dirty="0" err="1"/>
                        <a:t>minimax</a:t>
                      </a:r>
                      <a:r>
                        <a:rPr lang="de-CH" dirty="0"/>
                        <a:t> weglassen?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7250">
                <a:tc>
                  <a:txBody>
                    <a:bodyPr/>
                    <a:lstStyle/>
                    <a:p>
                      <a:pPr>
                        <a:defRPr sz="50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7250">
                <a:tc>
                  <a:txBody>
                    <a:bodyPr/>
                    <a:lstStyle/>
                    <a:p>
                      <a:pPr>
                        <a:defRPr sz="50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7250">
                <a:tc>
                  <a:txBody>
                    <a:bodyPr/>
                    <a:lstStyle/>
                    <a:p>
                      <a:pPr>
                        <a:defRPr sz="50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B4B4B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B4B4B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B w="12700">
                      <a:solidFill>
                        <a:srgbClr val="B4B4B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50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B4B4B4"/>
                      </a:solidFill>
                      <a:miter lim="400000"/>
                    </a:lnR>
                    <a:lnB w="12700">
                      <a:solidFill>
                        <a:srgbClr val="B4B4B4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91338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Ausblic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Ausblick</a:t>
            </a:r>
          </a:p>
        </p:txBody>
      </p:sp>
      <p:sp>
        <p:nvSpPr>
          <p:cNvPr id="146" name="Bewertungsfunktion verbessern (evtl. Neural-Network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604012" indent="-604012" defTabSz="676909">
              <a:spcBef>
                <a:spcPts val="5300"/>
              </a:spcBef>
              <a:defRPr sz="5248"/>
            </a:pPr>
            <a:r>
              <a:t>Bewertungsfunktion verbessern (evtl. Neural-Network)</a:t>
            </a:r>
          </a:p>
          <a:p>
            <a:pPr marL="604012" indent="-604012" defTabSz="676909">
              <a:spcBef>
                <a:spcPts val="5300"/>
              </a:spcBef>
              <a:defRPr sz="5248"/>
            </a:pPr>
            <a:r>
              <a:t>MCTS</a:t>
            </a:r>
          </a:p>
          <a:p>
            <a:pPr marL="604012" indent="-604012" defTabSz="676909">
              <a:spcBef>
                <a:spcPts val="5300"/>
              </a:spcBef>
              <a:defRPr sz="5248"/>
            </a:pPr>
            <a:r>
              <a:t>Suchalgorithmus verbessern (z.B. NegaMax)</a:t>
            </a:r>
          </a:p>
          <a:p>
            <a:pPr marL="604012" indent="-604012" defTabSz="676909">
              <a:spcBef>
                <a:spcPts val="5300"/>
              </a:spcBef>
              <a:defRPr sz="5248"/>
            </a:pPr>
            <a:r>
              <a:t>Just-In-Time-Compiler verwenden (PyPy) -&gt; Geschwindigkeit erhöhen</a:t>
            </a:r>
          </a:p>
          <a:p>
            <a:pPr marL="604012" indent="-604012" defTabSz="676909">
              <a:spcBef>
                <a:spcPts val="5300"/>
              </a:spcBef>
              <a:defRPr sz="5248"/>
            </a:pPr>
            <a:r>
              <a:t>Parallelisierung für Mehrkernprozessoren</a:t>
            </a:r>
          </a:p>
          <a:p>
            <a:pPr marL="604012" indent="-604012" defTabSz="676909">
              <a:spcBef>
                <a:spcPts val="5300"/>
              </a:spcBef>
              <a:defRPr sz="5248"/>
            </a:pPr>
            <a:r>
              <a:t>Skripte auf RAM-Disk ablegen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Custom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Light</vt:lpstr>
      <vt:lpstr>Helvetica Neue</vt:lpstr>
      <vt:lpstr>Showroom</vt:lpstr>
      <vt:lpstr>Projekt: KI</vt:lpstr>
      <vt:lpstr>Klassendiagramm</vt:lpstr>
      <vt:lpstr>Benchmarks (Zuggenerator)</vt:lpstr>
      <vt:lpstr>Projekt: KI</vt:lpstr>
      <vt:lpstr>Benchmarks (Bewertung)</vt:lpstr>
      <vt:lpstr>Benchmarks (Minimax)</vt:lpstr>
      <vt:lpstr>Benchmarks (Alpha-Beta) eigentlich</vt:lpstr>
      <vt:lpstr>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Projekt: KI</dc:title>
  <cp:lastModifiedBy>User</cp:lastModifiedBy>
  <cp:revision>7</cp:revision>
  <dcterms:modified xsi:type="dcterms:W3CDTF">2022-05-22T22:01:11Z</dcterms:modified>
</cp:coreProperties>
</file>