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/>
          <p:nvPr>
            <p:ph type="title"/>
          </p:nvPr>
        </p:nvSpPr>
        <p:spPr>
          <a:xfrm>
            <a:off x="673100" y="2870200"/>
            <a:ext cx="23050500" cy="45593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12" name="Textebene 1…"/>
          <p:cNvSpPr txBox="1"/>
          <p:nvPr>
            <p:ph type="body" sz="quarter" idx="1"/>
          </p:nvPr>
        </p:nvSpPr>
        <p:spPr>
          <a:xfrm>
            <a:off x="673100" y="7416800"/>
            <a:ext cx="23050500" cy="181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Christian Bauer"/>
          <p:cNvSpPr txBox="1"/>
          <p:nvPr>
            <p:ph type="body" sz="quarter" idx="21"/>
          </p:nvPr>
        </p:nvSpPr>
        <p:spPr>
          <a:xfrm>
            <a:off x="2387600" y="8001000"/>
            <a:ext cx="196215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–Christian Bauer</a:t>
            </a:r>
          </a:p>
        </p:txBody>
      </p:sp>
      <p:sp>
        <p:nvSpPr>
          <p:cNvPr id="94" name="„Zitat hier eingeben.“"/>
          <p:cNvSpPr txBox="1"/>
          <p:nvPr>
            <p:ph type="body" sz="quarter" idx="22"/>
          </p:nvPr>
        </p:nvSpPr>
        <p:spPr>
          <a:xfrm>
            <a:off x="2374900" y="5892800"/>
            <a:ext cx="19621500" cy="850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„Zitat hier eingeben.“</a:t>
            </a:r>
          </a:p>
        </p:txBody>
      </p:sp>
      <p:sp>
        <p:nvSpPr>
          <p:cNvPr id="9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orderansicht eines roten Ducati-Motorrads vor schwarzem Hintergrund"/>
          <p:cNvSpPr/>
          <p:nvPr>
            <p:ph type="pic" idx="21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rofilansicht eines roten Ducati-Motorrads"/>
          <p:cNvSpPr/>
          <p:nvPr>
            <p:ph type="pic" idx="21"/>
          </p:nvPr>
        </p:nvSpPr>
        <p:spPr>
          <a:xfrm>
            <a:off x="4280774" y="-1688429"/>
            <a:ext cx="15829857" cy="11849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eltext"/>
          <p:cNvSpPr txBox="1"/>
          <p:nvPr>
            <p:ph type="title"/>
          </p:nvPr>
        </p:nvSpPr>
        <p:spPr>
          <a:xfrm>
            <a:off x="2387600" y="9728200"/>
            <a:ext cx="19621500" cy="18034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22" name="Textebene 1…"/>
          <p:cNvSpPr txBox="1"/>
          <p:nvPr>
            <p:ph type="body" sz="quarter" idx="1"/>
          </p:nvPr>
        </p:nvSpPr>
        <p:spPr>
          <a:xfrm>
            <a:off x="2387600" y="11518900"/>
            <a:ext cx="19621500" cy="1600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/>
          <p:nvPr>
            <p:ph type="title"/>
          </p:nvPr>
        </p:nvSpPr>
        <p:spPr>
          <a:xfrm>
            <a:off x="673100" y="4572000"/>
            <a:ext cx="23050500" cy="45593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Vorderansicht eines roten Ducati-Motorrads"/>
          <p:cNvSpPr/>
          <p:nvPr>
            <p:ph type="pic" idx="21"/>
          </p:nvPr>
        </p:nvSpPr>
        <p:spPr>
          <a:xfrm>
            <a:off x="10590462" y="1511300"/>
            <a:ext cx="13644824" cy="121287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eltext"/>
          <p:cNvSpPr txBox="1"/>
          <p:nvPr>
            <p:ph type="title"/>
          </p:nvPr>
        </p:nvSpPr>
        <p:spPr>
          <a:xfrm>
            <a:off x="673100" y="1435100"/>
            <a:ext cx="11049000" cy="5461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40" name="Textebene 1…"/>
          <p:cNvSpPr txBox="1"/>
          <p:nvPr>
            <p:ph type="body" sz="quarter" idx="1"/>
          </p:nvPr>
        </p:nvSpPr>
        <p:spPr>
          <a:xfrm>
            <a:off x="673100" y="6870700"/>
            <a:ext cx="11049000" cy="5461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7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36600" indent="-736600">
              <a:lnSpc>
                <a:spcPct val="120000"/>
              </a:lnSpc>
              <a:spcBef>
                <a:spcPts val="6500"/>
              </a:spcBef>
              <a:defRPr sz="6400"/>
            </a:lvl1pPr>
            <a:lvl2pPr marL="1473200" indent="-736600">
              <a:lnSpc>
                <a:spcPct val="120000"/>
              </a:lnSpc>
              <a:spcBef>
                <a:spcPts val="6500"/>
              </a:spcBef>
              <a:defRPr sz="6400"/>
            </a:lvl2pPr>
            <a:lvl3pPr marL="2209800" indent="-736600">
              <a:lnSpc>
                <a:spcPct val="120000"/>
              </a:lnSpc>
              <a:spcBef>
                <a:spcPts val="6500"/>
              </a:spcBef>
              <a:defRPr sz="6400"/>
            </a:lvl3pPr>
            <a:lvl4pPr marL="2946400" indent="-736600">
              <a:lnSpc>
                <a:spcPct val="120000"/>
              </a:lnSpc>
              <a:spcBef>
                <a:spcPts val="6500"/>
              </a:spcBef>
              <a:defRPr sz="6400"/>
            </a:lvl4pPr>
            <a:lvl5pPr marL="3683000" indent="-736600">
              <a:lnSpc>
                <a:spcPct val="120000"/>
              </a:lnSpc>
              <a:spcBef>
                <a:spcPts val="6500"/>
              </a:spcBef>
              <a:defRPr sz="6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Vorderansicht eines roten Ducati-Motorrads"/>
          <p:cNvSpPr/>
          <p:nvPr>
            <p:ph type="pic" sz="half" idx="21"/>
          </p:nvPr>
        </p:nvSpPr>
        <p:spPr>
          <a:xfrm>
            <a:off x="11814854" y="3233783"/>
            <a:ext cx="11753235" cy="104473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7" name="Textebene 1…"/>
          <p:cNvSpPr txBox="1"/>
          <p:nvPr>
            <p:ph type="body" sz="half" idx="1"/>
          </p:nvPr>
        </p:nvSpPr>
        <p:spPr>
          <a:xfrm>
            <a:off x="673100" y="3835400"/>
            <a:ext cx="11049000" cy="8864600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bene 1…"/>
          <p:cNvSpPr txBox="1"/>
          <p:nvPr>
            <p:ph type="body" idx="1"/>
          </p:nvPr>
        </p:nvSpPr>
        <p:spPr>
          <a:xfrm>
            <a:off x="1435100" y="1066800"/>
            <a:ext cx="21501100" cy="11557000"/>
          </a:xfrm>
          <a:prstGeom prst="rect">
            <a:avLst/>
          </a:prstGeom>
        </p:spPr>
        <p:txBody>
          <a:bodyPr/>
          <a:lstStyle>
            <a:lvl1pPr marL="736600" indent="-736600">
              <a:lnSpc>
                <a:spcPct val="120000"/>
              </a:lnSpc>
              <a:spcBef>
                <a:spcPts val="6500"/>
              </a:spcBef>
              <a:defRPr sz="6400"/>
            </a:lvl1pPr>
            <a:lvl2pPr marL="1473200" indent="-736600">
              <a:lnSpc>
                <a:spcPct val="120000"/>
              </a:lnSpc>
              <a:spcBef>
                <a:spcPts val="6500"/>
              </a:spcBef>
              <a:defRPr sz="6400"/>
            </a:lvl2pPr>
            <a:lvl3pPr marL="2209800" indent="-736600">
              <a:lnSpc>
                <a:spcPct val="120000"/>
              </a:lnSpc>
              <a:spcBef>
                <a:spcPts val="6500"/>
              </a:spcBef>
              <a:defRPr sz="6400"/>
            </a:lvl3pPr>
            <a:lvl4pPr marL="2946400" indent="-736600">
              <a:lnSpc>
                <a:spcPct val="120000"/>
              </a:lnSpc>
              <a:spcBef>
                <a:spcPts val="6500"/>
              </a:spcBef>
              <a:defRPr sz="6400"/>
            </a:lvl4pPr>
            <a:lvl5pPr marL="3683000" indent="-736600">
              <a:lnSpc>
                <a:spcPct val="120000"/>
              </a:lnSpc>
              <a:spcBef>
                <a:spcPts val="6500"/>
              </a:spcBef>
              <a:defRPr sz="6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Nahaufnahme der Motorteile eines Ducati-Motorrads"/>
          <p:cNvSpPr/>
          <p:nvPr>
            <p:ph type="pic" sz="half" idx="21"/>
          </p:nvPr>
        </p:nvSpPr>
        <p:spPr>
          <a:xfrm>
            <a:off x="12420509" y="5714207"/>
            <a:ext cx="11023601" cy="8255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Nahaufnahme des Tankdeckels eines Ducati-Motorrads"/>
          <p:cNvSpPr/>
          <p:nvPr>
            <p:ph type="pic" sz="half" idx="22"/>
          </p:nvPr>
        </p:nvSpPr>
        <p:spPr>
          <a:xfrm>
            <a:off x="12420600" y="-673100"/>
            <a:ext cx="11023600" cy="8255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chwarzweißfoto der Motorteile eines Ducati-Motorrads"/>
          <p:cNvSpPr/>
          <p:nvPr>
            <p:ph type="pic" idx="23"/>
          </p:nvPr>
        </p:nvSpPr>
        <p:spPr>
          <a:xfrm>
            <a:off x="-825499" y="-2108200"/>
            <a:ext cx="13804901" cy="184432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/>
          <p:nvPr>
            <p:ph type="title"/>
          </p:nvPr>
        </p:nvSpPr>
        <p:spPr>
          <a:xfrm>
            <a:off x="673100" y="355600"/>
            <a:ext cx="230505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Textebene 1…"/>
          <p:cNvSpPr txBox="1"/>
          <p:nvPr>
            <p:ph type="body" idx="1"/>
          </p:nvPr>
        </p:nvSpPr>
        <p:spPr>
          <a:xfrm>
            <a:off x="673100" y="3835400"/>
            <a:ext cx="23050500" cy="886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11976100" y="13081000"/>
            <a:ext cx="419100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584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1168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752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2336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9210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3505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4089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4673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5257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jekt: KI"/>
          <p:cNvSpPr txBox="1"/>
          <p:nvPr>
            <p:ph type="ctrTitle"/>
          </p:nvPr>
        </p:nvSpPr>
        <p:spPr>
          <a:xfrm>
            <a:off x="666750" y="203882"/>
            <a:ext cx="23050500" cy="1816101"/>
          </a:xfrm>
          <a:prstGeom prst="rect">
            <a:avLst/>
          </a:prstGeom>
        </p:spPr>
        <p:txBody>
          <a:bodyPr/>
          <a:lstStyle>
            <a:lvl1pPr>
              <a:defRPr sz="7500"/>
            </a:lvl1pPr>
          </a:lstStyle>
          <a:p>
            <a:pPr/>
            <a:r>
              <a:t>Projekt: KI</a:t>
            </a:r>
          </a:p>
        </p:txBody>
      </p:sp>
      <p:sp>
        <p:nvSpPr>
          <p:cNvPr id="120" name="Entwicklung einer spielstarken KI für die Schachvariante “King of the hill”"/>
          <p:cNvSpPr txBox="1"/>
          <p:nvPr>
            <p:ph type="subTitle" sz="quarter" idx="1"/>
          </p:nvPr>
        </p:nvSpPr>
        <p:spPr>
          <a:xfrm>
            <a:off x="666750" y="2243513"/>
            <a:ext cx="23050500" cy="1816101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Entwicklung einer spielstarken KI für die Schachvariante “King of the hill”</a:t>
            </a:r>
          </a:p>
        </p:txBody>
      </p:sp>
      <p:sp>
        <p:nvSpPr>
          <p:cNvPr id="121" name="Gruppe:  AN…"/>
          <p:cNvSpPr txBox="1"/>
          <p:nvPr/>
        </p:nvSpPr>
        <p:spPr>
          <a:xfrm>
            <a:off x="7956810" y="5111749"/>
            <a:ext cx="8470380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Gruppe:  AN</a:t>
            </a:r>
          </a:p>
          <a:p>
            <a:pPr/>
            <a:r>
              <a:t>Implementierungssprache: Python</a:t>
            </a:r>
          </a:p>
        </p:txBody>
      </p:sp>
      <p:sp>
        <p:nvSpPr>
          <p:cNvPr id="122" name="Meilenstein 1 - Dummy-KI"/>
          <p:cNvSpPr txBox="1"/>
          <p:nvPr/>
        </p:nvSpPr>
        <p:spPr>
          <a:xfrm>
            <a:off x="4624300" y="3651249"/>
            <a:ext cx="15135400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cap="all" sz="10000"/>
            </a:lvl1pPr>
          </a:lstStyle>
          <a:p>
            <a:pPr/>
            <a:r>
              <a:t>Meilenstein 1 - Dummy-KI</a:t>
            </a:r>
          </a:p>
        </p:txBody>
      </p:sp>
      <p:sp>
        <p:nvSpPr>
          <p:cNvPr id="123" name="Eric Benschneider"/>
          <p:cNvSpPr txBox="1"/>
          <p:nvPr/>
        </p:nvSpPr>
        <p:spPr>
          <a:xfrm>
            <a:off x="3429700" y="12280384"/>
            <a:ext cx="454100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Eric Benschneider</a:t>
            </a:r>
          </a:p>
        </p:txBody>
      </p:sp>
      <p:sp>
        <p:nvSpPr>
          <p:cNvPr id="124" name="Kemel Alex Callisaya"/>
          <p:cNvSpPr txBox="1"/>
          <p:nvPr/>
        </p:nvSpPr>
        <p:spPr>
          <a:xfrm>
            <a:off x="9587408" y="12280384"/>
            <a:ext cx="5209184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Kemel Alex Callisaya</a:t>
            </a:r>
          </a:p>
        </p:txBody>
      </p:sp>
      <p:sp>
        <p:nvSpPr>
          <p:cNvPr id="125" name="Christoph Scherer"/>
          <p:cNvSpPr txBox="1"/>
          <p:nvPr/>
        </p:nvSpPr>
        <p:spPr>
          <a:xfrm>
            <a:off x="16347126" y="12280384"/>
            <a:ext cx="4679293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Christoph Scherer</a:t>
            </a:r>
          </a:p>
        </p:txBody>
      </p:sp>
      <p:pic>
        <p:nvPicPr>
          <p:cNvPr id="126" name="WhatsApp Image 2022-05-21 at 19.49.42.jpeg" descr="WhatsApp Image 2022-05-21 at 19.49.4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32336" y="7189661"/>
            <a:ext cx="3335858" cy="50257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WhatsApp Image 2022-05-21 at 19.54.07.jpeg" descr="WhatsApp Image 2022-05-21 at 19.54.07.jpeg"/>
          <p:cNvPicPr>
            <a:picLocks noChangeAspect="1"/>
          </p:cNvPicPr>
          <p:nvPr/>
        </p:nvPicPr>
        <p:blipFill>
          <a:blip r:embed="rId3">
            <a:extLst/>
          </a:blip>
          <a:srcRect l="19791" t="21030" r="19791" b="10734"/>
          <a:stretch>
            <a:fillRect/>
          </a:stretch>
        </p:blipFill>
        <p:spPr>
          <a:xfrm>
            <a:off x="17015928" y="7189661"/>
            <a:ext cx="3341769" cy="50257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Foto.jpg" descr="Foto.jpg"/>
          <p:cNvPicPr>
            <a:picLocks noChangeAspect="1"/>
          </p:cNvPicPr>
          <p:nvPr/>
        </p:nvPicPr>
        <p:blipFill>
          <a:blip r:embed="rId4">
            <a:extLst/>
          </a:blip>
          <a:srcRect l="14491" t="0" r="14491" b="0"/>
          <a:stretch>
            <a:fillRect/>
          </a:stretch>
        </p:blipFill>
        <p:spPr>
          <a:xfrm>
            <a:off x="10523537" y="7189661"/>
            <a:ext cx="3337113" cy="5025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Klassendiagram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Klassendiagramm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Benchma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Benchmarks</a:t>
            </a:r>
          </a:p>
        </p:txBody>
      </p:sp>
      <p:sp>
        <p:nvSpPr>
          <p:cNvPr id="133" name="Rechnerkonfiguration:"/>
          <p:cNvSpPr txBox="1"/>
          <p:nvPr/>
        </p:nvSpPr>
        <p:spPr>
          <a:xfrm>
            <a:off x="9243708" y="3357688"/>
            <a:ext cx="5896584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Rechnerkonfiguration:  </a:t>
            </a:r>
          </a:p>
        </p:txBody>
      </p:sp>
      <p:graphicFrame>
        <p:nvGraphicFramePr>
          <p:cNvPr id="134" name="Tabelle"/>
          <p:cNvGraphicFramePr/>
          <p:nvPr/>
        </p:nvGraphicFramePr>
        <p:xfrm>
          <a:off x="673100" y="5020849"/>
          <a:ext cx="23050500" cy="814895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7757778"/>
                <a:gridCol w="7013960"/>
                <a:gridCol w="4603529"/>
                <a:gridCol w="3662532"/>
              </a:tblGrid>
              <a:tr h="162725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5A5F5E"/>
                          </a:solidFill>
                        </a:rPr>
                        <a:t>FEN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5A5F5E"/>
                          </a:solidFill>
                        </a:rPr>
                        <a:t>Gemittelte benötigte Zeit des Zuggenerators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5A5F5E"/>
                          </a:solidFill>
                        </a:rPr>
                        <a:t>Züge gefunden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5A5F5E"/>
                          </a:solidFill>
                        </a:rPr>
                        <a:t>Zeit pro Zug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</a:tcPr>
                </a:tc>
              </a:tr>
              <a:tr h="1627250"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</a:tcPr>
                </a:tc>
              </a:tr>
              <a:tr h="1627250"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</a:tcPr>
                </a:tc>
              </a:tr>
              <a:tr h="1627250"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</a:tcPr>
                </a:tc>
              </a:tr>
              <a:tr h="1627250"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B4B4B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B4B4B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B4B4B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B w="12700">
                      <a:solidFill>
                        <a:srgbClr val="B4B4B4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rojekt: KI"/>
          <p:cNvSpPr txBox="1"/>
          <p:nvPr>
            <p:ph type="ctrTitle"/>
          </p:nvPr>
        </p:nvSpPr>
        <p:spPr>
          <a:xfrm>
            <a:off x="666750" y="1321482"/>
            <a:ext cx="23050500" cy="1816101"/>
          </a:xfrm>
          <a:prstGeom prst="rect">
            <a:avLst/>
          </a:prstGeom>
        </p:spPr>
        <p:txBody>
          <a:bodyPr/>
          <a:lstStyle>
            <a:lvl1pPr>
              <a:defRPr sz="7500"/>
            </a:lvl1pPr>
          </a:lstStyle>
          <a:p>
            <a:pPr/>
            <a:r>
              <a:t>Projekt: KI</a:t>
            </a:r>
          </a:p>
        </p:txBody>
      </p:sp>
      <p:sp>
        <p:nvSpPr>
          <p:cNvPr id="137" name="Entwicklung einer spielstarken KI für die Schachvariante “King of the hill”"/>
          <p:cNvSpPr txBox="1"/>
          <p:nvPr>
            <p:ph type="subTitle" sz="quarter" idx="1"/>
          </p:nvPr>
        </p:nvSpPr>
        <p:spPr>
          <a:xfrm>
            <a:off x="666750" y="3361113"/>
            <a:ext cx="23050500" cy="1816101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Entwicklung einer spielstarken KI für die Schachvariante “King of the hill”</a:t>
            </a:r>
          </a:p>
        </p:txBody>
      </p:sp>
      <p:sp>
        <p:nvSpPr>
          <p:cNvPr id="138" name="Gruppe:  AN…"/>
          <p:cNvSpPr txBox="1"/>
          <p:nvPr/>
        </p:nvSpPr>
        <p:spPr>
          <a:xfrm>
            <a:off x="9587408" y="8242672"/>
            <a:ext cx="5209184" cy="444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Gruppe:  AN</a:t>
            </a:r>
          </a:p>
          <a:p>
            <a:pPr/>
          </a:p>
          <a:p>
            <a:pPr/>
            <a:r>
              <a:t>Mitglieder: </a:t>
            </a:r>
          </a:p>
          <a:p>
            <a:pPr/>
            <a:r>
              <a:t>Eric Benschneider</a:t>
            </a:r>
          </a:p>
          <a:p>
            <a:pPr/>
            <a:r>
              <a:t>Kemel Alex Callisaya</a:t>
            </a:r>
          </a:p>
          <a:p>
            <a:pPr/>
            <a:r>
              <a:t>Christoph Scherer</a:t>
            </a:r>
          </a:p>
        </p:txBody>
      </p:sp>
      <p:sp>
        <p:nvSpPr>
          <p:cNvPr id="139" name="Meilenstein 2 - BASIS-KI"/>
          <p:cNvSpPr txBox="1"/>
          <p:nvPr/>
        </p:nvSpPr>
        <p:spPr>
          <a:xfrm>
            <a:off x="5287205" y="6083299"/>
            <a:ext cx="13809589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cap="all" sz="10000"/>
            </a:lvl1pPr>
          </a:lstStyle>
          <a:p>
            <a:pPr/>
            <a:r>
              <a:t>Meilenstein 2 - BASIS-KI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Benchma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Benchmarks</a:t>
            </a:r>
          </a:p>
        </p:txBody>
      </p:sp>
      <p:sp>
        <p:nvSpPr>
          <p:cNvPr id="142" name="Rechnerkonfiguration:"/>
          <p:cNvSpPr txBox="1"/>
          <p:nvPr/>
        </p:nvSpPr>
        <p:spPr>
          <a:xfrm>
            <a:off x="9243708" y="3357688"/>
            <a:ext cx="5896584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Rechnerkonfiguration:  </a:t>
            </a:r>
          </a:p>
        </p:txBody>
      </p:sp>
      <p:graphicFrame>
        <p:nvGraphicFramePr>
          <p:cNvPr id="143" name="Tabelle"/>
          <p:cNvGraphicFramePr/>
          <p:nvPr/>
        </p:nvGraphicFramePr>
        <p:xfrm>
          <a:off x="673100" y="5020849"/>
          <a:ext cx="23050500" cy="814895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7757778"/>
                <a:gridCol w="7013960"/>
                <a:gridCol w="4603529"/>
                <a:gridCol w="3662532"/>
              </a:tblGrid>
              <a:tr h="162725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5A5F5E"/>
                          </a:solidFill>
                        </a:rPr>
                        <a:t>FEN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5A5F5E"/>
                          </a:solidFill>
                        </a:rPr>
                        <a:t>Baumtiefe erreicht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5A5F5E"/>
                          </a:solidFill>
                        </a:rPr>
                        <a:t>#Züge bewertet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5A5F5E"/>
                          </a:solidFill>
                        </a:rPr>
                        <a:t>Zeit pro Zug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</a:tcPr>
                </a:tc>
              </a:tr>
              <a:tr h="1627250"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</a:tcPr>
                </a:tc>
              </a:tr>
              <a:tr h="1627250"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</a:tcPr>
                </a:tc>
              </a:tr>
              <a:tr h="1627250"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</a:tcPr>
                </a:tc>
              </a:tr>
              <a:tr h="1627250"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B4B4B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B4B4B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B4B4B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B w="12700">
                      <a:solidFill>
                        <a:srgbClr val="B4B4B4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Ausbli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Ausblick</a:t>
            </a:r>
          </a:p>
        </p:txBody>
      </p:sp>
      <p:sp>
        <p:nvSpPr>
          <p:cNvPr id="146" name="Bewertungsfunktion verbessern (evtl. Neural-Network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4012" indent="-604012" defTabSz="676909">
              <a:spcBef>
                <a:spcPts val="5300"/>
              </a:spcBef>
              <a:defRPr sz="5248"/>
            </a:pPr>
            <a:r>
              <a:t>Bewertungsfunktion verbessern (evtl. Neural-Network)</a:t>
            </a:r>
          </a:p>
          <a:p>
            <a:pPr marL="604012" indent="-604012" defTabSz="676909">
              <a:spcBef>
                <a:spcPts val="5300"/>
              </a:spcBef>
              <a:defRPr sz="5248"/>
            </a:pPr>
            <a:r>
              <a:t>MCTS</a:t>
            </a:r>
          </a:p>
          <a:p>
            <a:pPr marL="604012" indent="-604012" defTabSz="676909">
              <a:spcBef>
                <a:spcPts val="5300"/>
              </a:spcBef>
              <a:defRPr sz="5248"/>
            </a:pPr>
            <a:r>
              <a:t>Suchalgorithmus verbessern (z.B. NegaMax)</a:t>
            </a:r>
          </a:p>
          <a:p>
            <a:pPr marL="604012" indent="-604012" defTabSz="676909">
              <a:spcBef>
                <a:spcPts val="5300"/>
              </a:spcBef>
              <a:defRPr sz="5248"/>
            </a:pPr>
            <a:r>
              <a:t>Just-In-Time-Compiler verwenden (PyPy) -&gt; Geschwindigkeit erhöhen</a:t>
            </a:r>
          </a:p>
          <a:p>
            <a:pPr marL="604012" indent="-604012" defTabSz="676909">
              <a:spcBef>
                <a:spcPts val="5300"/>
              </a:spcBef>
              <a:defRPr sz="5248"/>
            </a:pPr>
            <a:r>
              <a:t>Parallelisierung für Mehrkernprozessoren</a:t>
            </a:r>
          </a:p>
          <a:p>
            <a:pPr marL="604012" indent="-604012" defTabSz="676909">
              <a:spcBef>
                <a:spcPts val="5300"/>
              </a:spcBef>
              <a:defRPr sz="5248"/>
            </a:pPr>
            <a:r>
              <a:t>Skripte auf RAM-Disk ablegen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