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 b="def" i="def"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 b="def" i="def"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/>
          <p:nvPr>
            <p:ph type="body" sz="quarter" idx="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1011115" indent="-426915" algn="ctr">
              <a:lnSpc>
                <a:spcPct val="100000"/>
              </a:lnSpc>
              <a:spcBef>
                <a:spcPts val="0"/>
              </a:spcBef>
              <a:defRPr sz="3800"/>
            </a:lvl2pPr>
            <a:lvl3pPr marL="1595315" indent="-426915" algn="ctr">
              <a:lnSpc>
                <a:spcPct val="100000"/>
              </a:lnSpc>
              <a:spcBef>
                <a:spcPts val="0"/>
              </a:spcBef>
              <a:defRPr sz="3800"/>
            </a:lvl3pPr>
            <a:lvl4pPr marL="2179515" indent="-426915" algn="ctr">
              <a:lnSpc>
                <a:spcPct val="100000"/>
              </a:lnSpc>
              <a:spcBef>
                <a:spcPts val="0"/>
              </a:spcBef>
              <a:defRPr sz="3800"/>
            </a:lvl4pPr>
            <a:lvl5pPr marL="2763715" indent="-426915" algn="ctr">
              <a:lnSpc>
                <a:spcPct val="100000"/>
              </a:lnSpc>
              <a:spcBef>
                <a:spcPts val="0"/>
              </a:spcBef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„Zitat hier eingeben.“"/>
          <p:cNvSpPr txBox="1"/>
          <p:nvPr>
            <p:ph type="body" sz="quarter" idx="21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pP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orderansicht eines roten Ducati-Motorrads vor schwarzem Hintergrund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ansicht eines roten Ducati-Motorrads"/>
          <p:cNvSpPr/>
          <p:nvPr>
            <p:ph type="pic" idx="21"/>
          </p:nvPr>
        </p:nvSpPr>
        <p:spPr>
          <a:xfrm>
            <a:off x="4280773" y="-1688429"/>
            <a:ext cx="15829858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Vorderansicht eines roten Ducati-Motorrads"/>
          <p:cNvSpPr/>
          <p:nvPr>
            <p:ph type="pic" idx="21"/>
          </p:nvPr>
        </p:nvSpPr>
        <p:spPr>
          <a:xfrm>
            <a:off x="10590462" y="1511300"/>
            <a:ext cx="13644825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Vorderansicht eines roten Ducati-Motorrads"/>
          <p:cNvSpPr/>
          <p:nvPr>
            <p:ph type="pic" sz="half" idx="21"/>
          </p:nvPr>
        </p:nvSpPr>
        <p:spPr>
          <a:xfrm>
            <a:off x="11814854" y="3233783"/>
            <a:ext cx="11753236" cy="104473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>
            <a:lvl1pPr marL="584200" indent="-584200">
              <a:lnSpc>
                <a:spcPct val="100000"/>
              </a:lnSpc>
              <a:spcBef>
                <a:spcPts val="5300"/>
              </a:spcBef>
              <a:defRPr sz="5200"/>
            </a:lvl1pPr>
            <a:lvl2pPr marL="1168400" indent="-584200">
              <a:lnSpc>
                <a:spcPct val="100000"/>
              </a:lnSpc>
              <a:spcBef>
                <a:spcPts val="5300"/>
              </a:spcBef>
              <a:defRPr sz="5200"/>
            </a:lvl2pPr>
            <a:lvl3pPr marL="1752600" indent="-584200">
              <a:lnSpc>
                <a:spcPct val="100000"/>
              </a:lnSpc>
              <a:spcBef>
                <a:spcPts val="5300"/>
              </a:spcBef>
              <a:defRPr sz="5200"/>
            </a:lvl3pPr>
            <a:lvl4pPr marL="2336800" indent="-584200">
              <a:lnSpc>
                <a:spcPct val="100000"/>
              </a:lnSpc>
              <a:spcBef>
                <a:spcPts val="5300"/>
              </a:spcBef>
              <a:defRPr sz="5200"/>
            </a:lvl4pPr>
            <a:lvl5pPr marL="2921000" indent="-584200">
              <a:lnSpc>
                <a:spcPct val="100000"/>
              </a:lnSpc>
              <a:spcBef>
                <a:spcPts val="5300"/>
              </a:spcBef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ahaufnahme der Motorteile eines Ducati-Motorrads"/>
          <p:cNvSpPr/>
          <p:nvPr>
            <p:ph type="pic" sz="half" idx="21"/>
          </p:nvPr>
        </p:nvSpPr>
        <p:spPr>
          <a:xfrm>
            <a:off x="12420509" y="5714207"/>
            <a:ext cx="11023602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Nahaufnahme des Tankdeckels eines Ducati-Motorrads"/>
          <p:cNvSpPr/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chwarzweißfoto der Motorteile eines Ducati-Motorrads"/>
          <p:cNvSpPr/>
          <p:nvPr>
            <p:ph type="pic" idx="23"/>
          </p:nvPr>
        </p:nvSpPr>
        <p:spPr>
          <a:xfrm>
            <a:off x="-825500" y="-2108200"/>
            <a:ext cx="13804903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736600" marR="0" indent="-736600" algn="l" defTabSz="825500" rtl="0" latinLnBrk="0">
        <a:lnSpc>
          <a:spcPct val="12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64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473200" marR="0" indent="-736600" algn="l" defTabSz="825500" rtl="0" latinLnBrk="0">
        <a:lnSpc>
          <a:spcPct val="12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64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2209800" marR="0" indent="-736600" algn="l" defTabSz="825500" rtl="0" latinLnBrk="0">
        <a:lnSpc>
          <a:spcPct val="12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64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946400" marR="0" indent="-736600" algn="l" defTabSz="825500" rtl="0" latinLnBrk="0">
        <a:lnSpc>
          <a:spcPct val="12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64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3683000" marR="0" indent="-736600" algn="l" defTabSz="825500" rtl="0" latinLnBrk="0">
        <a:lnSpc>
          <a:spcPct val="12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64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640015" marR="0" indent="-719015" algn="l" defTabSz="825500" rtl="0" latinLnBrk="0">
        <a:lnSpc>
          <a:spcPct val="12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64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224215" marR="0" indent="-719015" algn="l" defTabSz="825500" rtl="0" latinLnBrk="0">
        <a:lnSpc>
          <a:spcPct val="12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64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808415" marR="0" indent="-719015" algn="l" defTabSz="825500" rtl="0" latinLnBrk="0">
        <a:lnSpc>
          <a:spcPct val="12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64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392615" marR="0" indent="-719015" algn="l" defTabSz="825500" rtl="0" latinLnBrk="0">
        <a:lnSpc>
          <a:spcPct val="12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64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kt: KI"/>
          <p:cNvSpPr txBox="1"/>
          <p:nvPr>
            <p:ph type="ctrTitle"/>
          </p:nvPr>
        </p:nvSpPr>
        <p:spPr>
          <a:xfrm>
            <a:off x="666750" y="203882"/>
            <a:ext cx="23050500" cy="18161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Projekt: KI</a:t>
            </a:r>
          </a:p>
        </p:txBody>
      </p:sp>
      <p:sp>
        <p:nvSpPr>
          <p:cNvPr id="120" name="Entwicklung einer spielstarken KI für die Schachvariante “King of the hill”"/>
          <p:cNvSpPr txBox="1"/>
          <p:nvPr>
            <p:ph type="subTitle" sz="quarter" idx="1"/>
          </p:nvPr>
        </p:nvSpPr>
        <p:spPr>
          <a:xfrm>
            <a:off x="666750" y="2243513"/>
            <a:ext cx="23050500" cy="1816102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Entwicklung einer spielstarken KI für die Schachvariante “King of the hill”</a:t>
            </a:r>
          </a:p>
        </p:txBody>
      </p:sp>
      <p:sp>
        <p:nvSpPr>
          <p:cNvPr id="121" name="Gruppe:  AN…"/>
          <p:cNvSpPr txBox="1"/>
          <p:nvPr/>
        </p:nvSpPr>
        <p:spPr>
          <a:xfrm>
            <a:off x="7956809" y="5111748"/>
            <a:ext cx="847038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Gruppe:  AN</a:t>
            </a:r>
          </a:p>
          <a:p>
            <a:pPr/>
            <a:r>
              <a:t>Implementierungssprache: Python</a:t>
            </a:r>
          </a:p>
        </p:txBody>
      </p:sp>
      <p:sp>
        <p:nvSpPr>
          <p:cNvPr id="122" name="Meilenstein 1 - Dummy-KI"/>
          <p:cNvSpPr txBox="1"/>
          <p:nvPr/>
        </p:nvSpPr>
        <p:spPr>
          <a:xfrm>
            <a:off x="4624299" y="3651248"/>
            <a:ext cx="15135400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Meilenstein 1 - Dummy-KI</a:t>
            </a:r>
          </a:p>
        </p:txBody>
      </p:sp>
      <p:sp>
        <p:nvSpPr>
          <p:cNvPr id="123" name="Eric Benschneider"/>
          <p:cNvSpPr txBox="1"/>
          <p:nvPr/>
        </p:nvSpPr>
        <p:spPr>
          <a:xfrm>
            <a:off x="3429699" y="12280383"/>
            <a:ext cx="454100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Eric Benschneider</a:t>
            </a:r>
          </a:p>
        </p:txBody>
      </p:sp>
      <p:sp>
        <p:nvSpPr>
          <p:cNvPr id="124" name="Kemel Alex Callisaya"/>
          <p:cNvSpPr txBox="1"/>
          <p:nvPr/>
        </p:nvSpPr>
        <p:spPr>
          <a:xfrm>
            <a:off x="9587407" y="12280383"/>
            <a:ext cx="520918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Kemel Alex Callisaya</a:t>
            </a:r>
          </a:p>
        </p:txBody>
      </p:sp>
      <p:sp>
        <p:nvSpPr>
          <p:cNvPr id="125" name="Christoph Scherer"/>
          <p:cNvSpPr txBox="1"/>
          <p:nvPr/>
        </p:nvSpPr>
        <p:spPr>
          <a:xfrm>
            <a:off x="16347126" y="12280383"/>
            <a:ext cx="467929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Christoph Scherer</a:t>
            </a:r>
          </a:p>
        </p:txBody>
      </p:sp>
      <p:pic>
        <p:nvPicPr>
          <p:cNvPr id="126" name="WhatsApp Image 2022-05-21 at 19.49.42.jpeg" descr="WhatsApp Image 2022-05-21 at 19.49.4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2336" y="7189661"/>
            <a:ext cx="3335859" cy="502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WhatsApp Image 2022-05-21 at 19.54.07.jpeg" descr="WhatsApp Image 2022-05-21 at 19.54.07.jpeg"/>
          <p:cNvPicPr>
            <a:picLocks noChangeAspect="1"/>
          </p:cNvPicPr>
          <p:nvPr/>
        </p:nvPicPr>
        <p:blipFill>
          <a:blip r:embed="rId3">
            <a:extLst/>
          </a:blip>
          <a:srcRect l="19791" t="21030" r="19791" b="10734"/>
          <a:stretch>
            <a:fillRect/>
          </a:stretch>
        </p:blipFill>
        <p:spPr>
          <a:xfrm>
            <a:off x="17015927" y="7189661"/>
            <a:ext cx="3341770" cy="502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Foto.jpg" descr="Foto.jpg"/>
          <p:cNvPicPr>
            <a:picLocks noChangeAspect="1"/>
          </p:cNvPicPr>
          <p:nvPr/>
        </p:nvPicPr>
        <p:blipFill>
          <a:blip r:embed="rId4">
            <a:extLst/>
          </a:blip>
          <a:srcRect l="14490" t="0" r="14490" b="0"/>
          <a:stretch>
            <a:fillRect/>
          </a:stretch>
        </p:blipFill>
        <p:spPr>
          <a:xfrm>
            <a:off x="10523536" y="7189661"/>
            <a:ext cx="3337114" cy="5025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Klassendiagramm"/>
          <p:cNvSpPr txBox="1"/>
          <p:nvPr>
            <p:ph type="title"/>
          </p:nvPr>
        </p:nvSpPr>
        <p:spPr>
          <a:xfrm>
            <a:off x="666750" y="-250153"/>
            <a:ext cx="23050500" cy="3429001"/>
          </a:xfrm>
          <a:prstGeom prst="rect">
            <a:avLst/>
          </a:prstGeom>
        </p:spPr>
        <p:txBody>
          <a:bodyPr/>
          <a:lstStyle/>
          <a:p>
            <a:pPr/>
            <a:r>
              <a:t>Klassendiagramm</a:t>
            </a:r>
          </a:p>
        </p:txBody>
      </p:sp>
      <p:pic>
        <p:nvPicPr>
          <p:cNvPr id="131" name="classes.png" descr="class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3962" y="2596372"/>
            <a:ext cx="13296076" cy="10471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ench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Benchmarks</a:t>
            </a:r>
            <a:r>
              <a:t> (Zuggenerator)</a:t>
            </a:r>
          </a:p>
        </p:txBody>
      </p:sp>
      <p:sp>
        <p:nvSpPr>
          <p:cNvPr id="134" name="Rechnerkonfiguration:"/>
          <p:cNvSpPr txBox="1"/>
          <p:nvPr/>
        </p:nvSpPr>
        <p:spPr>
          <a:xfrm>
            <a:off x="3562815" y="3357689"/>
            <a:ext cx="1725837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Rechnerkonfiguration: </a:t>
            </a:r>
            <a:r>
              <a:t>Intel(R) Core(TM) i7-6650U CPU @ 2.20GHz</a:t>
            </a:r>
          </a:p>
        </p:txBody>
      </p:sp>
      <p:graphicFrame>
        <p:nvGraphicFramePr>
          <p:cNvPr id="135" name="Tabelle"/>
          <p:cNvGraphicFramePr/>
          <p:nvPr/>
        </p:nvGraphicFramePr>
        <p:xfrm>
          <a:off x="673100" y="5020848"/>
          <a:ext cx="22760039" cy="82570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59967"/>
                <a:gridCol w="6925528"/>
                <a:gridCol w="3489974"/>
                <a:gridCol w="4671868"/>
              </a:tblGrid>
              <a:tr h="1074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Gemittelte benötigte Zeit des Zuggenerators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Züge gefunden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Zeit pro Zug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</a:tr>
              <a:tr h="20374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rnb1kbnr/p4ppp/1p1pp3/2p3q1/3P4/NQP1PNPB/PP3P1P/R1B1K2R 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~9.831 * 10^-3 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3800"/>
                      </a:pPr>
                      <a:r>
                        <a:t>~2.5208 * 10^-4 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54744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r1b1kbnr/pN2pp1p/2P5/1p4qp/3P3P/2P5/PP3PP1/R1B1K1NR 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~7.804 * 10^-3 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~2.7872 * 10^-4 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54744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3q3r/1pp2pb1/3pkn2/1B6/3P4/4PN1P/5K1P/7R 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~6.782 * 10^-3 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~2.4223 * 10^-4 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2037465">
                <a:tc>
                  <a:txBody>
                    <a:bodyPr/>
                    <a:lstStyle/>
                    <a:p>
                      <a:pPr>
                        <a:defRPr sz="3800"/>
                      </a:pPr>
                      <a:r>
                        <a:t>rnbqkbnr/pp1p1ppp/4p3/1Pp5/8/2N5/P1PPPPPP/R1BQKBNR 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~7.024 * 10^-3 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800">
                          <a:solidFill>
                            <a:srgbClr val="5A5F5E"/>
                          </a:solidFill>
                        </a:rPr>
                        <a:t>~3.0541 * 10^-4 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  <a:lnB w="12700">
                      <a:solidFill>
                        <a:srgbClr val="B4B4B4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jekt: KI"/>
          <p:cNvSpPr txBox="1"/>
          <p:nvPr>
            <p:ph type="ctrTitle"/>
          </p:nvPr>
        </p:nvSpPr>
        <p:spPr>
          <a:xfrm>
            <a:off x="666750" y="1321482"/>
            <a:ext cx="23050500" cy="1816102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Projekt: KI</a:t>
            </a:r>
          </a:p>
        </p:txBody>
      </p:sp>
      <p:sp>
        <p:nvSpPr>
          <p:cNvPr id="138" name="Entwicklung einer spielstarken KI für die Schachvariante “King of the hill”"/>
          <p:cNvSpPr txBox="1"/>
          <p:nvPr>
            <p:ph type="subTitle" sz="quarter" idx="1"/>
          </p:nvPr>
        </p:nvSpPr>
        <p:spPr>
          <a:xfrm>
            <a:off x="666750" y="3361113"/>
            <a:ext cx="23050500" cy="1816102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Entwicklung einer spielstarken KI für die Schachvariante “King of the hill”</a:t>
            </a:r>
          </a:p>
        </p:txBody>
      </p:sp>
      <p:sp>
        <p:nvSpPr>
          <p:cNvPr id="139" name="Gruppe:  AN…"/>
          <p:cNvSpPr txBox="1"/>
          <p:nvPr/>
        </p:nvSpPr>
        <p:spPr>
          <a:xfrm>
            <a:off x="9587407" y="8242671"/>
            <a:ext cx="5209184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Gruppe:  AN</a:t>
            </a:r>
          </a:p>
          <a:p>
            <a:pPr/>
          </a:p>
          <a:p>
            <a:pPr/>
            <a:r>
              <a:t>Mitglieder: </a:t>
            </a:r>
          </a:p>
          <a:p>
            <a:pPr/>
            <a:r>
              <a:t>Eric Benschneider</a:t>
            </a:r>
          </a:p>
          <a:p>
            <a:pPr/>
            <a:r>
              <a:t>Kemel Alex Callisaya</a:t>
            </a:r>
          </a:p>
          <a:p>
            <a:pPr/>
            <a:r>
              <a:t>Christoph Scherer</a:t>
            </a:r>
          </a:p>
        </p:txBody>
      </p:sp>
      <p:sp>
        <p:nvSpPr>
          <p:cNvPr id="140" name="Meilenstein 2 - BASIS-KI"/>
          <p:cNvSpPr txBox="1"/>
          <p:nvPr/>
        </p:nvSpPr>
        <p:spPr>
          <a:xfrm>
            <a:off x="5287205" y="6083298"/>
            <a:ext cx="1380958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/>
            </a:lvl1pPr>
          </a:lstStyle>
          <a:p>
            <a:pPr/>
            <a:r>
              <a:t>Meilenstein 2 - BASIS-KI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ench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Benchmarks</a:t>
            </a:r>
            <a:r>
              <a:t> (Bewertung)</a:t>
            </a:r>
          </a:p>
        </p:txBody>
      </p:sp>
      <p:sp>
        <p:nvSpPr>
          <p:cNvPr id="143" name="Rechnerkonfiguration:"/>
          <p:cNvSpPr txBox="1"/>
          <p:nvPr/>
        </p:nvSpPr>
        <p:spPr>
          <a:xfrm>
            <a:off x="3298181" y="3357689"/>
            <a:ext cx="1778764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Rechnerkonfiguration:</a:t>
            </a:r>
            <a:r>
              <a:t> Intel(R) Core(TM) i7-6650U CPU @ 2.20GHz  </a:t>
            </a:r>
            <a:r>
              <a:t> </a:t>
            </a:r>
          </a:p>
        </p:txBody>
      </p:sp>
      <p:graphicFrame>
        <p:nvGraphicFramePr>
          <p:cNvPr id="144" name="Tabelle"/>
          <p:cNvGraphicFramePr/>
          <p:nvPr/>
        </p:nvGraphicFramePr>
        <p:xfrm>
          <a:off x="673100" y="5020848"/>
          <a:ext cx="23037799" cy="81362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757777"/>
                <a:gridCol w="5051099"/>
                <a:gridCol w="5186657"/>
                <a:gridCol w="5042264"/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Baumtiefe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#Züge bewertet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Zeit pro Zug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3q3r/1pp2pb1/3pkn2/1B6/3P4/4PN1P/5K1P/7R 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21120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~6.624 * 10^-4 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rnb1kbnr/p4ppp/1p1pp3/2p3q1/3P4/NQP1PNPB/PP3P1P/R1B1K2R 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63652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5A5F5E"/>
                          </a:solidFill>
                        </a:rPr>
                        <a:t>~7.253 * 10^-4 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ench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Benchmarks</a:t>
            </a:r>
            <a:r>
              <a:t> (Alpha-Beta)</a:t>
            </a:r>
          </a:p>
        </p:txBody>
      </p:sp>
      <p:sp>
        <p:nvSpPr>
          <p:cNvPr id="147" name="Rechnerkonfiguration:"/>
          <p:cNvSpPr txBox="1"/>
          <p:nvPr/>
        </p:nvSpPr>
        <p:spPr>
          <a:xfrm>
            <a:off x="3474604" y="3357689"/>
            <a:ext cx="1743479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Rechnerkonfiguration:</a:t>
            </a:r>
            <a:r>
              <a:t> Intel(R) Core(TM) i7-6650U CPU @ 2.20GHz </a:t>
            </a:r>
          </a:p>
        </p:txBody>
      </p:sp>
      <p:graphicFrame>
        <p:nvGraphicFramePr>
          <p:cNvPr id="148" name="Tabelle"/>
          <p:cNvGraphicFramePr/>
          <p:nvPr/>
        </p:nvGraphicFramePr>
        <p:xfrm>
          <a:off x="1694243" y="5068242"/>
          <a:ext cx="21008214" cy="88568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35637"/>
                <a:gridCol w="7988474"/>
                <a:gridCol w="4171401"/>
              </a:tblGrid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FEN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Suchtiefe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Zeit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  <a:lnT w="12700">
                      <a:solidFill>
                        <a:srgbClr val="B4B4B4"/>
                      </a:solidFill>
                      <a:miter lim="400000"/>
                    </a:lnT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rnb1kbnr/p4ppp/1p1pp3/2p3q1/3P4/NQP1PNPB/PP3P1P/R1B1K2R 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~0.223 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3q3r/1pp2pb1/3pkn2/1B6/3P4/4PN1P/5K1P/7R 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~0.035 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  <a:tr h="1627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r1b1kbnr/pN2pp1p/2P5/1p4qp/3P3P/2P5/PP3PP1/R1B1K1NR 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4B4B4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5A5F5E"/>
                          </a:solidFill>
                        </a:rPr>
                        <a:t>~0.012 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B4B4B4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s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Ausblick</a:t>
            </a:r>
          </a:p>
        </p:txBody>
      </p:sp>
      <p:sp>
        <p:nvSpPr>
          <p:cNvPr id="151" name="Bewertungsfunktion verbessern (evtl. Neural-Networ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4012" indent="-604012" defTabSz="676909">
              <a:lnSpc>
                <a:spcPct val="108000"/>
              </a:lnSpc>
              <a:spcBef>
                <a:spcPts val="5300"/>
              </a:spcBef>
              <a:defRPr sz="5200"/>
            </a:pPr>
            <a:r>
              <a:t>Grundlegende Codeoptimierung</a:t>
            </a:r>
          </a:p>
          <a:p>
            <a:pPr marL="604012" indent="-604012" defTabSz="676909">
              <a:lnSpc>
                <a:spcPct val="108000"/>
              </a:lnSpc>
              <a:spcBef>
                <a:spcPts val="5300"/>
              </a:spcBef>
              <a:defRPr sz="5200"/>
            </a:pPr>
            <a:r>
              <a:t>Bewertungsfunktion verbessern (evtl. Neural-Network)</a:t>
            </a:r>
          </a:p>
          <a:p>
            <a:pPr marL="604012" indent="-604012" defTabSz="676909">
              <a:lnSpc>
                <a:spcPct val="108000"/>
              </a:lnSpc>
              <a:spcBef>
                <a:spcPts val="5300"/>
              </a:spcBef>
              <a:defRPr sz="5200"/>
            </a:pPr>
            <a:r>
              <a:t>Suchalgorithmus verbessern (z.B. NegaMax)</a:t>
            </a:r>
          </a:p>
          <a:p>
            <a:pPr marL="604012" indent="-604012" defTabSz="676909">
              <a:lnSpc>
                <a:spcPct val="108000"/>
              </a:lnSpc>
              <a:spcBef>
                <a:spcPts val="5300"/>
              </a:spcBef>
              <a:defRPr sz="5200"/>
            </a:pPr>
            <a:r>
              <a:t>Just-In-Time-Compiler verwenden (PyPy) -&gt; Geschwindigkeit erhöhen</a:t>
            </a:r>
          </a:p>
          <a:p>
            <a:pPr marL="604012" indent="-604012" defTabSz="676909">
              <a:lnSpc>
                <a:spcPct val="108000"/>
              </a:lnSpc>
              <a:spcBef>
                <a:spcPts val="5300"/>
              </a:spcBef>
              <a:defRPr sz="5200"/>
            </a:pPr>
            <a:r>
              <a:t>Parallelisierung für Mehrkernprozessoren</a:t>
            </a:r>
          </a:p>
          <a:p>
            <a:pPr marL="604012" indent="-604012" defTabSz="676909">
              <a:lnSpc>
                <a:spcPct val="108000"/>
              </a:lnSpc>
              <a:spcBef>
                <a:spcPts val="5300"/>
              </a:spcBef>
              <a:defRPr sz="5200"/>
            </a:pPr>
            <a:r>
              <a:t>Skripte auf RAM-Disk ablegen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