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jpeg" ContentType="image/jpeg"/>
  <Override PartName="/ppt/media/image4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049D75-CB04-4BA7-A667-AE85343142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ba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a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0D5F3D-0B25-4D17-8F87-54A617EBD5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ba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a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2E6A40-0280-43CF-B03D-238E4CE7D2B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ba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a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F40EAC-44F1-4B37-8048-489FBD78538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ba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7A3CA1-82D8-49A1-90EC-2CDEBBA1A7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ba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a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BDF847-67F0-4038-9036-AE592253CD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ba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a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AD359A-7E98-4791-8AE2-DDF3B9E9AA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ba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a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2D6853-806F-4DCA-B6EB-1840AD95D8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ba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a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43F927-1A83-48A7-AD12-4B7D29B910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ba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a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EB48E3-E40A-40F7-A235-BD1051A323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ba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a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5358F1-C417-463B-A529-98ABFF788A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ba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a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345583-E996-4BAA-9BD0-5C5E151808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ba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a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8875A5-6807-4EFB-B6D9-D94BA36945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ba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a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47789D-E1A1-4D6C-9F5C-E327188F39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ba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a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2A512D-4308-40DE-B345-231EED1F24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ba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a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82BB2C-BEC9-4723-B586-9BC99DF0E6F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ba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a-R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9A68E0-EF8B-48BD-86D6-FED0142824B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ba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a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77B1F0-E112-414B-8430-FA6E712FEB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ba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a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66B98B-B0C7-4C86-ADB7-E066E56AE8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ba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a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776B60-6408-4884-8062-714BF5A658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ba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a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DF218B-D038-4CFE-9B8D-548E41EA17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ba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a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487906-7A14-462F-BFFF-E14C919CF7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ba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a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362DAF-61EB-468C-B087-116EFE17CE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ba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a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a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D9FC65-D97C-4230-ACA0-7D3C7C111A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ba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ba-RU" sz="1800" spc="-1" strike="noStrike">
                <a:latin typeface="Arial"/>
              </a:rPr>
              <a:t>Click to edit the title text format</a:t>
            </a:r>
            <a:endParaRPr b="0" lang="ba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ba-RU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ba-RU" sz="1400" spc="-1" strike="noStrike">
                <a:latin typeface="Times New Roman"/>
              </a:rPr>
              <a:t>&lt;footer&gt;</a:t>
            </a:r>
            <a:endParaRPr b="0" lang="ba-RU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ba-RU" sz="24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819BF8BD-71E2-420B-BAE1-4DCED4F71351}" type="slidenum">
              <a:rPr b="0" lang="ba-RU" sz="2400" spc="-1" strike="noStrike">
                <a:latin typeface="Times New Roman"/>
              </a:rPr>
              <a:t>&lt;number&gt;</a:t>
            </a:fld>
            <a:endParaRPr b="0" lang="ba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ba-RU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ba-RU" sz="1400" spc="-1" strike="noStrike">
                <a:latin typeface="Times New Roman"/>
              </a:rPr>
              <a:t>&lt;date/time&gt;</a:t>
            </a:r>
            <a:endParaRPr b="0" lang="ba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a-RU" sz="3200" spc="-1" strike="noStrike">
                <a:latin typeface="Arial"/>
              </a:rPr>
              <a:t>Click to edit the outline text format</a:t>
            </a:r>
            <a:endParaRPr b="0" lang="ba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a-RU" sz="2800" spc="-1" strike="noStrike">
                <a:latin typeface="Arial"/>
              </a:rPr>
              <a:t>Second Outline Level</a:t>
            </a:r>
            <a:endParaRPr b="0" lang="ba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a-RU" sz="2400" spc="-1" strike="noStrike">
                <a:latin typeface="Arial"/>
              </a:rPr>
              <a:t>Third Outline Level</a:t>
            </a:r>
            <a:endParaRPr b="0" lang="ba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a-RU" sz="2000" spc="-1" strike="noStrike">
                <a:latin typeface="Arial"/>
              </a:rPr>
              <a:t>Fourth Outline Level</a:t>
            </a:r>
            <a:endParaRPr b="0" lang="ba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a-RU" sz="2000" spc="-1" strike="noStrike">
                <a:latin typeface="Arial"/>
              </a:rPr>
              <a:t>Fifth Outline Level</a:t>
            </a:r>
            <a:endParaRPr b="0" lang="ba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a-RU" sz="2000" spc="-1" strike="noStrike">
                <a:latin typeface="Arial"/>
              </a:rPr>
              <a:t>Sixth Outline Level</a:t>
            </a:r>
            <a:endParaRPr b="0" lang="ba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a-RU" sz="2000" spc="-1" strike="noStrike">
                <a:latin typeface="Arial"/>
              </a:rPr>
              <a:t>Seventh Outline Level</a:t>
            </a:r>
            <a:endParaRPr b="0" lang="ba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ba-RU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ba-RU" sz="1400" spc="-1" strike="noStrike">
                <a:latin typeface="Times New Roman"/>
              </a:rPr>
              <a:t>&lt;footer&gt;</a:t>
            </a:r>
            <a:endParaRPr b="0" lang="ba-RU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ba-RU" sz="24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3DF73A1-7932-4808-9102-509603544FB0}" type="slidenum">
              <a:rPr b="0" lang="ba-RU" sz="2400" spc="-1" strike="noStrike">
                <a:latin typeface="Times New Roman"/>
              </a:rPr>
              <a:t>&lt;number&gt;</a:t>
            </a:fld>
            <a:endParaRPr b="0" lang="ba-RU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ba-RU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ba-RU" sz="1400" spc="-1" strike="noStrike">
                <a:latin typeface="Times New Roman"/>
              </a:rPr>
              <a:t>&lt;date/time&gt;</a:t>
            </a:r>
            <a:endParaRPr b="0" lang="ba-RU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a-RU" sz="4400" spc="-1" strike="noStrike">
                <a:latin typeface="Arial"/>
              </a:rPr>
              <a:t>Click to edit the title text format</a:t>
            </a:r>
            <a:endParaRPr b="0" lang="ba-RU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a-RU" sz="3200" spc="-1" strike="noStrike">
                <a:latin typeface="Arial"/>
              </a:rPr>
              <a:t>Click to edit the outline text format</a:t>
            </a:r>
            <a:endParaRPr b="0" lang="ba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a-RU" sz="2800" spc="-1" strike="noStrike">
                <a:latin typeface="Arial"/>
              </a:rPr>
              <a:t>Second Outline Level</a:t>
            </a:r>
            <a:endParaRPr b="0" lang="ba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a-RU" sz="2400" spc="-1" strike="noStrike">
                <a:latin typeface="Arial"/>
              </a:rPr>
              <a:t>Third Outline Level</a:t>
            </a:r>
            <a:endParaRPr b="0" lang="ba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a-RU" sz="2000" spc="-1" strike="noStrike">
                <a:latin typeface="Arial"/>
              </a:rPr>
              <a:t>Fourth Outline Level</a:t>
            </a:r>
            <a:endParaRPr b="0" lang="ba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a-RU" sz="2000" spc="-1" strike="noStrike">
                <a:latin typeface="Arial"/>
              </a:rPr>
              <a:t>Fifth Outline Level</a:t>
            </a:r>
            <a:endParaRPr b="0" lang="ba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a-RU" sz="2000" spc="-1" strike="noStrike">
                <a:latin typeface="Arial"/>
              </a:rPr>
              <a:t>Sixth Outline Level</a:t>
            </a:r>
            <a:endParaRPr b="0" lang="ba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a-RU" sz="2000" spc="-1" strike="noStrike">
                <a:latin typeface="Arial"/>
              </a:rPr>
              <a:t>Seventh Outline Level</a:t>
            </a:r>
            <a:endParaRPr b="0" lang="ba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-6120" y="371880"/>
            <a:ext cx="12191760" cy="6095520"/>
          </a:xfrm>
          <a:prstGeom prst="rect">
            <a:avLst/>
          </a:prstGeom>
          <a:ln w="0">
            <a:noFill/>
          </a:ln>
        </p:spPr>
      </p:pic>
      <p:sp>
        <p:nvSpPr>
          <p:cNvPr id="83" name=""/>
          <p:cNvSpPr/>
          <p:nvPr/>
        </p:nvSpPr>
        <p:spPr>
          <a:xfrm>
            <a:off x="990360" y="675000"/>
            <a:ext cx="1019880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 txBox="1"/>
          <p:nvPr/>
        </p:nvSpPr>
        <p:spPr>
          <a:xfrm>
            <a:off x="3657600" y="371880"/>
            <a:ext cx="7543800" cy="40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ba-RU" sz="2200" spc="-1" strike="noStrike">
                <a:latin typeface="Arial"/>
              </a:rPr>
              <a:t>Модернизация инфраструктуры компании</a:t>
            </a:r>
            <a:endParaRPr b="0" lang="ba-RU" sz="2200" spc="-1" strike="noStrike">
              <a:latin typeface="Arial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3657600" y="774720"/>
            <a:ext cx="64008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ba-RU" sz="1800" spc="-1" strike="noStrike">
                <a:latin typeface="Arial"/>
              </a:rPr>
              <a:t>Устранение недостатков текущей инфраструктуры и внедрение новых технологий</a:t>
            </a:r>
            <a:endParaRPr b="0" lang="ba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-468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rmAutofit/>
          </a:bodyPr>
          <a:p>
            <a:pPr indent="0">
              <a:buNone/>
            </a:pPr>
            <a:r>
              <a:rPr b="0" lang="ba-RU" sz="4400" spc="-1" strike="noStrike">
                <a:latin typeface="Arial"/>
              </a:rPr>
              <a:t>Цели модернизации</a:t>
            </a:r>
            <a:endParaRPr b="0" lang="ba-RU" sz="4400" spc="-1" strike="noStrike"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4825800" y="3917160"/>
            <a:ext cx="21654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ba-RU" sz="1600" spc="-1" strike="noStrike">
                <a:solidFill>
                  <a:srgbClr val="000000"/>
                </a:solidFill>
                <a:latin typeface="Arial"/>
              </a:rPr>
              <a:t>Модернизация инфраструктуры</a:t>
            </a:r>
            <a:endParaRPr b="1" lang="ba-RU" sz="16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1" lang="ba-RU" sz="1600" spc="-1" strike="noStrike">
                <a:solidFill>
                  <a:srgbClr val="000000"/>
                </a:solidFill>
                <a:latin typeface="Arial"/>
              </a:rPr>
              <a:t>компании</a:t>
            </a:r>
            <a:endParaRPr b="1" lang="ba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4044600" y="1400400"/>
            <a:ext cx="36576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ba-RU" sz="1600" spc="-1" strike="noStrike">
                <a:solidFill>
                  <a:srgbClr val="6a85a7"/>
                </a:solidFill>
                <a:latin typeface="Arial"/>
              </a:rPr>
              <a:t>Минимизация рисков</a:t>
            </a:r>
            <a:endParaRPr b="1" lang="ba-RU" sz="1600" spc="-1" strike="noStrike">
              <a:solidFill>
                <a:srgbClr val="6a85a7"/>
              </a:solidFill>
              <a:latin typeface="Arial"/>
            </a:endParaRPr>
          </a:p>
          <a:p>
            <a:pPr algn="ctr"/>
            <a:r>
              <a:rPr b="1" lang="ba-RU" sz="1600" spc="-1" strike="noStrike">
                <a:solidFill>
                  <a:srgbClr val="6a85a7"/>
                </a:solidFill>
                <a:latin typeface="Arial"/>
              </a:rPr>
              <a:t>нарушения непрерывности бизнеса</a:t>
            </a:r>
            <a:endParaRPr b="1" lang="ba-RU" sz="1600" spc="-1" strike="noStrike">
              <a:solidFill>
                <a:srgbClr val="6a85a7"/>
              </a:solidFill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1240200" y="3789000"/>
            <a:ext cx="27432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ba-RU" sz="1600" spc="-1" strike="noStrike">
                <a:solidFill>
                  <a:srgbClr val="355269"/>
                </a:solidFill>
                <a:latin typeface="Arial"/>
              </a:rPr>
              <a:t>Минимизация финансовых затрат</a:t>
            </a:r>
            <a:endParaRPr b="1" lang="ba-RU" sz="1600" spc="-1" strike="noStrike">
              <a:solidFill>
                <a:srgbClr val="355269"/>
              </a:solidFill>
              <a:latin typeface="Arial"/>
            </a:endParaRPr>
          </a:p>
          <a:p>
            <a:pPr algn="ctr"/>
            <a:r>
              <a:rPr b="1" lang="ba-RU" sz="1600" spc="-1" strike="noStrike">
                <a:solidFill>
                  <a:srgbClr val="355269"/>
                </a:solidFill>
                <a:latin typeface="Arial"/>
              </a:rPr>
              <a:t>на инфраструктуру</a:t>
            </a:r>
            <a:endParaRPr b="1" lang="ba-RU" sz="1600" spc="-1" strike="noStrike">
              <a:solidFill>
                <a:srgbClr val="355269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 rot="4200">
            <a:off x="1925280" y="1964880"/>
            <a:ext cx="8096400" cy="4790520"/>
          </a:xfrm>
          <a:prstGeom prst="rect">
            <a:avLst/>
          </a:prstGeom>
          <a:ln w="0">
            <a:noFill/>
          </a:ln>
        </p:spPr>
      </p:pic>
      <p:sp>
        <p:nvSpPr>
          <p:cNvPr id="91" name=""/>
          <p:cNvSpPr txBox="1"/>
          <p:nvPr/>
        </p:nvSpPr>
        <p:spPr>
          <a:xfrm>
            <a:off x="7941600" y="3825000"/>
            <a:ext cx="2743200" cy="77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ba-RU" sz="1600" spc="-1" strike="noStrike">
                <a:solidFill>
                  <a:srgbClr val="3465a4"/>
                </a:solidFill>
                <a:latin typeface="Arial"/>
              </a:rPr>
              <a:t>Внедрение современных технологий</a:t>
            </a:r>
            <a:endParaRPr b="1" lang="ba-RU" sz="1600" spc="-1" strike="noStrike">
              <a:solidFill>
                <a:srgbClr val="3465a4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914760" y="1174680"/>
            <a:ext cx="5257800" cy="0"/>
          </a:xfrm>
          <a:prstGeom prst="line">
            <a:avLst/>
          </a:prstGeom>
          <a:ln cap="rnd" w="38160">
            <a:solidFill>
              <a:srgbClr val="355269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-468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rmAutofit/>
          </a:bodyPr>
          <a:p>
            <a:pPr indent="0">
              <a:buNone/>
            </a:pPr>
            <a:r>
              <a:rPr b="0" lang="ba-RU" sz="4400" spc="-1" strike="noStrike">
                <a:latin typeface="Arial"/>
              </a:rPr>
              <a:t>Задачи модернизации</a:t>
            </a:r>
            <a:endParaRPr b="0" lang="ba-RU" sz="44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181840" y="1318680"/>
            <a:ext cx="6933960" cy="4619520"/>
          </a:xfrm>
          <a:prstGeom prst="rect">
            <a:avLst/>
          </a:prstGeom>
          <a:ln w="0">
            <a:noFill/>
          </a:ln>
        </p:spPr>
      </p:pic>
      <p:sp>
        <p:nvSpPr>
          <p:cNvPr id="95" name=""/>
          <p:cNvSpPr txBox="1"/>
          <p:nvPr/>
        </p:nvSpPr>
        <p:spPr>
          <a:xfrm>
            <a:off x="228600" y="2172600"/>
            <a:ext cx="5029200" cy="19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a-RU" sz="2200" spc="-1" strike="noStrike">
                <a:latin typeface="Arial"/>
              </a:rPr>
              <a:t>Устранение недостатков текущей информационной инфраструктуры</a:t>
            </a:r>
            <a:endParaRPr b="0" lang="ba-RU" sz="2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ba-RU" sz="2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a-RU" sz="2200" spc="-1" strike="noStrike">
                <a:latin typeface="Arial"/>
              </a:rPr>
              <a:t>Внедрение процессов CI\CD для оптимизации разработки ПО</a:t>
            </a:r>
            <a:endParaRPr b="0" lang="ba-RU" sz="2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ba-RU" sz="22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1143000" y="1174680"/>
            <a:ext cx="5257800" cy="0"/>
          </a:xfrm>
          <a:prstGeom prst="line">
            <a:avLst/>
          </a:prstGeom>
          <a:ln cap="rnd" w="38160">
            <a:solidFill>
              <a:srgbClr val="355269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-468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rmAutofit/>
          </a:bodyPr>
          <a:p>
            <a:pPr indent="0">
              <a:buNone/>
            </a:pPr>
            <a:r>
              <a:rPr b="0" lang="ba-RU" sz="4400" spc="-1" strike="noStrike">
                <a:latin typeface="Arial"/>
              </a:rPr>
              <a:t>Основные недостатки и их решения</a:t>
            </a:r>
            <a:endParaRPr b="0" lang="ba-RU" sz="44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5810400" y="1767600"/>
            <a:ext cx="0" cy="4572000"/>
          </a:xfrm>
          <a:prstGeom prst="line">
            <a:avLst/>
          </a:prstGeom>
          <a:ln cap="rnd" w="57240">
            <a:solidFill>
              <a:srgbClr val="3465a4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 txBox="1"/>
          <p:nvPr/>
        </p:nvSpPr>
        <p:spPr>
          <a:xfrm>
            <a:off x="1600200" y="1600200"/>
            <a:ext cx="25146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ba-RU" sz="3200" spc="-1" strike="noStrike">
                <a:latin typeface="Arial"/>
              </a:rPr>
              <a:t>Недостаток</a:t>
            </a:r>
            <a:endParaRPr b="0" lang="ba-RU" sz="3200" spc="-1" strike="noStrike">
              <a:latin typeface="Arial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7772400" y="1600200"/>
            <a:ext cx="22860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ba-RU" sz="3200" spc="-1" strike="noStrike">
                <a:latin typeface="Arial"/>
              </a:rPr>
              <a:t>Решение</a:t>
            </a:r>
            <a:endParaRPr b="0" lang="ba-RU" sz="3200" spc="-1" strike="noStrike">
              <a:latin typeface="Arial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685800" y="2514600"/>
            <a:ext cx="4343400" cy="280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a-RU" sz="2400" spc="-1" strike="noStrike">
                <a:latin typeface="Arial"/>
              </a:rPr>
              <a:t>Отсутствие механизмов централизованного управления аутентификацией и авторизацией пользователей при доступе к ресурсам и службам</a:t>
            </a:r>
            <a:endParaRPr b="0" lang="ba-RU" sz="24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685800" y="2286000"/>
            <a:ext cx="10515600" cy="0"/>
          </a:xfrm>
          <a:prstGeom prst="line">
            <a:avLst/>
          </a:prstGeom>
          <a:ln cap="rnd" w="38160">
            <a:solidFill>
              <a:srgbClr val="3465a4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 txBox="1"/>
          <p:nvPr/>
        </p:nvSpPr>
        <p:spPr>
          <a:xfrm>
            <a:off x="5943600" y="2514600"/>
            <a:ext cx="5029200" cy="416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a-RU" sz="2400" spc="-1" strike="noStrike">
                <a:latin typeface="Arial"/>
              </a:rPr>
              <a:t>Решением является развёртывание домена FreeIPA. Это комплексное решение по управлению безопасностью Linux-систем, включает в себя и централизованное управление авторизацией пользователей. Имеет доступный веб-интерфейс, чем упрощяет администрирование системы.</a:t>
            </a:r>
            <a:endParaRPr b="0" lang="ba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-468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rmAutofit/>
          </a:bodyPr>
          <a:p>
            <a:pPr indent="0">
              <a:buNone/>
            </a:pPr>
            <a:r>
              <a:rPr b="0" lang="ba-RU" sz="4400" spc="-1" strike="noStrike">
                <a:latin typeface="Arial"/>
              </a:rPr>
              <a:t>Основные недостатки и их решения</a:t>
            </a:r>
            <a:endParaRPr b="0" lang="ba-RU" sz="44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5810400" y="1767600"/>
            <a:ext cx="0" cy="4572000"/>
          </a:xfrm>
          <a:prstGeom prst="line">
            <a:avLst/>
          </a:prstGeom>
          <a:ln cap="rnd" w="57240">
            <a:solidFill>
              <a:srgbClr val="3465a4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"/>
          <p:cNvSpPr txBox="1"/>
          <p:nvPr/>
        </p:nvSpPr>
        <p:spPr>
          <a:xfrm>
            <a:off x="1600200" y="1600200"/>
            <a:ext cx="25146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ba-RU" sz="3200" spc="-1" strike="noStrike">
                <a:latin typeface="Arial"/>
              </a:rPr>
              <a:t>Недостаток</a:t>
            </a:r>
            <a:endParaRPr b="0" lang="ba-RU" sz="3200" spc="-1" strike="noStrike">
              <a:latin typeface="Arial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7772400" y="1600200"/>
            <a:ext cx="22860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ba-RU" sz="3200" spc="-1" strike="noStrike">
                <a:latin typeface="Arial"/>
              </a:rPr>
              <a:t>Решение</a:t>
            </a:r>
            <a:endParaRPr b="0" lang="ba-RU" sz="3200" spc="-1" strike="noStrike">
              <a:latin typeface="Arial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685800" y="2514600"/>
            <a:ext cx="4343400" cy="246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a-RU" sz="2400" spc="-1" strike="noStrike">
                <a:latin typeface="Arial"/>
              </a:rPr>
              <a:t>Отсутствие механизмов мониторинга инфраструктуры и оповещения ответственных сотрудников об инцидентах</a:t>
            </a:r>
            <a:endParaRPr b="0" lang="ba-RU" sz="24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685800" y="2286000"/>
            <a:ext cx="10515600" cy="0"/>
          </a:xfrm>
          <a:prstGeom prst="line">
            <a:avLst/>
          </a:prstGeom>
          <a:ln cap="rnd" w="38160">
            <a:solidFill>
              <a:srgbClr val="3465a4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 txBox="1"/>
          <p:nvPr/>
        </p:nvSpPr>
        <p:spPr>
          <a:xfrm>
            <a:off x="5854680" y="2530800"/>
            <a:ext cx="5715000" cy="382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a-RU" sz="2400" spc="-1" strike="noStrike">
                <a:latin typeface="Arial"/>
                <a:ea typeface="Source Han Sans CN"/>
              </a:rPr>
              <a:t>Развёртывание стека мониторинга  Prometheus/Grafana.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На каждом сервере компании работает Exporter, который отправляет данные в Prometheus, затем все метрики визуализируются в Grafana. Grafana многофункциональна и имеет множество готовых шаблонов панелей мониторинга для различных устройств.</a:t>
            </a:r>
            <a:endParaRPr b="0" lang="ba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-468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rmAutofit/>
          </a:bodyPr>
          <a:p>
            <a:pPr indent="0">
              <a:buNone/>
            </a:pPr>
            <a:r>
              <a:rPr b="0" lang="ba-RU" sz="4400" spc="-1" strike="noStrike">
                <a:latin typeface="Arial"/>
              </a:rPr>
              <a:t>Основные недостатки и их решения</a:t>
            </a:r>
            <a:endParaRPr b="0" lang="ba-RU" sz="44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5810400" y="1767600"/>
            <a:ext cx="0" cy="4572000"/>
          </a:xfrm>
          <a:prstGeom prst="line">
            <a:avLst/>
          </a:prstGeom>
          <a:ln cap="rnd" w="57240">
            <a:solidFill>
              <a:srgbClr val="3465a4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 txBox="1"/>
          <p:nvPr/>
        </p:nvSpPr>
        <p:spPr>
          <a:xfrm>
            <a:off x="1600200" y="1600200"/>
            <a:ext cx="25146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ba-RU" sz="3200" spc="-1" strike="noStrike">
                <a:latin typeface="Arial"/>
              </a:rPr>
              <a:t>Недостаток</a:t>
            </a:r>
            <a:endParaRPr b="0" lang="ba-RU" sz="3200" spc="-1" strike="noStrike">
              <a:latin typeface="Arial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7772400" y="1600200"/>
            <a:ext cx="22860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ba-RU" sz="3200" spc="-1" strike="noStrike">
                <a:latin typeface="Arial"/>
              </a:rPr>
              <a:t>Решение</a:t>
            </a:r>
            <a:endParaRPr b="0" lang="ba-RU" sz="3200" spc="-1" strike="noStrike">
              <a:latin typeface="Arial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685800" y="2514600"/>
            <a:ext cx="4343400" cy="110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a-RU" sz="2400" spc="-1" strike="noStrike">
                <a:latin typeface="Arial"/>
              </a:rPr>
              <a:t>Отсутствие механизмов резервного копирования критичной информации</a:t>
            </a:r>
            <a:endParaRPr b="0" lang="ba-RU" sz="24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685800" y="2286000"/>
            <a:ext cx="10515600" cy="0"/>
          </a:xfrm>
          <a:prstGeom prst="line">
            <a:avLst/>
          </a:prstGeom>
          <a:ln cap="rnd" w="38160">
            <a:solidFill>
              <a:srgbClr val="3465a4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 txBox="1"/>
          <p:nvPr/>
        </p:nvSpPr>
        <p:spPr>
          <a:xfrm>
            <a:off x="5943600" y="2514600"/>
            <a:ext cx="5486400" cy="382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a-RU" sz="2400" spc="-1" strike="noStrike">
                <a:latin typeface="Arial"/>
              </a:rPr>
              <a:t>Использование всеми критичными службами кластерных файловых систем GlusterFS и CephFS. При такой реализации данные хранящиеся в текущий момент на одном диске будут иметь полные копии на нескольких серверах, и в случае отказа одного диска или даже самого сервера, не будут утеряны.</a:t>
            </a:r>
            <a:endParaRPr b="0" lang="ba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-468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rmAutofit/>
          </a:bodyPr>
          <a:p>
            <a:pPr indent="0">
              <a:buNone/>
            </a:pPr>
            <a:r>
              <a:rPr b="0" lang="ba-RU" sz="4400" spc="-1" strike="noStrike">
                <a:latin typeface="Arial"/>
              </a:rPr>
              <a:t>Основные недостатки и их решения</a:t>
            </a:r>
            <a:endParaRPr b="0" lang="ba-RU" sz="44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5810400" y="1767600"/>
            <a:ext cx="0" cy="4572000"/>
          </a:xfrm>
          <a:prstGeom prst="line">
            <a:avLst/>
          </a:prstGeom>
          <a:ln cap="rnd" w="57240">
            <a:solidFill>
              <a:srgbClr val="3465a4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 txBox="1"/>
          <p:nvPr/>
        </p:nvSpPr>
        <p:spPr>
          <a:xfrm>
            <a:off x="1600200" y="1600200"/>
            <a:ext cx="25146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ba-RU" sz="3200" spc="-1" strike="noStrike">
                <a:latin typeface="Arial"/>
              </a:rPr>
              <a:t>Недостаток</a:t>
            </a:r>
            <a:endParaRPr b="0" lang="ba-RU" sz="3200" spc="-1" strike="noStrike">
              <a:latin typeface="Arial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7772400" y="1600200"/>
            <a:ext cx="22860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ba-RU" sz="3200" spc="-1" strike="noStrike">
                <a:latin typeface="Arial"/>
              </a:rPr>
              <a:t>Решение</a:t>
            </a:r>
            <a:endParaRPr b="0" lang="ba-RU" sz="3200" spc="-1" strike="noStrike">
              <a:latin typeface="Arial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685800" y="2514600"/>
            <a:ext cx="4343400" cy="144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a-RU" sz="2400" spc="-1" strike="noStrike">
                <a:latin typeface="Arial"/>
              </a:rPr>
              <a:t>Отсутствие резервирования критичных компонентов инфраструктуры</a:t>
            </a:r>
            <a:endParaRPr b="0" lang="ba-RU" sz="24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685800" y="2286000"/>
            <a:ext cx="10515600" cy="0"/>
          </a:xfrm>
          <a:prstGeom prst="line">
            <a:avLst/>
          </a:prstGeom>
          <a:ln cap="rnd" w="38160">
            <a:solidFill>
              <a:srgbClr val="3465a4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 txBox="1"/>
          <p:nvPr/>
        </p:nvSpPr>
        <p:spPr>
          <a:xfrm>
            <a:off x="5810400" y="2514600"/>
            <a:ext cx="5715000" cy="314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a-RU" sz="2400" spc="-1" strike="noStrike">
                <a:latin typeface="Arial"/>
              </a:rPr>
              <a:t>Инфраструктурные службы FreeIPA (LDAP, DNS), а также Samba и OpenVPN расположены на двух серверах в режиме репликации и резервируются протоколом VRRP, а именно пакетом keepalived. Сервера имеют плавающий IP-адрес, и работают в режиме MASTER/BACKUP</a:t>
            </a:r>
            <a:endParaRPr b="0" lang="ba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-468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rmAutofit/>
          </a:bodyPr>
          <a:p>
            <a:pPr indent="0">
              <a:buNone/>
            </a:pPr>
            <a:r>
              <a:rPr b="0" lang="ba-RU" sz="4400" spc="-1" strike="noStrike">
                <a:latin typeface="Arial"/>
              </a:rPr>
              <a:t>Основные недостатки и их решения</a:t>
            </a:r>
            <a:endParaRPr b="0" lang="ba-RU" sz="44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5810400" y="1767600"/>
            <a:ext cx="0" cy="4572000"/>
          </a:xfrm>
          <a:prstGeom prst="line">
            <a:avLst/>
          </a:prstGeom>
          <a:ln cap="rnd" w="57240">
            <a:solidFill>
              <a:srgbClr val="3465a4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 txBox="1"/>
          <p:nvPr/>
        </p:nvSpPr>
        <p:spPr>
          <a:xfrm>
            <a:off x="1600200" y="1600200"/>
            <a:ext cx="25146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ba-RU" sz="3200" spc="-1" strike="noStrike">
                <a:latin typeface="Arial"/>
              </a:rPr>
              <a:t>Недостаток</a:t>
            </a:r>
            <a:endParaRPr b="0" lang="ba-RU" sz="3200" spc="-1" strike="noStrike">
              <a:latin typeface="Arial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7772400" y="1600200"/>
            <a:ext cx="22860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ba-RU" sz="3200" spc="-1" strike="noStrike">
                <a:latin typeface="Arial"/>
              </a:rPr>
              <a:t>Решение</a:t>
            </a:r>
            <a:endParaRPr b="0" lang="ba-RU" sz="3200" spc="-1" strike="noStrike">
              <a:latin typeface="Arial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685800" y="2514600"/>
            <a:ext cx="4343400" cy="314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a-RU" sz="2400" spc="-1" strike="noStrike">
                <a:latin typeface="Arial"/>
                <a:ea typeface="Source Han Sans CN"/>
              </a:rPr>
              <a:t>Отсутствие механизмов разделения доступа к ресурсам и службам предприятия, а также </a:t>
            </a:r>
            <a:r>
              <a:rPr b="0" lang="ba-RU" sz="2400" spc="-1" strike="noStrike">
                <a:latin typeface="Arial"/>
              </a:rPr>
              <a:t>отсутствие механизмов эффективного отзыва прав доступа сотрудников по истечении их рабочей деятельности</a:t>
            </a:r>
            <a:endParaRPr b="0" lang="ba-RU" sz="24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685800" y="2286000"/>
            <a:ext cx="10515600" cy="0"/>
          </a:xfrm>
          <a:prstGeom prst="line">
            <a:avLst/>
          </a:prstGeom>
          <a:ln cap="rnd" w="38160">
            <a:solidFill>
              <a:srgbClr val="3465a4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 txBox="1"/>
          <p:nvPr/>
        </p:nvSpPr>
        <p:spPr>
          <a:xfrm>
            <a:off x="5943600" y="2514600"/>
            <a:ext cx="5486400" cy="314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a-RU" sz="2400" spc="-1" strike="noStrike">
                <a:latin typeface="Arial"/>
              </a:rPr>
              <a:t>Интеграция Samba в домен  FreeIPA. Данное решение позволит настраивать общие ресурсы, а также разделять права к ресурсам по подразделениям и другим политикам. Отключать пользователей или перемещать в другие группы по истечении рабочий деятельности</a:t>
            </a:r>
            <a:endParaRPr b="0" lang="ba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-468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rmAutofit/>
          </a:bodyPr>
          <a:p>
            <a:pPr indent="0">
              <a:buNone/>
            </a:pPr>
            <a:r>
              <a:rPr b="0" lang="ba-RU" sz="4400" spc="-1" strike="noStrike">
                <a:latin typeface="Arial"/>
              </a:rPr>
              <a:t>Внедрение CI\CD</a:t>
            </a:r>
            <a:endParaRPr b="0" lang="ba-RU" sz="44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6831000" y="0"/>
            <a:ext cx="5284800" cy="5284800"/>
          </a:xfrm>
          <a:prstGeom prst="rect">
            <a:avLst/>
          </a:prstGeom>
          <a:ln w="0">
            <a:noFill/>
          </a:ln>
        </p:spPr>
      </p:pic>
      <p:sp>
        <p:nvSpPr>
          <p:cNvPr id="134" name=""/>
          <p:cNvSpPr txBox="1"/>
          <p:nvPr/>
        </p:nvSpPr>
        <p:spPr>
          <a:xfrm>
            <a:off x="914400" y="1600200"/>
            <a:ext cx="6172200" cy="377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ba-RU" sz="2000" spc="-1" strike="noStrike">
                <a:latin typeface="Arial"/>
              </a:rPr>
              <a:t>GitLab - веб-инструмент жизненного цикла DevOps с открытым исходным кодом, представляющий систему управления репозиториями кода для Git с собственной вики, системой отслеживания ошибок, CI/CD пайплайном и другими функциями.</a:t>
            </a:r>
            <a:endParaRPr b="0" lang="ba-RU" sz="2000" spc="-1" strike="noStrike">
              <a:latin typeface="Arial"/>
            </a:endParaRPr>
          </a:p>
          <a:p>
            <a:endParaRPr b="0" lang="ba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GitLab имеет собственное хранилище git репозиториев проектов, хранилище Docker Registry для собранных из git-проекта Docker образов и средствами CI/CD для автоматической сборки, тестов и деплоя продукта в разные окружения.</a:t>
            </a:r>
            <a:endParaRPr b="0" lang="ba-RU" sz="20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914400" y="1318680"/>
            <a:ext cx="5257800" cy="0"/>
          </a:xfrm>
          <a:prstGeom prst="line">
            <a:avLst/>
          </a:prstGeom>
          <a:ln cap="rnd" w="38160">
            <a:solidFill>
              <a:srgbClr val="ff8000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2647</TotalTime>
  <Application>LibreOffice/7.4.0.3$Linux_X86_64 LibreOffice_project/40$Build-3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2012-12-03T06:56:55Z</dcterms:created>
  <dc:creator/>
  <dc:description/>
  <dc:language>ba-RU</dc:language>
  <cp:lastModifiedBy/>
  <dcterms:modified xsi:type="dcterms:W3CDTF">2022-09-21T02:42:16Z</dcterms:modified>
  <cp:revision>84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r8>2</vt:r8>
  </property>
  <property fmtid="{D5CDD505-2E9C-101B-9397-08002B2CF9AE}" pid="3" name="Notes">
    <vt:r8>7</vt:r8>
  </property>
  <property fmtid="{D5CDD505-2E9C-101B-9397-08002B2CF9AE}" pid="4" name="PresentationFormat">
    <vt:lpwstr>Widescreen</vt:lpwstr>
  </property>
  <property fmtid="{D5CDD505-2E9C-101B-9397-08002B2CF9AE}" pid="5" name="Slides">
    <vt:r8>7</vt:r8>
  </property>
</Properties>
</file>