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5143500" cx="9144000"/>
  <p:notesSz cx="6858000" cy="9144000"/>
  <p:embeddedFontLst>
    <p:embeddedFont>
      <p:font typeface="Proxima Nova"/>
      <p:regular r:id="rId56"/>
      <p:bold r:id="rId57"/>
      <p:italic r:id="rId58"/>
      <p:boldItalic r:id="rId59"/>
    </p:embeddedFont>
    <p:embeddedFont>
      <p:font typeface="Roboto"/>
      <p:regular r:id="rId60"/>
      <p:bold r:id="rId61"/>
      <p:italic r:id="rId62"/>
      <p:boldItalic r:id="rId63"/>
    </p:embeddedFont>
    <p:embeddedFont>
      <p:font typeface="Alfa Slab One"/>
      <p:regular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0F0AFD3-5937-4E7E-BA9A-8EB8BBB97457}">
  <a:tblStyle styleId="{90F0AFD3-5937-4E7E-BA9A-8EB8BBB974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-italic.fntdata"/><Relationship Id="rId61" Type="http://schemas.openxmlformats.org/officeDocument/2006/relationships/font" Target="fonts/Roboto-bold.fntdata"/><Relationship Id="rId20" Type="http://schemas.openxmlformats.org/officeDocument/2006/relationships/slide" Target="slides/slide15.xml"/><Relationship Id="rId64" Type="http://schemas.openxmlformats.org/officeDocument/2006/relationships/font" Target="fonts/AlfaSlabOne-regular.fntdata"/><Relationship Id="rId63" Type="http://schemas.openxmlformats.org/officeDocument/2006/relationships/font" Target="fonts/Robo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oboto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ProximaNova-bold.fntdata"/><Relationship Id="rId12" Type="http://schemas.openxmlformats.org/officeDocument/2006/relationships/slide" Target="slides/slide7.xml"/><Relationship Id="rId56" Type="http://schemas.openxmlformats.org/officeDocument/2006/relationships/font" Target="fonts/ProximaNova-regular.fntdata"/><Relationship Id="rId15" Type="http://schemas.openxmlformats.org/officeDocument/2006/relationships/slide" Target="slides/slide10.xml"/><Relationship Id="rId59" Type="http://schemas.openxmlformats.org/officeDocument/2006/relationships/font" Target="fonts/ProximaNova-boldItalic.fntdata"/><Relationship Id="rId14" Type="http://schemas.openxmlformats.org/officeDocument/2006/relationships/slide" Target="slides/slide9.xml"/><Relationship Id="rId58" Type="http://schemas.openxmlformats.org/officeDocument/2006/relationships/font" Target="fonts/ProximaNova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2002b85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2002b85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205586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205586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205586c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205586c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remain in the top cell? Still 0x4e.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205586c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205586c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e3621a3e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e3621a3e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e3621a3e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e3621a3e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22b4fb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22b4fb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205586c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205586c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22b4fb4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22b4fb4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some c code example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205586c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205586c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2002b85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2002b85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205586c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205586c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205586c5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205586c5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205586c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205586c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205586c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8205586c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205586c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8205586c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22b4fb4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22b4fb4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22b4fb4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22b4fb4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205586c5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205586c5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205586c5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8205586c5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659e6a47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659e6a4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e3621a3e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e3621a3e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205586c5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205586c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205586c5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205586c5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f27deb0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f27deb0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65e5b326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65e5b326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65e5b326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65e5b326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f0cf271e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f0cf271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f0cf271e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f0cf271e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f0cf271e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f0cf271e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the make file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f0cf271e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f0cf271e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f0cf271e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f0cf271e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b0a88d1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b0a88d1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0cf271e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0cf271e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f0cf271e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f0cf271e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f0cf271e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f0cf271e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f0cf271e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f0cf271e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f0cf271e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f0cf271e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f0cf271e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f0cf271e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f0cf271e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f0cf271e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f0cf271e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f0cf271e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4e3621a3e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4e3621a3e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822b4fb4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822b4fb4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2002b85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2002b85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4e3621a3e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4e3621a3e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e3621a3e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e3621a3e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e3621a3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e3621a3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with MOV. How to do address calculation.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5e5b326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5e5b326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instruction LEA? Many students easily get confused about LEA VS MOV.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2002b85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2002b85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 this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gribblelab.or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en.wikipedia.org/wiki/Endianness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syscalls.kernelgrok.com/" TargetMode="External"/><Relationship Id="rId4" Type="http://schemas.openxmlformats.org/officeDocument/2006/relationships/hyperlink" Target="http://www.kernel.org/doc/man-pages/online/pages/man2/mkdir.2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tackoverflow.com/questions/1658294/whats-the-purpose-of-the-lea-instructio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Intro to Operating Systems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CS461 / ECE422 – UIUC Spring 2019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</a:t>
            </a:r>
            <a:r>
              <a:rPr lang="en"/>
              <a:t>Kaishen</a:t>
            </a:r>
            <a:r>
              <a:rPr lang="en"/>
              <a:t> Wang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Stack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28575"/>
            <a:ext cx="478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</a:t>
            </a:r>
            <a:r>
              <a:rPr b="1" lang="en"/>
              <a:t>Stack</a:t>
            </a:r>
            <a:r>
              <a:rPr lang="en"/>
              <a:t>? It's a special region of your </a:t>
            </a:r>
            <a:r>
              <a:rPr b="1" lang="en"/>
              <a:t>computer's memory</a:t>
            </a:r>
            <a:r>
              <a:rPr lang="en"/>
              <a:t> that stores </a:t>
            </a:r>
            <a:r>
              <a:rPr b="1" lang="en"/>
              <a:t>temporary variables</a:t>
            </a:r>
            <a:r>
              <a:rPr lang="en"/>
              <a:t> created by each function (including the main() function). (from: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www.gribblelab.org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there other memory segments? Yes, Text, Data, Heap, BSS...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ESP</a:t>
            </a:r>
            <a:r>
              <a:rPr lang="en"/>
              <a:t>(stack pointer) points to </a:t>
            </a:r>
            <a:r>
              <a:rPr b="1" lang="en"/>
              <a:t>top of stack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graphicFrame>
        <p:nvGraphicFramePr>
          <p:cNvPr id="123" name="Google Shape;123;p22"/>
          <p:cNvGraphicFramePr/>
          <p:nvPr/>
        </p:nvGraphicFramePr>
        <p:xfrm>
          <a:off x="6020050" y="132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{90F0AFD3-5937-4E7E-BA9A-8EB8BBB97457}</a:tableStyleId>
              </a:tblPr>
              <a:tblGrid>
                <a:gridCol w="1165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0x00000010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</a:t>
                      </a:r>
                      <a:r>
                        <a:rPr lang="en"/>
                        <a:t>000000</a:t>
                      </a: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</a:t>
                      </a:r>
                      <a:r>
                        <a:rPr lang="en"/>
                        <a:t>000000</a:t>
                      </a:r>
                      <a:r>
                        <a:rPr lang="en"/>
                        <a:t>3f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24" name="Google Shape;124;p22"/>
          <p:cNvCxnSpPr/>
          <p:nvPr/>
        </p:nvCxnSpPr>
        <p:spPr>
          <a:xfrm>
            <a:off x="5255250" y="1939775"/>
            <a:ext cx="6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22"/>
          <p:cNvSpPr txBox="1"/>
          <p:nvPr/>
        </p:nvSpPr>
        <p:spPr>
          <a:xfrm>
            <a:off x="4759775" y="1729625"/>
            <a:ext cx="10359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</a:t>
            </a:r>
            <a:endParaRPr/>
          </a:p>
        </p:txBody>
      </p:sp>
      <p:cxnSp>
        <p:nvCxnSpPr>
          <p:cNvPr id="126" name="Google Shape;126;p22"/>
          <p:cNvCxnSpPr/>
          <p:nvPr/>
        </p:nvCxnSpPr>
        <p:spPr>
          <a:xfrm rot="10800000">
            <a:off x="7657625" y="1565475"/>
            <a:ext cx="0" cy="17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2"/>
          <p:cNvSpPr txBox="1"/>
          <p:nvPr/>
        </p:nvSpPr>
        <p:spPr>
          <a:xfrm>
            <a:off x="7732700" y="1661975"/>
            <a:ext cx="1165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Growth</a:t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5795675" y="933875"/>
            <a:ext cx="20721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memory address</a:t>
            </a:r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5660600" y="4426475"/>
            <a:ext cx="20721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memory address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Stack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push $</a:t>
            </a:r>
            <a:r>
              <a:rPr b="1" lang="en"/>
              <a:t>0x4e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What is push?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first decrements ESP by 4,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 places its operand into the contents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of the 32-bit location at address (%esp)</a:t>
            </a:r>
            <a:endParaRPr/>
          </a:p>
        </p:txBody>
      </p:sp>
      <p:graphicFrame>
        <p:nvGraphicFramePr>
          <p:cNvPr id="136" name="Google Shape;136;p23"/>
          <p:cNvGraphicFramePr/>
          <p:nvPr/>
        </p:nvGraphicFramePr>
        <p:xfrm>
          <a:off x="6020050" y="132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{90F0AFD3-5937-4E7E-BA9A-8EB8BBB97457}</a:tableStyleId>
              </a:tblPr>
              <a:tblGrid>
                <a:gridCol w="1165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</a:t>
                      </a:r>
                      <a:r>
                        <a:rPr lang="en"/>
                        <a:t>000000</a:t>
                      </a:r>
                      <a:r>
                        <a:rPr lang="en"/>
                        <a:t>4e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</a:t>
                      </a:r>
                      <a:r>
                        <a:rPr lang="en"/>
                        <a:t>000000</a:t>
                      </a: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</a:t>
                      </a:r>
                      <a:r>
                        <a:rPr lang="en"/>
                        <a:t>000000</a:t>
                      </a: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</a:t>
                      </a:r>
                      <a:r>
                        <a:rPr lang="en"/>
                        <a:t>000000</a:t>
                      </a:r>
                      <a:r>
                        <a:rPr lang="en"/>
                        <a:t>3f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37" name="Google Shape;137;p23"/>
          <p:cNvCxnSpPr/>
          <p:nvPr/>
        </p:nvCxnSpPr>
        <p:spPr>
          <a:xfrm>
            <a:off x="5265900" y="1539225"/>
            <a:ext cx="6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23"/>
          <p:cNvSpPr txBox="1"/>
          <p:nvPr/>
        </p:nvSpPr>
        <p:spPr>
          <a:xfrm>
            <a:off x="4770425" y="1329075"/>
            <a:ext cx="10359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</a:t>
            </a:r>
            <a:endParaRPr/>
          </a:p>
        </p:txBody>
      </p:sp>
      <p:cxnSp>
        <p:nvCxnSpPr>
          <p:cNvPr id="139" name="Google Shape;139;p23"/>
          <p:cNvCxnSpPr/>
          <p:nvPr/>
        </p:nvCxnSpPr>
        <p:spPr>
          <a:xfrm rot="10800000">
            <a:off x="7657625" y="1489275"/>
            <a:ext cx="0" cy="17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3"/>
          <p:cNvSpPr txBox="1"/>
          <p:nvPr/>
        </p:nvSpPr>
        <p:spPr>
          <a:xfrm>
            <a:off x="7732700" y="1661975"/>
            <a:ext cx="1165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Growth</a:t>
            </a:r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5806325" y="597175"/>
            <a:ext cx="20721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memory address</a:t>
            </a:r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5660600" y="4426475"/>
            <a:ext cx="20721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memory address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Stack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$0x4e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/>
              <a:t>pop  %eax    (eax c</a:t>
            </a:r>
            <a:r>
              <a:rPr b="1" lang="en"/>
              <a:t>ontains 0x4e)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/>
              <a:t>What is pop?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It first moves the 4 bytes located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at memory location (%esp) into the specified register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or memory location,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and then increments ESP by 4.</a:t>
            </a:r>
            <a:endParaRPr/>
          </a:p>
        </p:txBody>
      </p:sp>
      <p:graphicFrame>
        <p:nvGraphicFramePr>
          <p:cNvPr id="149" name="Google Shape;149;p24"/>
          <p:cNvGraphicFramePr/>
          <p:nvPr/>
        </p:nvGraphicFramePr>
        <p:xfrm>
          <a:off x="6020050" y="132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{90F0AFD3-5937-4E7E-BA9A-8EB8BBB97457}</a:tableStyleId>
              </a:tblPr>
              <a:tblGrid>
                <a:gridCol w="1165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???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</a:t>
                      </a:r>
                      <a:r>
                        <a:rPr lang="en"/>
                        <a:t>000000</a:t>
                      </a: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</a:t>
                      </a:r>
                      <a:r>
                        <a:rPr lang="en"/>
                        <a:t>000000</a:t>
                      </a: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</a:t>
                      </a:r>
                      <a:r>
                        <a:rPr lang="en"/>
                        <a:t>000000</a:t>
                      </a:r>
                      <a:r>
                        <a:rPr lang="en"/>
                        <a:t>3f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50" name="Google Shape;150;p24"/>
          <p:cNvCxnSpPr/>
          <p:nvPr/>
        </p:nvCxnSpPr>
        <p:spPr>
          <a:xfrm>
            <a:off x="5297800" y="1939775"/>
            <a:ext cx="6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4"/>
          <p:cNvSpPr txBox="1"/>
          <p:nvPr/>
        </p:nvSpPr>
        <p:spPr>
          <a:xfrm>
            <a:off x="4802325" y="1729625"/>
            <a:ext cx="10359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</a:t>
            </a:r>
            <a:endParaRPr/>
          </a:p>
        </p:txBody>
      </p:sp>
      <p:cxnSp>
        <p:nvCxnSpPr>
          <p:cNvPr id="152" name="Google Shape;152;p24"/>
          <p:cNvCxnSpPr/>
          <p:nvPr/>
        </p:nvCxnSpPr>
        <p:spPr>
          <a:xfrm rot="10800000">
            <a:off x="7657625" y="1489275"/>
            <a:ext cx="0" cy="17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4"/>
          <p:cNvSpPr txBox="1"/>
          <p:nvPr/>
        </p:nvSpPr>
        <p:spPr>
          <a:xfrm>
            <a:off x="7732700" y="1661975"/>
            <a:ext cx="1165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Growth</a:t>
            </a:r>
            <a:endParaRPr/>
          </a:p>
        </p:txBody>
      </p:sp>
      <p:sp>
        <p:nvSpPr>
          <p:cNvPr id="154" name="Google Shape;154;p24"/>
          <p:cNvSpPr txBox="1"/>
          <p:nvPr/>
        </p:nvSpPr>
        <p:spPr>
          <a:xfrm>
            <a:off x="5806325" y="933875"/>
            <a:ext cx="207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memory address</a:t>
            </a:r>
            <a:endParaRPr/>
          </a:p>
        </p:txBody>
      </p:sp>
      <p:sp>
        <p:nvSpPr>
          <p:cNvPr id="155" name="Google Shape;155;p24"/>
          <p:cNvSpPr txBox="1"/>
          <p:nvPr/>
        </p:nvSpPr>
        <p:spPr>
          <a:xfrm>
            <a:off x="5660600" y="4426475"/>
            <a:ext cx="20721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memory address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Stack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$0x4e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pop  %eax    (eax contains 0x4e)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pop  %ebx    (ebx contains 0x10)</a:t>
            </a:r>
            <a:endParaRPr/>
          </a:p>
        </p:txBody>
      </p:sp>
      <p:graphicFrame>
        <p:nvGraphicFramePr>
          <p:cNvPr id="162" name="Google Shape;162;p25"/>
          <p:cNvGraphicFramePr/>
          <p:nvPr/>
        </p:nvGraphicFramePr>
        <p:xfrm>
          <a:off x="6020050" y="132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{90F0AFD3-5937-4E7E-BA9A-8EB8BBB97457}</a:tableStyleId>
              </a:tblPr>
              <a:tblGrid>
                <a:gridCol w="1165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???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???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</a:t>
                      </a:r>
                      <a:r>
                        <a:rPr lang="en"/>
                        <a:t>000000</a:t>
                      </a: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</a:t>
                      </a:r>
                      <a:r>
                        <a:rPr lang="en"/>
                        <a:t>000000</a:t>
                      </a:r>
                      <a:r>
                        <a:rPr lang="en"/>
                        <a:t>3f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63" name="Google Shape;163;p25"/>
          <p:cNvCxnSpPr/>
          <p:nvPr/>
        </p:nvCxnSpPr>
        <p:spPr>
          <a:xfrm>
            <a:off x="5344450" y="2311900"/>
            <a:ext cx="6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5"/>
          <p:cNvSpPr txBox="1"/>
          <p:nvPr/>
        </p:nvSpPr>
        <p:spPr>
          <a:xfrm>
            <a:off x="4848975" y="2101750"/>
            <a:ext cx="10359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</a:t>
            </a:r>
            <a:endParaRPr/>
          </a:p>
        </p:txBody>
      </p:sp>
      <p:cxnSp>
        <p:nvCxnSpPr>
          <p:cNvPr id="165" name="Google Shape;165;p25"/>
          <p:cNvCxnSpPr/>
          <p:nvPr/>
        </p:nvCxnSpPr>
        <p:spPr>
          <a:xfrm rot="10800000">
            <a:off x="7657625" y="1489275"/>
            <a:ext cx="0" cy="17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5"/>
          <p:cNvSpPr txBox="1"/>
          <p:nvPr/>
        </p:nvSpPr>
        <p:spPr>
          <a:xfrm>
            <a:off x="7732700" y="1661975"/>
            <a:ext cx="1165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Growth</a:t>
            </a:r>
            <a:endParaRPr/>
          </a:p>
        </p:txBody>
      </p:sp>
      <p:sp>
        <p:nvSpPr>
          <p:cNvPr id="167" name="Google Shape;167;p25"/>
          <p:cNvSpPr txBox="1"/>
          <p:nvPr/>
        </p:nvSpPr>
        <p:spPr>
          <a:xfrm>
            <a:off x="5806325" y="933875"/>
            <a:ext cx="20721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memory address</a:t>
            </a:r>
            <a:endParaRPr/>
          </a:p>
        </p:txBody>
      </p:sp>
      <p:sp>
        <p:nvSpPr>
          <p:cNvPr id="168" name="Google Shape;168;p25"/>
          <p:cNvSpPr txBox="1"/>
          <p:nvPr/>
        </p:nvSpPr>
        <p:spPr>
          <a:xfrm>
            <a:off x="5660600" y="4426475"/>
            <a:ext cx="20721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memory address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Stack Frame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is the stack frame?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is the collection of all data on the stack associated with one subprogram call.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stack frame generally includes the following components: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return address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Argument variables passed on the stack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Saved copies of any registers modified by the subprogram that need to be restored.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is EBP?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Stack Frame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11700" y="1152475"/>
            <a:ext cx="371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i="1" lang="en"/>
              <a:t>main</a:t>
            </a:r>
            <a:r>
              <a:rPr lang="en"/>
              <a:t> calls </a:t>
            </a:r>
            <a:r>
              <a:rPr i="1" lang="en"/>
              <a:t>foo</a:t>
            </a:r>
            <a:endParaRPr i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stuff in </a:t>
            </a:r>
            <a:r>
              <a:rPr i="1" lang="en"/>
              <a:t>main (don’t care)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up arguments to call </a:t>
            </a:r>
            <a:r>
              <a:rPr i="1" lang="en"/>
              <a:t>foo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up stack frame for </a:t>
            </a:r>
            <a:r>
              <a:rPr i="1" lang="en"/>
              <a:t>foo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stuff in </a:t>
            </a:r>
            <a:r>
              <a:rPr i="1" lang="en"/>
              <a:t>foo (don’t care)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Return to </a:t>
            </a:r>
            <a:r>
              <a:rPr i="1" lang="en"/>
              <a:t>main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/>
          </a:p>
        </p:txBody>
      </p:sp>
      <p:sp>
        <p:nvSpPr>
          <p:cNvPr id="181" name="Google Shape;181;p27"/>
          <p:cNvSpPr txBox="1"/>
          <p:nvPr/>
        </p:nvSpPr>
        <p:spPr>
          <a:xfrm>
            <a:off x="4572000" y="1215575"/>
            <a:ext cx="4018800" cy="23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void foo(xx, xx)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 // do some stuff like declare local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 return;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main()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// do some stuff like declare local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foo(xxx,xxx);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Stack Frame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i="1" lang="en"/>
              <a:t>main</a:t>
            </a:r>
            <a:r>
              <a:rPr lang="en"/>
              <a:t> calls </a:t>
            </a:r>
            <a:r>
              <a:rPr i="1" lang="en"/>
              <a:t>foo</a:t>
            </a:r>
            <a:endParaRPr i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stuff in </a:t>
            </a:r>
            <a:r>
              <a:rPr i="1" lang="en"/>
              <a:t>main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ex:</a:t>
            </a:r>
            <a:br>
              <a:rPr lang="en"/>
            </a:br>
            <a:r>
              <a:rPr lang="en"/>
              <a:t>int a = 5;  (push $5)</a:t>
            </a:r>
            <a:br>
              <a:rPr lang="en"/>
            </a:br>
            <a:r>
              <a:rPr lang="en"/>
              <a:t>int b = 10; (push $10)</a:t>
            </a:r>
            <a:endParaRPr/>
          </a:p>
        </p:txBody>
      </p:sp>
      <p:graphicFrame>
        <p:nvGraphicFramePr>
          <p:cNvPr id="188" name="Google Shape;188;p28"/>
          <p:cNvGraphicFramePr/>
          <p:nvPr/>
        </p:nvGraphicFramePr>
        <p:xfrm>
          <a:off x="6020050" y="132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{90F0AFD3-5937-4E7E-BA9A-8EB8BBB97457}</a:tableStyleId>
              </a:tblPr>
              <a:tblGrid>
                <a:gridCol w="1917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 (b)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(a)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previous base pointer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cxnSp>
        <p:nvCxnSpPr>
          <p:cNvPr id="189" name="Google Shape;189;p28"/>
          <p:cNvCxnSpPr/>
          <p:nvPr/>
        </p:nvCxnSpPr>
        <p:spPr>
          <a:xfrm>
            <a:off x="5344450" y="3931475"/>
            <a:ext cx="6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8"/>
          <p:cNvSpPr txBox="1"/>
          <p:nvPr/>
        </p:nvSpPr>
        <p:spPr>
          <a:xfrm>
            <a:off x="4848975" y="3721325"/>
            <a:ext cx="10359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</a:t>
            </a:r>
            <a:endParaRPr/>
          </a:p>
        </p:txBody>
      </p:sp>
      <p:cxnSp>
        <p:nvCxnSpPr>
          <p:cNvPr id="191" name="Google Shape;191;p28"/>
          <p:cNvCxnSpPr/>
          <p:nvPr/>
        </p:nvCxnSpPr>
        <p:spPr>
          <a:xfrm rot="10800000">
            <a:off x="7993000" y="4677200"/>
            <a:ext cx="6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8"/>
          <p:cNvSpPr txBox="1"/>
          <p:nvPr/>
        </p:nvSpPr>
        <p:spPr>
          <a:xfrm>
            <a:off x="8607025" y="4467050"/>
            <a:ext cx="10359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ebp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Stack Frame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i="1" lang="en"/>
              <a:t>main</a:t>
            </a:r>
            <a:r>
              <a:rPr lang="en"/>
              <a:t> calls </a:t>
            </a:r>
            <a:r>
              <a:rPr i="1" lang="en"/>
              <a:t>foo</a:t>
            </a:r>
            <a:endParaRPr i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stuff in </a:t>
            </a:r>
            <a:r>
              <a:rPr i="1" lang="en"/>
              <a:t>main</a:t>
            </a:r>
            <a:endParaRPr i="1"/>
          </a:p>
        </p:txBody>
      </p:sp>
      <p:graphicFrame>
        <p:nvGraphicFramePr>
          <p:cNvPr id="199" name="Google Shape;199;p29"/>
          <p:cNvGraphicFramePr/>
          <p:nvPr/>
        </p:nvGraphicFramePr>
        <p:xfrm>
          <a:off x="6020050" y="132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{90F0AFD3-5937-4E7E-BA9A-8EB8BBB97457}</a:tableStyleId>
              </a:tblPr>
              <a:tblGrid>
                <a:gridCol w="1917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local variables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previous base pointer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cxnSp>
        <p:nvCxnSpPr>
          <p:cNvPr id="200" name="Google Shape;200;p29"/>
          <p:cNvCxnSpPr/>
          <p:nvPr/>
        </p:nvCxnSpPr>
        <p:spPr>
          <a:xfrm>
            <a:off x="5344450" y="4160075"/>
            <a:ext cx="6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29"/>
          <p:cNvSpPr txBox="1"/>
          <p:nvPr/>
        </p:nvSpPr>
        <p:spPr>
          <a:xfrm>
            <a:off x="4848975" y="3949925"/>
            <a:ext cx="10359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</a:t>
            </a:r>
            <a:endParaRPr/>
          </a:p>
        </p:txBody>
      </p:sp>
      <p:cxnSp>
        <p:nvCxnSpPr>
          <p:cNvPr id="202" name="Google Shape;202;p29"/>
          <p:cNvCxnSpPr/>
          <p:nvPr/>
        </p:nvCxnSpPr>
        <p:spPr>
          <a:xfrm rot="10800000">
            <a:off x="7993000" y="4677200"/>
            <a:ext cx="6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29"/>
          <p:cNvSpPr txBox="1"/>
          <p:nvPr/>
        </p:nvSpPr>
        <p:spPr>
          <a:xfrm>
            <a:off x="8607025" y="4467050"/>
            <a:ext cx="10359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ebp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Stack Frame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311700" y="1137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i="1" lang="en"/>
              <a:t>main</a:t>
            </a:r>
            <a:r>
              <a:rPr lang="en"/>
              <a:t> calls </a:t>
            </a:r>
            <a:r>
              <a:rPr i="1" lang="en"/>
              <a:t>foo</a:t>
            </a:r>
            <a:endParaRPr i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stuff in </a:t>
            </a:r>
            <a:r>
              <a:rPr i="1" lang="en"/>
              <a:t>main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up arguments to call </a:t>
            </a:r>
            <a:r>
              <a:rPr i="1" lang="en"/>
              <a:t>foo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ex:</a:t>
            </a:r>
            <a:br>
              <a:rPr lang="en"/>
            </a:br>
            <a:r>
              <a:rPr lang="en"/>
              <a:t>foo takes two integers,</a:t>
            </a:r>
            <a:br>
              <a:rPr lang="en"/>
            </a:br>
            <a:r>
              <a:rPr lang="en"/>
              <a:t>in main: foo(11,12); (push $12, push $11)</a:t>
            </a:r>
            <a:endParaRPr/>
          </a:p>
        </p:txBody>
      </p:sp>
      <p:graphicFrame>
        <p:nvGraphicFramePr>
          <p:cNvPr id="210" name="Google Shape;210;p30"/>
          <p:cNvGraphicFramePr/>
          <p:nvPr/>
        </p:nvGraphicFramePr>
        <p:xfrm>
          <a:off x="6020050" y="132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{90F0AFD3-5937-4E7E-BA9A-8EB8BBB97457}</a:tableStyleId>
              </a:tblPr>
              <a:tblGrid>
                <a:gridCol w="1917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local variables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previous base pointer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cxnSp>
        <p:nvCxnSpPr>
          <p:cNvPr id="211" name="Google Shape;211;p30"/>
          <p:cNvCxnSpPr/>
          <p:nvPr/>
        </p:nvCxnSpPr>
        <p:spPr>
          <a:xfrm rot="10800000">
            <a:off x="7993025" y="4673375"/>
            <a:ext cx="6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30"/>
          <p:cNvSpPr txBox="1"/>
          <p:nvPr/>
        </p:nvSpPr>
        <p:spPr>
          <a:xfrm>
            <a:off x="8621725" y="4463225"/>
            <a:ext cx="10359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ebp</a:t>
            </a:r>
            <a:endParaRPr/>
          </a:p>
        </p:txBody>
      </p:sp>
      <p:cxnSp>
        <p:nvCxnSpPr>
          <p:cNvPr id="213" name="Google Shape;213;p30"/>
          <p:cNvCxnSpPr/>
          <p:nvPr/>
        </p:nvCxnSpPr>
        <p:spPr>
          <a:xfrm>
            <a:off x="5344450" y="3474275"/>
            <a:ext cx="6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30"/>
          <p:cNvSpPr txBox="1"/>
          <p:nvPr/>
        </p:nvSpPr>
        <p:spPr>
          <a:xfrm>
            <a:off x="4848975" y="3264125"/>
            <a:ext cx="10359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Stack Frame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i="1" lang="en"/>
              <a:t>main</a:t>
            </a:r>
            <a:r>
              <a:rPr lang="en"/>
              <a:t> calls </a:t>
            </a:r>
            <a:r>
              <a:rPr i="1" lang="en"/>
              <a:t>foo</a:t>
            </a:r>
            <a:endParaRPr i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stuff in </a:t>
            </a:r>
            <a:r>
              <a:rPr i="1" lang="en"/>
              <a:t>main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up arguments to call </a:t>
            </a:r>
            <a:r>
              <a:rPr i="1" lang="en"/>
              <a:t>foo</a:t>
            </a:r>
            <a:endParaRPr i="1"/>
          </a:p>
        </p:txBody>
      </p:sp>
      <p:graphicFrame>
        <p:nvGraphicFramePr>
          <p:cNvPr id="221" name="Google Shape;221;p31"/>
          <p:cNvGraphicFramePr/>
          <p:nvPr/>
        </p:nvGraphicFramePr>
        <p:xfrm>
          <a:off x="6020050" y="132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{90F0AFD3-5937-4E7E-BA9A-8EB8BBB97457}</a:tableStyleId>
              </a:tblPr>
              <a:tblGrid>
                <a:gridCol w="1917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arguments to foo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local variables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previous base pointer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cxnSp>
        <p:nvCxnSpPr>
          <p:cNvPr id="222" name="Google Shape;222;p31"/>
          <p:cNvCxnSpPr/>
          <p:nvPr/>
        </p:nvCxnSpPr>
        <p:spPr>
          <a:xfrm rot="10800000">
            <a:off x="7993025" y="4673375"/>
            <a:ext cx="6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31"/>
          <p:cNvSpPr txBox="1"/>
          <p:nvPr/>
        </p:nvSpPr>
        <p:spPr>
          <a:xfrm>
            <a:off x="8621725" y="4463225"/>
            <a:ext cx="10359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ebp</a:t>
            </a:r>
            <a:endParaRPr/>
          </a:p>
        </p:txBody>
      </p:sp>
      <p:cxnSp>
        <p:nvCxnSpPr>
          <p:cNvPr id="224" name="Google Shape;224;p31"/>
          <p:cNvCxnSpPr/>
          <p:nvPr/>
        </p:nvCxnSpPr>
        <p:spPr>
          <a:xfrm>
            <a:off x="5344450" y="3779075"/>
            <a:ext cx="6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31"/>
          <p:cNvSpPr txBox="1"/>
          <p:nvPr/>
        </p:nvSpPr>
        <p:spPr>
          <a:xfrm>
            <a:off x="4848975" y="3568925"/>
            <a:ext cx="10359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Educational Goals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about </a:t>
            </a:r>
            <a:r>
              <a:rPr b="1" lang="en"/>
              <a:t>X</a:t>
            </a:r>
            <a:r>
              <a:rPr b="1" lang="en"/>
              <a:t>86</a:t>
            </a:r>
            <a:r>
              <a:rPr lang="en"/>
              <a:t> instructions and understand x86 assembly programs.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translate simple C programs into X86 assembly code.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what is </a:t>
            </a:r>
            <a:r>
              <a:rPr b="1" lang="en"/>
              <a:t>stack frame</a:t>
            </a:r>
            <a:r>
              <a:rPr lang="en"/>
              <a:t> and how the </a:t>
            </a:r>
            <a:r>
              <a:rPr b="1" lang="en"/>
              <a:t>calling conventions</a:t>
            </a:r>
            <a:r>
              <a:rPr lang="en"/>
              <a:t> work on it.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how to use </a:t>
            </a:r>
            <a:r>
              <a:rPr b="1" lang="en"/>
              <a:t>GDB</a:t>
            </a:r>
            <a:r>
              <a:rPr lang="en"/>
              <a:t> for simple purposes, like pausing program, </a:t>
            </a:r>
            <a:r>
              <a:rPr lang="en"/>
              <a:t>examining</a:t>
            </a:r>
            <a:r>
              <a:rPr lang="en"/>
              <a:t> memory locations &amp; registers.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how </a:t>
            </a:r>
            <a:r>
              <a:rPr b="1" lang="en"/>
              <a:t>system call</a:t>
            </a:r>
            <a:r>
              <a:rPr lang="en"/>
              <a:t>s are invoked and how arguments are passed to system calls.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Stack Frame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i="1" lang="en"/>
              <a:t>main</a:t>
            </a:r>
            <a:r>
              <a:rPr lang="en"/>
              <a:t> calls </a:t>
            </a:r>
            <a:r>
              <a:rPr i="1" lang="en"/>
              <a:t>foo</a:t>
            </a:r>
            <a:endParaRPr i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stuff in </a:t>
            </a:r>
            <a:r>
              <a:rPr i="1" lang="en"/>
              <a:t>main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up arguments to call </a:t>
            </a:r>
            <a:r>
              <a:rPr i="1" lang="en"/>
              <a:t>foo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up stack frame for </a:t>
            </a:r>
            <a:r>
              <a:rPr i="1" lang="en"/>
              <a:t>foo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assembly:</a:t>
            </a:r>
            <a:br>
              <a:rPr lang="en"/>
            </a:br>
            <a:r>
              <a:rPr lang="en"/>
              <a:t>call foo</a:t>
            </a:r>
            <a:br>
              <a:rPr lang="en"/>
            </a:br>
            <a:r>
              <a:rPr lang="en"/>
              <a:t>…</a:t>
            </a:r>
            <a:br>
              <a:rPr lang="en"/>
            </a:br>
            <a:r>
              <a:rPr lang="en"/>
              <a:t>foo:</a:t>
            </a:r>
            <a:br>
              <a:rPr lang="en"/>
            </a:br>
            <a:r>
              <a:rPr lang="en"/>
              <a:t>push %ebp</a:t>
            </a:r>
            <a:br>
              <a:rPr lang="en"/>
            </a:br>
            <a:r>
              <a:rPr lang="en"/>
              <a:t>mov %esp,%ebp</a:t>
            </a:r>
            <a:br>
              <a:rPr lang="en"/>
            </a:br>
            <a:r>
              <a:rPr lang="en"/>
              <a:t>...</a:t>
            </a:r>
            <a:endParaRPr/>
          </a:p>
        </p:txBody>
      </p:sp>
      <p:graphicFrame>
        <p:nvGraphicFramePr>
          <p:cNvPr id="232" name="Google Shape;232;p32"/>
          <p:cNvGraphicFramePr/>
          <p:nvPr/>
        </p:nvGraphicFramePr>
        <p:xfrm>
          <a:off x="6020050" y="132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{90F0AFD3-5937-4E7E-BA9A-8EB8BBB97457}</a:tableStyleId>
              </a:tblPr>
              <a:tblGrid>
                <a:gridCol w="1917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pointer for main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 address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arguments to foo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local variables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previous base pointer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sp>
        <p:nvSpPr>
          <p:cNvPr id="233" name="Google Shape;233;p32"/>
          <p:cNvSpPr/>
          <p:nvPr/>
        </p:nvSpPr>
        <p:spPr>
          <a:xfrm>
            <a:off x="5680200" y="3709400"/>
            <a:ext cx="2597400" cy="7779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2"/>
          <p:cNvSpPr txBox="1"/>
          <p:nvPr/>
        </p:nvSpPr>
        <p:spPr>
          <a:xfrm>
            <a:off x="5106900" y="3859525"/>
            <a:ext cx="22674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cxnSp>
        <p:nvCxnSpPr>
          <p:cNvPr id="235" name="Google Shape;235;p32"/>
          <p:cNvCxnSpPr/>
          <p:nvPr/>
        </p:nvCxnSpPr>
        <p:spPr>
          <a:xfrm>
            <a:off x="5344450" y="3104400"/>
            <a:ext cx="6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32"/>
          <p:cNvSpPr txBox="1"/>
          <p:nvPr/>
        </p:nvSpPr>
        <p:spPr>
          <a:xfrm>
            <a:off x="4848975" y="2894250"/>
            <a:ext cx="10359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</a:t>
            </a:r>
            <a:endParaRPr/>
          </a:p>
        </p:txBody>
      </p:sp>
      <p:cxnSp>
        <p:nvCxnSpPr>
          <p:cNvPr id="237" name="Google Shape;237;p32"/>
          <p:cNvCxnSpPr/>
          <p:nvPr/>
        </p:nvCxnSpPr>
        <p:spPr>
          <a:xfrm rot="10800000">
            <a:off x="7971025" y="3104400"/>
            <a:ext cx="6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32"/>
          <p:cNvSpPr txBox="1"/>
          <p:nvPr/>
        </p:nvSpPr>
        <p:spPr>
          <a:xfrm>
            <a:off x="8599725" y="2894250"/>
            <a:ext cx="10359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ebp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Stack Frame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i="1" lang="en"/>
              <a:t>main</a:t>
            </a:r>
            <a:r>
              <a:rPr lang="en"/>
              <a:t> calls </a:t>
            </a:r>
            <a:r>
              <a:rPr i="1" lang="en"/>
              <a:t>foo</a:t>
            </a:r>
            <a:endParaRPr i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stuff in </a:t>
            </a:r>
            <a:r>
              <a:rPr i="1" lang="en"/>
              <a:t>main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up arguments to call </a:t>
            </a:r>
            <a:r>
              <a:rPr i="1" lang="en"/>
              <a:t>foo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up stack frame for </a:t>
            </a:r>
            <a:r>
              <a:rPr i="1" lang="en"/>
              <a:t>foo</a:t>
            </a:r>
            <a:endParaRPr i="1"/>
          </a:p>
        </p:txBody>
      </p:sp>
      <p:graphicFrame>
        <p:nvGraphicFramePr>
          <p:cNvPr id="245" name="Google Shape;245;p33"/>
          <p:cNvGraphicFramePr/>
          <p:nvPr/>
        </p:nvGraphicFramePr>
        <p:xfrm>
          <a:off x="6020050" y="132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{90F0AFD3-5937-4E7E-BA9A-8EB8BBB97457}</a:tableStyleId>
              </a:tblPr>
              <a:tblGrid>
                <a:gridCol w="1917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arguments to foo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local variables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previous base pointer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cxnSp>
        <p:nvCxnSpPr>
          <p:cNvPr id="246" name="Google Shape;246;p33"/>
          <p:cNvCxnSpPr/>
          <p:nvPr/>
        </p:nvCxnSpPr>
        <p:spPr>
          <a:xfrm rot="10800000">
            <a:off x="7993025" y="4673375"/>
            <a:ext cx="6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33"/>
          <p:cNvSpPr txBox="1"/>
          <p:nvPr/>
        </p:nvSpPr>
        <p:spPr>
          <a:xfrm>
            <a:off x="8621725" y="4463225"/>
            <a:ext cx="10359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ebp</a:t>
            </a:r>
            <a:endParaRPr/>
          </a:p>
        </p:txBody>
      </p:sp>
      <p:cxnSp>
        <p:nvCxnSpPr>
          <p:cNvPr id="248" name="Google Shape;248;p33"/>
          <p:cNvCxnSpPr/>
          <p:nvPr/>
        </p:nvCxnSpPr>
        <p:spPr>
          <a:xfrm>
            <a:off x="5344450" y="3779075"/>
            <a:ext cx="6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33"/>
          <p:cNvSpPr txBox="1"/>
          <p:nvPr/>
        </p:nvSpPr>
        <p:spPr>
          <a:xfrm>
            <a:off x="4848975" y="3568925"/>
            <a:ext cx="10359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Stack Frame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i="1" lang="en"/>
              <a:t>main</a:t>
            </a:r>
            <a:r>
              <a:rPr lang="en"/>
              <a:t> calls </a:t>
            </a:r>
            <a:r>
              <a:rPr i="1" lang="en"/>
              <a:t>foo</a:t>
            </a:r>
            <a:endParaRPr i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stuff in </a:t>
            </a:r>
            <a:r>
              <a:rPr i="1" lang="en"/>
              <a:t>main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up arguments to call </a:t>
            </a:r>
            <a:r>
              <a:rPr i="1" lang="en"/>
              <a:t>foo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up stack frame for </a:t>
            </a:r>
            <a:r>
              <a:rPr i="1" lang="en"/>
              <a:t>foo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assembly: call foo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 push %eip;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address of foo’s first instruction -&gt; eip)</a:t>
            </a:r>
            <a:endParaRPr/>
          </a:p>
        </p:txBody>
      </p:sp>
      <p:graphicFrame>
        <p:nvGraphicFramePr>
          <p:cNvPr id="256" name="Google Shape;256;p34"/>
          <p:cNvGraphicFramePr/>
          <p:nvPr/>
        </p:nvGraphicFramePr>
        <p:xfrm>
          <a:off x="6020050" y="132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{90F0AFD3-5937-4E7E-BA9A-8EB8BBB97457}</a:tableStyleId>
              </a:tblPr>
              <a:tblGrid>
                <a:gridCol w="1917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 address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arguments to foo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local variables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previous base pointer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cxnSp>
        <p:nvCxnSpPr>
          <p:cNvPr id="257" name="Google Shape;257;p34"/>
          <p:cNvCxnSpPr/>
          <p:nvPr/>
        </p:nvCxnSpPr>
        <p:spPr>
          <a:xfrm rot="10800000">
            <a:off x="7993025" y="4673375"/>
            <a:ext cx="6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34"/>
          <p:cNvSpPr txBox="1"/>
          <p:nvPr/>
        </p:nvSpPr>
        <p:spPr>
          <a:xfrm>
            <a:off x="8621725" y="4463225"/>
            <a:ext cx="10359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ebp</a:t>
            </a:r>
            <a:endParaRPr/>
          </a:p>
        </p:txBody>
      </p:sp>
      <p:cxnSp>
        <p:nvCxnSpPr>
          <p:cNvPr id="259" name="Google Shape;259;p34"/>
          <p:cNvCxnSpPr/>
          <p:nvPr/>
        </p:nvCxnSpPr>
        <p:spPr>
          <a:xfrm>
            <a:off x="5344450" y="3474275"/>
            <a:ext cx="6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34"/>
          <p:cNvSpPr txBox="1"/>
          <p:nvPr/>
        </p:nvSpPr>
        <p:spPr>
          <a:xfrm>
            <a:off x="4848975" y="3264125"/>
            <a:ext cx="10359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</a:t>
            </a:r>
            <a:endParaRPr/>
          </a:p>
        </p:txBody>
      </p:sp>
      <p:sp>
        <p:nvSpPr>
          <p:cNvPr id="261" name="Google Shape;261;p34"/>
          <p:cNvSpPr txBox="1"/>
          <p:nvPr/>
        </p:nvSpPr>
        <p:spPr>
          <a:xfrm>
            <a:off x="4289275" y="120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ssembly: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main:</a:t>
            </a:r>
            <a:b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call foo</a:t>
            </a:r>
            <a:b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b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foo:</a:t>
            </a:r>
            <a:b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push %ebp</a:t>
            </a:r>
            <a:b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mov %esp,%ebp</a:t>
            </a:r>
            <a:b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...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Stack Frame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i="1" lang="en"/>
              <a:t>main</a:t>
            </a:r>
            <a:r>
              <a:rPr lang="en"/>
              <a:t> calls </a:t>
            </a:r>
            <a:r>
              <a:rPr i="1" lang="en"/>
              <a:t>foo</a:t>
            </a:r>
            <a:endParaRPr i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stuff in </a:t>
            </a:r>
            <a:r>
              <a:rPr i="1" lang="en"/>
              <a:t>main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up arguments to call </a:t>
            </a:r>
            <a:r>
              <a:rPr i="1" lang="en"/>
              <a:t>foo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up stack frame for </a:t>
            </a:r>
            <a:r>
              <a:rPr i="1" lang="en"/>
              <a:t>foo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assembly: push %ebp</a:t>
            </a:r>
            <a:endParaRPr/>
          </a:p>
        </p:txBody>
      </p:sp>
      <p:graphicFrame>
        <p:nvGraphicFramePr>
          <p:cNvPr id="268" name="Google Shape;268;p35"/>
          <p:cNvGraphicFramePr/>
          <p:nvPr/>
        </p:nvGraphicFramePr>
        <p:xfrm>
          <a:off x="6020050" y="132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{90F0AFD3-5937-4E7E-BA9A-8EB8BBB97457}</a:tableStyleId>
              </a:tblPr>
              <a:tblGrid>
                <a:gridCol w="1917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pointer for main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 address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arguments to foo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local variables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previous base pointer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cxnSp>
        <p:nvCxnSpPr>
          <p:cNvPr id="269" name="Google Shape;269;p35"/>
          <p:cNvCxnSpPr/>
          <p:nvPr/>
        </p:nvCxnSpPr>
        <p:spPr>
          <a:xfrm rot="10800000">
            <a:off x="7993025" y="4673375"/>
            <a:ext cx="6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35"/>
          <p:cNvSpPr txBox="1"/>
          <p:nvPr/>
        </p:nvSpPr>
        <p:spPr>
          <a:xfrm>
            <a:off x="8621725" y="4463225"/>
            <a:ext cx="10359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ebp</a:t>
            </a:r>
            <a:endParaRPr/>
          </a:p>
        </p:txBody>
      </p:sp>
      <p:cxnSp>
        <p:nvCxnSpPr>
          <p:cNvPr id="271" name="Google Shape;271;p35"/>
          <p:cNvCxnSpPr/>
          <p:nvPr/>
        </p:nvCxnSpPr>
        <p:spPr>
          <a:xfrm>
            <a:off x="5344450" y="3093275"/>
            <a:ext cx="6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35"/>
          <p:cNvSpPr txBox="1"/>
          <p:nvPr/>
        </p:nvSpPr>
        <p:spPr>
          <a:xfrm>
            <a:off x="4848975" y="2883125"/>
            <a:ext cx="10359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</a:t>
            </a:r>
            <a:endParaRPr/>
          </a:p>
        </p:txBody>
      </p:sp>
      <p:sp>
        <p:nvSpPr>
          <p:cNvPr id="273" name="Google Shape;273;p35"/>
          <p:cNvSpPr txBox="1"/>
          <p:nvPr/>
        </p:nvSpPr>
        <p:spPr>
          <a:xfrm>
            <a:off x="4182250" y="932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Assembly: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main:</a:t>
            </a:r>
            <a:b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call foo</a:t>
            </a:r>
            <a:b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b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foo:</a:t>
            </a:r>
            <a:b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push %ebp</a:t>
            </a:r>
            <a:b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mov %esp,%ebp</a:t>
            </a:r>
            <a:b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...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Stack Frame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i="1" lang="en"/>
              <a:t>main</a:t>
            </a:r>
            <a:r>
              <a:rPr lang="en"/>
              <a:t> calls </a:t>
            </a:r>
            <a:r>
              <a:rPr i="1" lang="en"/>
              <a:t>foo</a:t>
            </a:r>
            <a:endParaRPr i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stuff in </a:t>
            </a:r>
            <a:r>
              <a:rPr i="1" lang="en"/>
              <a:t>main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up arguments to call </a:t>
            </a:r>
            <a:r>
              <a:rPr i="1" lang="en"/>
              <a:t>foo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up stack frame for </a:t>
            </a:r>
            <a:r>
              <a:rPr i="1" lang="en"/>
              <a:t>foo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assembly: mov %esp,%ebp</a:t>
            </a:r>
            <a:endParaRPr/>
          </a:p>
        </p:txBody>
      </p:sp>
      <p:graphicFrame>
        <p:nvGraphicFramePr>
          <p:cNvPr id="280" name="Google Shape;280;p36"/>
          <p:cNvGraphicFramePr/>
          <p:nvPr/>
        </p:nvGraphicFramePr>
        <p:xfrm>
          <a:off x="6020050" y="132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{90F0AFD3-5937-4E7E-BA9A-8EB8BBB97457}</a:tableStyleId>
              </a:tblPr>
              <a:tblGrid>
                <a:gridCol w="1917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pointer for main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 address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arguments to foo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local variables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previous base pointer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sp>
        <p:nvSpPr>
          <p:cNvPr id="281" name="Google Shape;281;p36"/>
          <p:cNvSpPr/>
          <p:nvPr/>
        </p:nvSpPr>
        <p:spPr>
          <a:xfrm>
            <a:off x="5680200" y="3709400"/>
            <a:ext cx="2597400" cy="7779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6"/>
          <p:cNvSpPr txBox="1"/>
          <p:nvPr/>
        </p:nvSpPr>
        <p:spPr>
          <a:xfrm>
            <a:off x="5106900" y="3859525"/>
            <a:ext cx="22674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cxnSp>
        <p:nvCxnSpPr>
          <p:cNvPr id="283" name="Google Shape;283;p36"/>
          <p:cNvCxnSpPr/>
          <p:nvPr/>
        </p:nvCxnSpPr>
        <p:spPr>
          <a:xfrm>
            <a:off x="5344450" y="3104400"/>
            <a:ext cx="6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4" name="Google Shape;284;p36"/>
          <p:cNvSpPr txBox="1"/>
          <p:nvPr/>
        </p:nvSpPr>
        <p:spPr>
          <a:xfrm>
            <a:off x="4848975" y="2894250"/>
            <a:ext cx="10359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</a:t>
            </a:r>
            <a:endParaRPr/>
          </a:p>
        </p:txBody>
      </p:sp>
      <p:cxnSp>
        <p:nvCxnSpPr>
          <p:cNvPr id="285" name="Google Shape;285;p36"/>
          <p:cNvCxnSpPr/>
          <p:nvPr/>
        </p:nvCxnSpPr>
        <p:spPr>
          <a:xfrm rot="10800000">
            <a:off x="7971025" y="3104400"/>
            <a:ext cx="6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p36"/>
          <p:cNvSpPr txBox="1"/>
          <p:nvPr/>
        </p:nvSpPr>
        <p:spPr>
          <a:xfrm>
            <a:off x="8599725" y="2894250"/>
            <a:ext cx="10359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ebp</a:t>
            </a:r>
            <a:endParaRPr/>
          </a:p>
        </p:txBody>
      </p:sp>
      <p:sp>
        <p:nvSpPr>
          <p:cNvPr id="287" name="Google Shape;287;p36"/>
          <p:cNvSpPr txBox="1"/>
          <p:nvPr/>
        </p:nvSpPr>
        <p:spPr>
          <a:xfrm>
            <a:off x="4289275" y="120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Assembly: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main:</a:t>
            </a:r>
            <a:b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call foo</a:t>
            </a:r>
            <a:b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b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foo:</a:t>
            </a:r>
            <a:b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push %ebp</a:t>
            </a:r>
            <a:b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mov %esp,%ebp</a:t>
            </a:r>
            <a:b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...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Stack Frame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i="1" lang="en"/>
              <a:t>main</a:t>
            </a:r>
            <a:r>
              <a:rPr lang="en"/>
              <a:t> calls </a:t>
            </a:r>
            <a:r>
              <a:rPr i="1" lang="en"/>
              <a:t>foo</a:t>
            </a:r>
            <a:endParaRPr i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stuff in </a:t>
            </a:r>
            <a:r>
              <a:rPr i="1" lang="en"/>
              <a:t>main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up arguments to call </a:t>
            </a:r>
            <a:r>
              <a:rPr i="1" lang="en"/>
              <a:t>foo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up stack frame for </a:t>
            </a:r>
            <a:r>
              <a:rPr i="1" lang="en"/>
              <a:t>foo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assembly:</a:t>
            </a:r>
            <a:br>
              <a:rPr lang="en"/>
            </a:br>
            <a:r>
              <a:rPr lang="en"/>
              <a:t>call foo</a:t>
            </a:r>
            <a:br>
              <a:rPr lang="en"/>
            </a:br>
            <a:r>
              <a:rPr lang="en"/>
              <a:t>…</a:t>
            </a:r>
            <a:br>
              <a:rPr lang="en"/>
            </a:br>
            <a:r>
              <a:rPr lang="en"/>
              <a:t>foo:</a:t>
            </a:r>
            <a:br>
              <a:rPr lang="en"/>
            </a:br>
            <a:r>
              <a:rPr lang="en"/>
              <a:t>push %ebp</a:t>
            </a:r>
            <a:br>
              <a:rPr lang="en"/>
            </a:br>
            <a:r>
              <a:rPr lang="en"/>
              <a:t>mov %esp,%ebp</a:t>
            </a:r>
            <a:br>
              <a:rPr lang="en"/>
            </a:br>
            <a:r>
              <a:rPr lang="en"/>
              <a:t>...</a:t>
            </a:r>
            <a:endParaRPr/>
          </a:p>
        </p:txBody>
      </p:sp>
      <p:graphicFrame>
        <p:nvGraphicFramePr>
          <p:cNvPr id="294" name="Google Shape;294;p37"/>
          <p:cNvGraphicFramePr/>
          <p:nvPr/>
        </p:nvGraphicFramePr>
        <p:xfrm>
          <a:off x="6020050" y="132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{90F0AFD3-5937-4E7E-BA9A-8EB8BBB97457}</a:tableStyleId>
              </a:tblPr>
              <a:tblGrid>
                <a:gridCol w="1917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pointer for main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 address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arguments to foo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local variables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previous base pointer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sp>
        <p:nvSpPr>
          <p:cNvPr id="295" name="Google Shape;295;p37"/>
          <p:cNvSpPr/>
          <p:nvPr/>
        </p:nvSpPr>
        <p:spPr>
          <a:xfrm>
            <a:off x="5680200" y="3709400"/>
            <a:ext cx="2597400" cy="7779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7"/>
          <p:cNvSpPr txBox="1"/>
          <p:nvPr/>
        </p:nvSpPr>
        <p:spPr>
          <a:xfrm>
            <a:off x="5106900" y="3859525"/>
            <a:ext cx="22674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cxnSp>
        <p:nvCxnSpPr>
          <p:cNvPr id="297" name="Google Shape;297;p37"/>
          <p:cNvCxnSpPr/>
          <p:nvPr/>
        </p:nvCxnSpPr>
        <p:spPr>
          <a:xfrm>
            <a:off x="5344450" y="3104400"/>
            <a:ext cx="6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p37"/>
          <p:cNvSpPr txBox="1"/>
          <p:nvPr/>
        </p:nvSpPr>
        <p:spPr>
          <a:xfrm>
            <a:off x="4848975" y="2894250"/>
            <a:ext cx="10359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</a:t>
            </a:r>
            <a:endParaRPr/>
          </a:p>
        </p:txBody>
      </p:sp>
      <p:cxnSp>
        <p:nvCxnSpPr>
          <p:cNvPr id="299" name="Google Shape;299;p37"/>
          <p:cNvCxnSpPr/>
          <p:nvPr/>
        </p:nvCxnSpPr>
        <p:spPr>
          <a:xfrm rot="10800000">
            <a:off x="7971025" y="3104400"/>
            <a:ext cx="6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37"/>
          <p:cNvSpPr txBox="1"/>
          <p:nvPr/>
        </p:nvSpPr>
        <p:spPr>
          <a:xfrm>
            <a:off x="8599725" y="2894250"/>
            <a:ext cx="10359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ebp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Stack Frame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i="1" lang="en"/>
              <a:t>main</a:t>
            </a:r>
            <a:r>
              <a:rPr lang="en"/>
              <a:t> calls </a:t>
            </a:r>
            <a:r>
              <a:rPr i="1" lang="en"/>
              <a:t>foo</a:t>
            </a:r>
            <a:endParaRPr i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stuff in </a:t>
            </a:r>
            <a:r>
              <a:rPr i="1" lang="en"/>
              <a:t>main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up arguments to call </a:t>
            </a:r>
            <a:r>
              <a:rPr i="1" lang="en"/>
              <a:t>foo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up stack frame for </a:t>
            </a:r>
            <a:r>
              <a:rPr i="1" lang="en"/>
              <a:t>foo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stuff in </a:t>
            </a:r>
            <a:r>
              <a:rPr i="1" lang="en"/>
              <a:t>foo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/>
          </a:p>
        </p:txBody>
      </p:sp>
      <p:graphicFrame>
        <p:nvGraphicFramePr>
          <p:cNvPr id="307" name="Google Shape;307;p38"/>
          <p:cNvGraphicFramePr/>
          <p:nvPr/>
        </p:nvGraphicFramePr>
        <p:xfrm>
          <a:off x="6020050" y="132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{90F0AFD3-5937-4E7E-BA9A-8EB8BBB97457}</a:tableStyleId>
              </a:tblPr>
              <a:tblGrid>
                <a:gridCol w="1917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local variables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pointer for main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 address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arguments to foo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local variables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previous base pointer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sp>
        <p:nvSpPr>
          <p:cNvPr id="308" name="Google Shape;308;p38"/>
          <p:cNvSpPr/>
          <p:nvPr/>
        </p:nvSpPr>
        <p:spPr>
          <a:xfrm>
            <a:off x="5680225" y="3709400"/>
            <a:ext cx="2597400" cy="7779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8"/>
          <p:cNvSpPr txBox="1"/>
          <p:nvPr/>
        </p:nvSpPr>
        <p:spPr>
          <a:xfrm>
            <a:off x="5106900" y="3859525"/>
            <a:ext cx="22674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cxnSp>
        <p:nvCxnSpPr>
          <p:cNvPr id="310" name="Google Shape;310;p38"/>
          <p:cNvCxnSpPr/>
          <p:nvPr/>
        </p:nvCxnSpPr>
        <p:spPr>
          <a:xfrm rot="10800000">
            <a:off x="7971025" y="3104400"/>
            <a:ext cx="6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38"/>
          <p:cNvSpPr txBox="1"/>
          <p:nvPr/>
        </p:nvSpPr>
        <p:spPr>
          <a:xfrm>
            <a:off x="8599725" y="2894250"/>
            <a:ext cx="10359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ebp</a:t>
            </a:r>
            <a:endParaRPr/>
          </a:p>
        </p:txBody>
      </p:sp>
      <p:cxnSp>
        <p:nvCxnSpPr>
          <p:cNvPr id="312" name="Google Shape;312;p38"/>
          <p:cNvCxnSpPr/>
          <p:nvPr/>
        </p:nvCxnSpPr>
        <p:spPr>
          <a:xfrm>
            <a:off x="5344450" y="2571000"/>
            <a:ext cx="6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38"/>
          <p:cNvSpPr txBox="1"/>
          <p:nvPr/>
        </p:nvSpPr>
        <p:spPr>
          <a:xfrm>
            <a:off x="4848975" y="2360850"/>
            <a:ext cx="10359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</a:t>
            </a:r>
            <a:endParaRPr/>
          </a:p>
        </p:txBody>
      </p:sp>
      <p:sp>
        <p:nvSpPr>
          <p:cNvPr id="314" name="Google Shape;314;p38"/>
          <p:cNvSpPr/>
          <p:nvPr/>
        </p:nvSpPr>
        <p:spPr>
          <a:xfrm>
            <a:off x="5701950" y="2606700"/>
            <a:ext cx="2597400" cy="287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8"/>
          <p:cNvSpPr txBox="1"/>
          <p:nvPr/>
        </p:nvSpPr>
        <p:spPr>
          <a:xfrm>
            <a:off x="5294800" y="2571000"/>
            <a:ext cx="22674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Stack Frame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example: </a:t>
            </a:r>
            <a:r>
              <a:rPr i="1" lang="en"/>
              <a:t>main</a:t>
            </a:r>
            <a:r>
              <a:rPr lang="en"/>
              <a:t> calls </a:t>
            </a:r>
            <a:r>
              <a:rPr i="1" lang="en"/>
              <a:t>foo</a:t>
            </a:r>
            <a:endParaRPr i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stuff in </a:t>
            </a:r>
            <a:r>
              <a:rPr i="1" lang="en"/>
              <a:t>main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up arguments to call </a:t>
            </a:r>
            <a:r>
              <a:rPr i="1" lang="en"/>
              <a:t>foo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up stack frame for </a:t>
            </a:r>
            <a:r>
              <a:rPr i="1" lang="en"/>
              <a:t>foo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stuff in </a:t>
            </a:r>
            <a:r>
              <a:rPr i="1" lang="en"/>
              <a:t>foo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Return to </a:t>
            </a:r>
            <a:r>
              <a:rPr i="1" lang="en"/>
              <a:t>main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assembly:</a:t>
            </a:r>
            <a:br>
              <a:rPr lang="en"/>
            </a:br>
            <a:r>
              <a:rPr lang="en"/>
              <a:t>leave</a:t>
            </a:r>
            <a:br>
              <a:rPr lang="en"/>
            </a:br>
            <a:r>
              <a:rPr lang="en"/>
              <a:t>ret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2" name="Google Shape;322;p39"/>
          <p:cNvGraphicFramePr/>
          <p:nvPr/>
        </p:nvGraphicFramePr>
        <p:xfrm>
          <a:off x="6020050" y="132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{90F0AFD3-5937-4E7E-BA9A-8EB8BBB97457}</a:tableStyleId>
              </a:tblPr>
              <a:tblGrid>
                <a:gridCol w="1917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arguments to foo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local variables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previous base pointer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cxnSp>
        <p:nvCxnSpPr>
          <p:cNvPr id="323" name="Google Shape;323;p39"/>
          <p:cNvCxnSpPr/>
          <p:nvPr/>
        </p:nvCxnSpPr>
        <p:spPr>
          <a:xfrm rot="10800000">
            <a:off x="7993025" y="4673375"/>
            <a:ext cx="6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39"/>
          <p:cNvSpPr txBox="1"/>
          <p:nvPr/>
        </p:nvSpPr>
        <p:spPr>
          <a:xfrm>
            <a:off x="8621725" y="4463225"/>
            <a:ext cx="10359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ebp</a:t>
            </a:r>
            <a:endParaRPr/>
          </a:p>
        </p:txBody>
      </p:sp>
      <p:cxnSp>
        <p:nvCxnSpPr>
          <p:cNvPr id="325" name="Google Shape;325;p39"/>
          <p:cNvCxnSpPr/>
          <p:nvPr/>
        </p:nvCxnSpPr>
        <p:spPr>
          <a:xfrm>
            <a:off x="5344450" y="3779075"/>
            <a:ext cx="6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39"/>
          <p:cNvSpPr txBox="1"/>
          <p:nvPr/>
        </p:nvSpPr>
        <p:spPr>
          <a:xfrm>
            <a:off x="4848975" y="3568925"/>
            <a:ext cx="10359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Stack Frame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i="1" lang="en"/>
              <a:t>main</a:t>
            </a:r>
            <a:r>
              <a:rPr lang="en"/>
              <a:t> calls </a:t>
            </a:r>
            <a:r>
              <a:rPr i="1" lang="en"/>
              <a:t>foo</a:t>
            </a:r>
            <a:endParaRPr i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stuff in </a:t>
            </a:r>
            <a:r>
              <a:rPr i="1" lang="en"/>
              <a:t>main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up arguments to call </a:t>
            </a:r>
            <a:r>
              <a:rPr i="1" lang="en"/>
              <a:t>foo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up stack frame for </a:t>
            </a:r>
            <a:r>
              <a:rPr i="1" lang="en"/>
              <a:t>foo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stuff in </a:t>
            </a:r>
            <a:r>
              <a:rPr i="1" lang="en"/>
              <a:t>foo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Return to </a:t>
            </a:r>
            <a:r>
              <a:rPr i="1" lang="en"/>
              <a:t>main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assembly:</a:t>
            </a:r>
            <a:br>
              <a:rPr lang="en"/>
            </a:br>
            <a:r>
              <a:rPr lang="en"/>
              <a:t>leave</a:t>
            </a:r>
            <a:br>
              <a:rPr lang="en"/>
            </a:br>
            <a:r>
              <a:rPr lang="en"/>
              <a:t>ret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/>
          </a:p>
        </p:txBody>
      </p:sp>
      <p:graphicFrame>
        <p:nvGraphicFramePr>
          <p:cNvPr id="333" name="Google Shape;333;p40"/>
          <p:cNvGraphicFramePr/>
          <p:nvPr/>
        </p:nvGraphicFramePr>
        <p:xfrm>
          <a:off x="6020050" y="132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{90F0AFD3-5937-4E7E-BA9A-8EB8BBB97457}</a:tableStyleId>
              </a:tblPr>
              <a:tblGrid>
                <a:gridCol w="1917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local variables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pointer for main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 address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arguments to foo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local variables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previous base pointer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sp>
        <p:nvSpPr>
          <p:cNvPr id="334" name="Google Shape;334;p40"/>
          <p:cNvSpPr/>
          <p:nvPr/>
        </p:nvSpPr>
        <p:spPr>
          <a:xfrm>
            <a:off x="5680225" y="3709400"/>
            <a:ext cx="2597400" cy="7779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0"/>
          <p:cNvSpPr txBox="1"/>
          <p:nvPr/>
        </p:nvSpPr>
        <p:spPr>
          <a:xfrm>
            <a:off x="5106900" y="3859525"/>
            <a:ext cx="22674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cxnSp>
        <p:nvCxnSpPr>
          <p:cNvPr id="336" name="Google Shape;336;p40"/>
          <p:cNvCxnSpPr/>
          <p:nvPr/>
        </p:nvCxnSpPr>
        <p:spPr>
          <a:xfrm rot="10800000">
            <a:off x="7971025" y="3104400"/>
            <a:ext cx="6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p40"/>
          <p:cNvSpPr txBox="1"/>
          <p:nvPr/>
        </p:nvSpPr>
        <p:spPr>
          <a:xfrm>
            <a:off x="8599725" y="2894250"/>
            <a:ext cx="10359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ebp</a:t>
            </a:r>
            <a:endParaRPr/>
          </a:p>
        </p:txBody>
      </p:sp>
      <p:cxnSp>
        <p:nvCxnSpPr>
          <p:cNvPr id="338" name="Google Shape;338;p40"/>
          <p:cNvCxnSpPr/>
          <p:nvPr/>
        </p:nvCxnSpPr>
        <p:spPr>
          <a:xfrm>
            <a:off x="5344450" y="2571000"/>
            <a:ext cx="6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40"/>
          <p:cNvSpPr txBox="1"/>
          <p:nvPr/>
        </p:nvSpPr>
        <p:spPr>
          <a:xfrm>
            <a:off x="4848975" y="2360850"/>
            <a:ext cx="10359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Stack Frame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i="1" lang="en"/>
              <a:t>main</a:t>
            </a:r>
            <a:r>
              <a:rPr lang="en"/>
              <a:t> calls </a:t>
            </a:r>
            <a:r>
              <a:rPr i="1" lang="en"/>
              <a:t>foo</a:t>
            </a:r>
            <a:endParaRPr i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stuff in </a:t>
            </a:r>
            <a:r>
              <a:rPr i="1" lang="en"/>
              <a:t>main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up arguments to call </a:t>
            </a:r>
            <a:r>
              <a:rPr i="1" lang="en"/>
              <a:t>foo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up stack frame for </a:t>
            </a:r>
            <a:r>
              <a:rPr i="1" lang="en"/>
              <a:t>foo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stuff in </a:t>
            </a:r>
            <a:r>
              <a:rPr i="1" lang="en"/>
              <a:t>foo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Return to </a:t>
            </a:r>
            <a:r>
              <a:rPr i="1" lang="en"/>
              <a:t>main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assembly: leave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 </a:t>
            </a:r>
            <a:r>
              <a:rPr b="1" lang="en"/>
              <a:t>mov %ebp, %esp;</a:t>
            </a:r>
            <a:br>
              <a:rPr b="1" lang="en"/>
            </a:br>
            <a:r>
              <a:rPr lang="en"/>
              <a:t>  pop %ebp)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/>
          </a:p>
        </p:txBody>
      </p:sp>
      <p:graphicFrame>
        <p:nvGraphicFramePr>
          <p:cNvPr id="346" name="Google Shape;346;p41"/>
          <p:cNvGraphicFramePr/>
          <p:nvPr/>
        </p:nvGraphicFramePr>
        <p:xfrm>
          <a:off x="6020050" y="132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{90F0AFD3-5937-4E7E-BA9A-8EB8BBB97457}</a:tableStyleId>
              </a:tblPr>
              <a:tblGrid>
                <a:gridCol w="1917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local variables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pointer for main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 address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arguments to foo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local variables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previous base pointer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sp>
        <p:nvSpPr>
          <p:cNvPr id="347" name="Google Shape;347;p41"/>
          <p:cNvSpPr/>
          <p:nvPr/>
        </p:nvSpPr>
        <p:spPr>
          <a:xfrm>
            <a:off x="5680225" y="3709400"/>
            <a:ext cx="2597400" cy="7779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1"/>
          <p:cNvSpPr txBox="1"/>
          <p:nvPr/>
        </p:nvSpPr>
        <p:spPr>
          <a:xfrm>
            <a:off x="5106900" y="3859525"/>
            <a:ext cx="22674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cxnSp>
        <p:nvCxnSpPr>
          <p:cNvPr id="349" name="Google Shape;349;p41"/>
          <p:cNvCxnSpPr/>
          <p:nvPr/>
        </p:nvCxnSpPr>
        <p:spPr>
          <a:xfrm rot="10800000">
            <a:off x="7971025" y="3104400"/>
            <a:ext cx="6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0" name="Google Shape;350;p41"/>
          <p:cNvSpPr txBox="1"/>
          <p:nvPr/>
        </p:nvSpPr>
        <p:spPr>
          <a:xfrm>
            <a:off x="8599725" y="2894250"/>
            <a:ext cx="10359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ebp</a:t>
            </a:r>
            <a:endParaRPr/>
          </a:p>
        </p:txBody>
      </p:sp>
      <p:cxnSp>
        <p:nvCxnSpPr>
          <p:cNvPr id="351" name="Google Shape;351;p41"/>
          <p:cNvCxnSpPr/>
          <p:nvPr/>
        </p:nvCxnSpPr>
        <p:spPr>
          <a:xfrm>
            <a:off x="5344450" y="3104400"/>
            <a:ext cx="6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2" name="Google Shape;352;p41"/>
          <p:cNvSpPr txBox="1"/>
          <p:nvPr/>
        </p:nvSpPr>
        <p:spPr>
          <a:xfrm>
            <a:off x="4848975" y="2894250"/>
            <a:ext cx="10359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Glance on GDB and X86 Code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550" y="1115700"/>
            <a:ext cx="628639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Stack Frame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i="1" lang="en"/>
              <a:t>main</a:t>
            </a:r>
            <a:r>
              <a:rPr lang="en"/>
              <a:t> calls </a:t>
            </a:r>
            <a:r>
              <a:rPr i="1" lang="en"/>
              <a:t>foo</a:t>
            </a:r>
            <a:endParaRPr i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stuff in </a:t>
            </a:r>
            <a:r>
              <a:rPr i="1" lang="en"/>
              <a:t>main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up arguments to call </a:t>
            </a:r>
            <a:r>
              <a:rPr i="1" lang="en"/>
              <a:t>foo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up stack frame for </a:t>
            </a:r>
            <a:r>
              <a:rPr i="1" lang="en"/>
              <a:t>foo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stuff in </a:t>
            </a:r>
            <a:r>
              <a:rPr i="1" lang="en"/>
              <a:t>foo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Return to </a:t>
            </a:r>
            <a:r>
              <a:rPr i="1" lang="en"/>
              <a:t>main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assembly: leave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 mov %ebp, %esp;</a:t>
            </a:r>
            <a:br>
              <a:rPr lang="en"/>
            </a:br>
            <a:r>
              <a:rPr lang="en"/>
              <a:t>  </a:t>
            </a:r>
            <a:r>
              <a:rPr b="1" lang="en"/>
              <a:t>pop %ebp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/>
          </a:p>
        </p:txBody>
      </p:sp>
      <p:graphicFrame>
        <p:nvGraphicFramePr>
          <p:cNvPr id="359" name="Google Shape;359;p42"/>
          <p:cNvGraphicFramePr/>
          <p:nvPr/>
        </p:nvGraphicFramePr>
        <p:xfrm>
          <a:off x="6020050" y="132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{90F0AFD3-5937-4E7E-BA9A-8EB8BBB97457}</a:tableStyleId>
              </a:tblPr>
              <a:tblGrid>
                <a:gridCol w="1917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local variables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pointer for main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 address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arguments to foo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local variables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previous base pointer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sp>
        <p:nvSpPr>
          <p:cNvPr id="360" name="Google Shape;360;p42"/>
          <p:cNvSpPr/>
          <p:nvPr/>
        </p:nvSpPr>
        <p:spPr>
          <a:xfrm>
            <a:off x="5680225" y="3709400"/>
            <a:ext cx="2597400" cy="7779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2"/>
          <p:cNvSpPr txBox="1"/>
          <p:nvPr/>
        </p:nvSpPr>
        <p:spPr>
          <a:xfrm>
            <a:off x="5106900" y="3859525"/>
            <a:ext cx="22674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cxnSp>
        <p:nvCxnSpPr>
          <p:cNvPr id="362" name="Google Shape;362;p42"/>
          <p:cNvCxnSpPr/>
          <p:nvPr/>
        </p:nvCxnSpPr>
        <p:spPr>
          <a:xfrm rot="10800000">
            <a:off x="7971025" y="4704600"/>
            <a:ext cx="6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" name="Google Shape;363;p42"/>
          <p:cNvSpPr txBox="1"/>
          <p:nvPr/>
        </p:nvSpPr>
        <p:spPr>
          <a:xfrm>
            <a:off x="8599725" y="4494450"/>
            <a:ext cx="10359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ebp</a:t>
            </a:r>
            <a:endParaRPr/>
          </a:p>
        </p:txBody>
      </p:sp>
      <p:cxnSp>
        <p:nvCxnSpPr>
          <p:cNvPr id="364" name="Google Shape;364;p42"/>
          <p:cNvCxnSpPr/>
          <p:nvPr/>
        </p:nvCxnSpPr>
        <p:spPr>
          <a:xfrm>
            <a:off x="5344450" y="3561600"/>
            <a:ext cx="6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" name="Google Shape;365;p42"/>
          <p:cNvSpPr txBox="1"/>
          <p:nvPr/>
        </p:nvSpPr>
        <p:spPr>
          <a:xfrm>
            <a:off x="4848975" y="3351450"/>
            <a:ext cx="10359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Stack Frame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i="1" lang="en"/>
              <a:t>main</a:t>
            </a:r>
            <a:r>
              <a:rPr lang="en"/>
              <a:t> calls </a:t>
            </a:r>
            <a:r>
              <a:rPr i="1" lang="en"/>
              <a:t>foo</a:t>
            </a:r>
            <a:endParaRPr i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stuff in </a:t>
            </a:r>
            <a:r>
              <a:rPr i="1" lang="en"/>
              <a:t>main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up arguments to call </a:t>
            </a:r>
            <a:r>
              <a:rPr i="1" lang="en"/>
              <a:t>foo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up stack frame for </a:t>
            </a:r>
            <a:r>
              <a:rPr i="1" lang="en"/>
              <a:t>foo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stuff in </a:t>
            </a:r>
            <a:r>
              <a:rPr i="1" lang="en"/>
              <a:t>foo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Return to </a:t>
            </a:r>
            <a:r>
              <a:rPr i="1" lang="en"/>
              <a:t>main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assembly: ret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 pop %eip)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/>
          </a:p>
        </p:txBody>
      </p:sp>
      <p:graphicFrame>
        <p:nvGraphicFramePr>
          <p:cNvPr id="372" name="Google Shape;372;p43"/>
          <p:cNvGraphicFramePr/>
          <p:nvPr/>
        </p:nvGraphicFramePr>
        <p:xfrm>
          <a:off x="6020050" y="132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{90F0AFD3-5937-4E7E-BA9A-8EB8BBB97457}</a:tableStyleId>
              </a:tblPr>
              <a:tblGrid>
                <a:gridCol w="1917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local variables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pointer for main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 address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arguments to foo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local variables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previous base pointer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sp>
        <p:nvSpPr>
          <p:cNvPr id="373" name="Google Shape;373;p43"/>
          <p:cNvSpPr/>
          <p:nvPr/>
        </p:nvSpPr>
        <p:spPr>
          <a:xfrm>
            <a:off x="5680225" y="3709400"/>
            <a:ext cx="2597400" cy="7779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3"/>
          <p:cNvSpPr txBox="1"/>
          <p:nvPr/>
        </p:nvSpPr>
        <p:spPr>
          <a:xfrm>
            <a:off x="5106900" y="3859525"/>
            <a:ext cx="22674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cxnSp>
        <p:nvCxnSpPr>
          <p:cNvPr id="375" name="Google Shape;375;p43"/>
          <p:cNvCxnSpPr/>
          <p:nvPr/>
        </p:nvCxnSpPr>
        <p:spPr>
          <a:xfrm rot="10800000">
            <a:off x="7971025" y="4704600"/>
            <a:ext cx="6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43"/>
          <p:cNvSpPr txBox="1"/>
          <p:nvPr/>
        </p:nvSpPr>
        <p:spPr>
          <a:xfrm>
            <a:off x="8599725" y="4494450"/>
            <a:ext cx="10359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ebp</a:t>
            </a:r>
            <a:endParaRPr/>
          </a:p>
        </p:txBody>
      </p:sp>
      <p:cxnSp>
        <p:nvCxnSpPr>
          <p:cNvPr id="377" name="Google Shape;377;p43"/>
          <p:cNvCxnSpPr/>
          <p:nvPr/>
        </p:nvCxnSpPr>
        <p:spPr>
          <a:xfrm>
            <a:off x="5344450" y="3561600"/>
            <a:ext cx="655200" cy="20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8" name="Google Shape;378;p43"/>
          <p:cNvSpPr txBox="1"/>
          <p:nvPr/>
        </p:nvSpPr>
        <p:spPr>
          <a:xfrm>
            <a:off x="4848975" y="3351450"/>
            <a:ext cx="10359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Calling Conventions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Caller and Callee (functions) need to meet conventions. And these are the ones </a:t>
            </a:r>
            <a:r>
              <a:rPr b="1" lang="en"/>
              <a:t>we used for this MP</a:t>
            </a:r>
            <a:r>
              <a:rPr lang="en"/>
              <a:t>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return value of a function is stored in EAX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Normal function calls (not system calls) pass the arguments on stack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System calls pass arguments by registers (or may use the help of stack in some cases)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order of arguments in function signature is the same as the order they appear on the stack. The first argument is on top (the lowest address).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does callee function (foo()) access arguments? (First argument: M[EBP+8])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Exercise - Translate to x86 Assembly</a:t>
            </a:r>
            <a:endParaRPr/>
          </a:p>
        </p:txBody>
      </p:sp>
      <p:sp>
        <p:nvSpPr>
          <p:cNvPr id="390" name="Google Shape;390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main()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        int a = 3;</a:t>
            </a:r>
            <a:br>
              <a:rPr lang="en"/>
            </a:br>
            <a:r>
              <a:rPr lang="en"/>
              <a:t>	addnumbers(2,6);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addnumbers(int x, int y)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int b = 1;</a:t>
            </a:r>
            <a:br>
              <a:rPr lang="en"/>
            </a:br>
            <a:r>
              <a:rPr lang="en"/>
              <a:t>	b = x+y;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return b;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Possible 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6"/>
          <p:cNvSpPr txBox="1"/>
          <p:nvPr>
            <p:ph idx="1" type="body"/>
          </p:nvPr>
        </p:nvSpPr>
        <p:spPr>
          <a:xfrm>
            <a:off x="1593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main:</a:t>
            </a:r>
            <a:br>
              <a:rPr lang="en"/>
            </a:br>
            <a:r>
              <a:rPr lang="en"/>
              <a:t>push %ebp              //setting up stack frame</a:t>
            </a:r>
            <a:br>
              <a:rPr lang="en"/>
            </a:br>
            <a:r>
              <a:rPr lang="en"/>
              <a:t>mov %esp,%ebp</a:t>
            </a:r>
            <a:br>
              <a:rPr lang="en"/>
            </a:br>
            <a:r>
              <a:rPr lang="en"/>
              <a:t>push $3                   //int a = 3;</a:t>
            </a:r>
            <a:br>
              <a:rPr lang="en"/>
            </a:br>
            <a:r>
              <a:rPr lang="en"/>
              <a:t>push $6                   //addnumbers(2,6);</a:t>
            </a:r>
            <a:br>
              <a:rPr lang="en"/>
            </a:br>
            <a:r>
              <a:rPr lang="en"/>
              <a:t>push $2 </a:t>
            </a:r>
            <a:br>
              <a:rPr lang="en"/>
            </a:br>
            <a:r>
              <a:rPr lang="en"/>
              <a:t>call addnumbers </a:t>
            </a:r>
            <a:br>
              <a:rPr lang="en"/>
            </a:br>
            <a:r>
              <a:rPr lang="en"/>
              <a:t>leave</a:t>
            </a:r>
            <a:br>
              <a:rPr lang="en"/>
            </a:br>
            <a:r>
              <a:rPr lang="en"/>
              <a:t>ret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397" name="Google Shape;397;p46"/>
          <p:cNvSpPr txBox="1"/>
          <p:nvPr>
            <p:ph idx="1" type="body"/>
          </p:nvPr>
        </p:nvSpPr>
        <p:spPr>
          <a:xfrm>
            <a:off x="4637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addnumbers:</a:t>
            </a:r>
            <a:br>
              <a:rPr lang="en"/>
            </a:br>
            <a:r>
              <a:rPr lang="en"/>
              <a:t>push %ebp               //setting up stack frame</a:t>
            </a:r>
            <a:br>
              <a:rPr lang="en"/>
            </a:br>
            <a:r>
              <a:rPr lang="en"/>
              <a:t>mov %esp,%ebp</a:t>
            </a:r>
            <a:br>
              <a:rPr lang="en"/>
            </a:br>
            <a:r>
              <a:rPr lang="en"/>
              <a:t>push $1                        //int b = 1;</a:t>
            </a:r>
            <a:br>
              <a:rPr lang="en"/>
            </a:br>
            <a:r>
              <a:rPr lang="en"/>
              <a:t>m</a:t>
            </a:r>
            <a:r>
              <a:rPr lang="en"/>
              <a:t>ov 8(%ebp),%eax     //b = x+y;</a:t>
            </a:r>
            <a:br>
              <a:rPr lang="en"/>
            </a:br>
            <a:r>
              <a:rPr lang="en"/>
              <a:t>a</a:t>
            </a:r>
            <a:r>
              <a:rPr lang="en"/>
              <a:t>dd 12(%ebp),%eax </a:t>
            </a:r>
            <a:br>
              <a:rPr lang="en"/>
            </a:br>
            <a:r>
              <a:rPr lang="en"/>
              <a:t>m</a:t>
            </a:r>
            <a:r>
              <a:rPr lang="en"/>
              <a:t>ov %eax,(%esp) </a:t>
            </a:r>
            <a:br>
              <a:rPr lang="en"/>
            </a:br>
            <a:r>
              <a:rPr lang="en"/>
              <a:t>leave</a:t>
            </a:r>
            <a:br>
              <a:rPr lang="en"/>
            </a:br>
            <a:r>
              <a:rPr lang="en"/>
              <a:t>ret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cxnSp>
        <p:nvCxnSpPr>
          <p:cNvPr id="398" name="Google Shape;398;p46"/>
          <p:cNvCxnSpPr/>
          <p:nvPr/>
        </p:nvCxnSpPr>
        <p:spPr>
          <a:xfrm>
            <a:off x="4585350" y="1103875"/>
            <a:ext cx="0" cy="356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GDB?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 </a:t>
            </a:r>
            <a:r>
              <a:rPr b="1" lang="en"/>
              <a:t>Debugg</a:t>
            </a:r>
            <a:r>
              <a:rPr b="1" lang="en"/>
              <a:t>er</a:t>
            </a:r>
            <a:r>
              <a:rPr lang="en"/>
              <a:t>. Which is a program that lets you look at another program.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could </a:t>
            </a:r>
            <a:r>
              <a:rPr b="1" lang="en"/>
              <a:t>Stop/Pause</a:t>
            </a:r>
            <a:r>
              <a:rPr lang="en"/>
              <a:t> programs by setting up </a:t>
            </a:r>
            <a:r>
              <a:rPr b="1" lang="en"/>
              <a:t>breakpoints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could </a:t>
            </a:r>
            <a:r>
              <a:rPr b="1" lang="en"/>
              <a:t>Examine</a:t>
            </a:r>
            <a:r>
              <a:rPr lang="en"/>
              <a:t> memory / registers.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bugs!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 of MP: find vulnerabilities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GDB Tutorial - Important Commands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Disassemble: </a:t>
            </a:r>
            <a:r>
              <a:rPr i="1" lang="en"/>
              <a:t>disas function_name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breakpoints: </a:t>
            </a:r>
            <a:r>
              <a:rPr i="1" lang="en"/>
              <a:t>b function_name</a:t>
            </a:r>
            <a:r>
              <a:rPr lang="en"/>
              <a:t>, </a:t>
            </a:r>
            <a:r>
              <a:rPr i="1" lang="en"/>
              <a:t>b *0xbffebee0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Examine: </a:t>
            </a:r>
            <a:r>
              <a:rPr i="1" lang="en"/>
              <a:t>x $eax, x/s 0xdeadbeef, x/2wx 0x5adface5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at register values: </a:t>
            </a:r>
            <a:r>
              <a:rPr i="1" lang="en"/>
              <a:t>info reg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Run: </a:t>
            </a:r>
            <a:r>
              <a:rPr i="1" lang="en"/>
              <a:t>r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Continue: </a:t>
            </a:r>
            <a:r>
              <a:rPr i="1" lang="en"/>
              <a:t>c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Step(one instruction): </a:t>
            </a:r>
            <a:r>
              <a:rPr i="1" lang="en"/>
              <a:t>si  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current instruction: </a:t>
            </a:r>
            <a:r>
              <a:rPr i="1" lang="en"/>
              <a:t>display/i $pc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Exercise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17" name="Google Shape;41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1075" y="1362075"/>
            <a:ext cx="1809750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7950" y="1362063"/>
            <a:ext cx="209550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25" name="Google Shape;42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100" y="852475"/>
            <a:ext cx="581977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32" name="Google Shape;43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75" y="514350"/>
            <a:ext cx="581025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Hex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61975"/>
            <a:ext cx="727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hexadecimal (hex) is a positional numeral system with a base of 16.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byte has 8 bits. We use two hex characters, one for the first four bits, one for the last four bits.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0x</a:t>
            </a:r>
            <a:r>
              <a:rPr lang="en">
                <a:solidFill>
                  <a:schemeClr val="accent5"/>
                </a:solidFill>
              </a:rPr>
              <a:t>1</a:t>
            </a:r>
            <a:r>
              <a:rPr lang="en">
                <a:solidFill>
                  <a:schemeClr val="accent6"/>
                </a:solidFill>
              </a:rPr>
              <a:t>0</a:t>
            </a:r>
            <a:r>
              <a:rPr lang="en"/>
              <a:t> = </a:t>
            </a:r>
            <a:r>
              <a:rPr lang="en">
                <a:solidFill>
                  <a:srgbClr val="1155CC"/>
                </a:solidFill>
              </a:rPr>
              <a:t>0001</a:t>
            </a:r>
            <a:r>
              <a:rPr lang="en">
                <a:solidFill>
                  <a:schemeClr val="accent6"/>
                </a:solidFill>
              </a:rPr>
              <a:t>0000</a:t>
            </a:r>
            <a:r>
              <a:rPr lang="en"/>
              <a:t> (binary), 0x</a:t>
            </a:r>
            <a:r>
              <a:rPr lang="en">
                <a:solidFill>
                  <a:srgbClr val="0000FF"/>
                </a:solidFill>
              </a:rPr>
              <a:t>3</a:t>
            </a:r>
            <a:r>
              <a:rPr lang="en">
                <a:solidFill>
                  <a:schemeClr val="accent6"/>
                </a:solidFill>
              </a:rPr>
              <a:t>f</a:t>
            </a:r>
            <a:r>
              <a:rPr lang="en"/>
              <a:t> = </a:t>
            </a:r>
            <a:r>
              <a:rPr lang="en">
                <a:solidFill>
                  <a:srgbClr val="0000FF"/>
                </a:solidFill>
              </a:rPr>
              <a:t>0011</a:t>
            </a:r>
            <a:r>
              <a:rPr lang="en">
                <a:solidFill>
                  <a:schemeClr val="accent6"/>
                </a:solidFill>
              </a:rPr>
              <a:t>1111</a:t>
            </a:r>
            <a:r>
              <a:rPr lang="en"/>
              <a:t> (binary)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39" name="Google Shape;43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75" y="514350"/>
            <a:ext cx="581025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1800" y="1498600"/>
            <a:ext cx="180975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53"/>
          <p:cNvSpPr txBox="1"/>
          <p:nvPr>
            <p:ph idx="1" type="body"/>
          </p:nvPr>
        </p:nvSpPr>
        <p:spPr>
          <a:xfrm>
            <a:off x="-3532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47" name="Google Shape;44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50" y="1951025"/>
            <a:ext cx="2800350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53"/>
          <p:cNvSpPr/>
          <p:nvPr/>
        </p:nvSpPr>
        <p:spPr>
          <a:xfrm>
            <a:off x="1351225" y="2100200"/>
            <a:ext cx="788400" cy="3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53"/>
          <p:cNvSpPr txBox="1"/>
          <p:nvPr/>
        </p:nvSpPr>
        <p:spPr>
          <a:xfrm>
            <a:off x="3338550" y="2028175"/>
            <a:ext cx="2800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%x\n</a:t>
            </a:r>
            <a:endParaRPr/>
          </a:p>
        </p:txBody>
      </p:sp>
      <p:cxnSp>
        <p:nvCxnSpPr>
          <p:cNvPr id="450" name="Google Shape;450;p53"/>
          <p:cNvCxnSpPr/>
          <p:nvPr/>
        </p:nvCxnSpPr>
        <p:spPr>
          <a:xfrm flipH="1" rot="10800000">
            <a:off x="1738950" y="2259675"/>
            <a:ext cx="15996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1" name="Google Shape;451;p53"/>
          <p:cNvSpPr/>
          <p:nvPr/>
        </p:nvSpPr>
        <p:spPr>
          <a:xfrm>
            <a:off x="1322125" y="2686225"/>
            <a:ext cx="788400" cy="348900"/>
          </a:xfrm>
          <a:prstGeom prst="rect">
            <a:avLst/>
          </a:prstGeom>
          <a:solidFill>
            <a:srgbClr val="70BE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0xffffffff</a:t>
            </a:r>
            <a:endParaRPr/>
          </a:p>
        </p:txBody>
      </p:sp>
      <p:pic>
        <p:nvPicPr>
          <p:cNvPr id="452" name="Google Shape;45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9900" y="-815600"/>
            <a:ext cx="581025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5175" y="2306125"/>
            <a:ext cx="180975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60" name="Google Shape;46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0975" y="1327675"/>
            <a:ext cx="1771650" cy="29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1400" y="1327663"/>
            <a:ext cx="209550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68" name="Google Shape;46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0975" y="1327675"/>
            <a:ext cx="1771650" cy="29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1400" y="1327663"/>
            <a:ext cx="2095500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2175" y="4242313"/>
            <a:ext cx="4819650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6" name="Google Shape;47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5375" y="1994888"/>
            <a:ext cx="2800350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56"/>
          <p:cNvSpPr txBox="1"/>
          <p:nvPr/>
        </p:nvSpPr>
        <p:spPr>
          <a:xfrm>
            <a:off x="8049475" y="2092388"/>
            <a:ext cx="2800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%x\n</a:t>
            </a:r>
            <a:endParaRPr/>
          </a:p>
        </p:txBody>
      </p:sp>
      <p:cxnSp>
        <p:nvCxnSpPr>
          <p:cNvPr id="478" name="Google Shape;478;p56"/>
          <p:cNvCxnSpPr/>
          <p:nvPr/>
        </p:nvCxnSpPr>
        <p:spPr>
          <a:xfrm flipH="1" rot="10800000">
            <a:off x="5878175" y="2299038"/>
            <a:ext cx="20097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9" name="Google Shape;479;p56"/>
          <p:cNvSpPr/>
          <p:nvPr/>
        </p:nvSpPr>
        <p:spPr>
          <a:xfrm>
            <a:off x="5461350" y="2730088"/>
            <a:ext cx="788400" cy="348900"/>
          </a:xfrm>
          <a:prstGeom prst="rect">
            <a:avLst/>
          </a:prstGeom>
          <a:solidFill>
            <a:srgbClr val="70BE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0xffffffff</a:t>
            </a:r>
            <a:endParaRPr/>
          </a:p>
        </p:txBody>
      </p:sp>
      <p:sp>
        <p:nvSpPr>
          <p:cNvPr id="480" name="Google Shape;480;p56"/>
          <p:cNvSpPr/>
          <p:nvPr/>
        </p:nvSpPr>
        <p:spPr>
          <a:xfrm>
            <a:off x="5490450" y="2144063"/>
            <a:ext cx="788400" cy="3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1" name="Google Shape;48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75" y="1994875"/>
            <a:ext cx="2800350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56"/>
          <p:cNvSpPr/>
          <p:nvPr/>
        </p:nvSpPr>
        <p:spPr>
          <a:xfrm>
            <a:off x="1494550" y="2730075"/>
            <a:ext cx="788400" cy="348900"/>
          </a:xfrm>
          <a:prstGeom prst="rect">
            <a:avLst/>
          </a:prstGeom>
          <a:solidFill>
            <a:srgbClr val="70BE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0xffffffff</a:t>
            </a:r>
            <a:endParaRPr/>
          </a:p>
        </p:txBody>
      </p:sp>
      <p:sp>
        <p:nvSpPr>
          <p:cNvPr id="483" name="Google Shape;483;p56"/>
          <p:cNvSpPr/>
          <p:nvPr/>
        </p:nvSpPr>
        <p:spPr>
          <a:xfrm>
            <a:off x="1494550" y="2167225"/>
            <a:ext cx="788400" cy="348900"/>
          </a:xfrm>
          <a:prstGeom prst="rect">
            <a:avLst/>
          </a:prstGeom>
          <a:solidFill>
            <a:srgbClr val="70BE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%x\n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90" name="Google Shape;49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9188" y="1131875"/>
            <a:ext cx="1914525" cy="34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7225" y="1152463"/>
            <a:ext cx="209550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98" name="Google Shape;49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125" y="1951025"/>
            <a:ext cx="2800350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58"/>
          <p:cNvSpPr/>
          <p:nvPr/>
        </p:nvSpPr>
        <p:spPr>
          <a:xfrm>
            <a:off x="2016200" y="2100200"/>
            <a:ext cx="788400" cy="3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8"/>
          <p:cNvSpPr/>
          <p:nvPr/>
        </p:nvSpPr>
        <p:spPr>
          <a:xfrm>
            <a:off x="1987100" y="2686225"/>
            <a:ext cx="788400" cy="348900"/>
          </a:xfrm>
          <a:prstGeom prst="rect">
            <a:avLst/>
          </a:prstGeom>
          <a:solidFill>
            <a:srgbClr val="70BE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%x\n</a:t>
            </a:r>
            <a:endParaRPr/>
          </a:p>
        </p:txBody>
      </p:sp>
      <p:pic>
        <p:nvPicPr>
          <p:cNvPr id="501" name="Google Shape;501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125" y="1376375"/>
            <a:ext cx="2800350" cy="120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58"/>
          <p:cNvSpPr/>
          <p:nvPr/>
        </p:nvSpPr>
        <p:spPr>
          <a:xfrm>
            <a:off x="1987100" y="2100200"/>
            <a:ext cx="788400" cy="348900"/>
          </a:xfrm>
          <a:prstGeom prst="rect">
            <a:avLst/>
          </a:prstGeom>
          <a:solidFill>
            <a:srgbClr val="70BE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0xffffffff</a:t>
            </a:r>
            <a:endParaRPr/>
          </a:p>
        </p:txBody>
      </p:sp>
      <p:cxnSp>
        <p:nvCxnSpPr>
          <p:cNvPr id="503" name="Google Shape;503;p58"/>
          <p:cNvCxnSpPr/>
          <p:nvPr/>
        </p:nvCxnSpPr>
        <p:spPr>
          <a:xfrm>
            <a:off x="3761000" y="1686625"/>
            <a:ext cx="52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58"/>
          <p:cNvCxnSpPr/>
          <p:nvPr/>
        </p:nvCxnSpPr>
        <p:spPr>
          <a:xfrm>
            <a:off x="4290900" y="1693100"/>
            <a:ext cx="0" cy="118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58"/>
          <p:cNvCxnSpPr/>
          <p:nvPr/>
        </p:nvCxnSpPr>
        <p:spPr>
          <a:xfrm rot="10800000">
            <a:off x="2914350" y="2862750"/>
            <a:ext cx="138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12" name="Google Shape;51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125" y="1951025"/>
            <a:ext cx="2800350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59"/>
          <p:cNvSpPr/>
          <p:nvPr/>
        </p:nvSpPr>
        <p:spPr>
          <a:xfrm>
            <a:off x="2016200" y="2100200"/>
            <a:ext cx="788400" cy="3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59"/>
          <p:cNvSpPr/>
          <p:nvPr/>
        </p:nvSpPr>
        <p:spPr>
          <a:xfrm>
            <a:off x="1987100" y="2686225"/>
            <a:ext cx="788400" cy="348900"/>
          </a:xfrm>
          <a:prstGeom prst="rect">
            <a:avLst/>
          </a:prstGeom>
          <a:solidFill>
            <a:srgbClr val="70BE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%x\n</a:t>
            </a:r>
            <a:endParaRPr/>
          </a:p>
        </p:txBody>
      </p:sp>
      <p:pic>
        <p:nvPicPr>
          <p:cNvPr id="515" name="Google Shape;51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125" y="1376375"/>
            <a:ext cx="2800350" cy="120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59"/>
          <p:cNvSpPr/>
          <p:nvPr/>
        </p:nvSpPr>
        <p:spPr>
          <a:xfrm>
            <a:off x="1987100" y="2100200"/>
            <a:ext cx="788400" cy="348900"/>
          </a:xfrm>
          <a:prstGeom prst="rect">
            <a:avLst/>
          </a:prstGeom>
          <a:solidFill>
            <a:srgbClr val="70BE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0xffffffff</a:t>
            </a:r>
            <a:endParaRPr/>
          </a:p>
        </p:txBody>
      </p:sp>
      <p:cxnSp>
        <p:nvCxnSpPr>
          <p:cNvPr id="517" name="Google Shape;517;p59"/>
          <p:cNvCxnSpPr/>
          <p:nvPr/>
        </p:nvCxnSpPr>
        <p:spPr>
          <a:xfrm>
            <a:off x="3761000" y="1686625"/>
            <a:ext cx="52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" name="Google Shape;518;p59"/>
          <p:cNvCxnSpPr/>
          <p:nvPr/>
        </p:nvCxnSpPr>
        <p:spPr>
          <a:xfrm>
            <a:off x="4290900" y="1693100"/>
            <a:ext cx="0" cy="118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59"/>
          <p:cNvCxnSpPr/>
          <p:nvPr/>
        </p:nvCxnSpPr>
        <p:spPr>
          <a:xfrm rot="10800000">
            <a:off x="2914350" y="2862750"/>
            <a:ext cx="138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0" name="Google Shape;520;p59"/>
          <p:cNvSpPr txBox="1"/>
          <p:nvPr>
            <p:ph idx="1" type="body"/>
          </p:nvPr>
        </p:nvSpPr>
        <p:spPr>
          <a:xfrm>
            <a:off x="3982250" y="945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21" name="Google Shape;52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675" y="1744250"/>
            <a:ext cx="2800350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59"/>
          <p:cNvSpPr/>
          <p:nvPr/>
        </p:nvSpPr>
        <p:spPr>
          <a:xfrm>
            <a:off x="5686750" y="1893425"/>
            <a:ext cx="788400" cy="3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59"/>
          <p:cNvSpPr txBox="1"/>
          <p:nvPr/>
        </p:nvSpPr>
        <p:spPr>
          <a:xfrm>
            <a:off x="8245775" y="1841750"/>
            <a:ext cx="2800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%x\n</a:t>
            </a:r>
            <a:endParaRPr/>
          </a:p>
        </p:txBody>
      </p:sp>
      <p:cxnSp>
        <p:nvCxnSpPr>
          <p:cNvPr id="524" name="Google Shape;524;p59"/>
          <p:cNvCxnSpPr/>
          <p:nvPr/>
        </p:nvCxnSpPr>
        <p:spPr>
          <a:xfrm flipH="1" rot="10800000">
            <a:off x="6074475" y="2048400"/>
            <a:ext cx="20097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5" name="Google Shape;525;p59"/>
          <p:cNvSpPr/>
          <p:nvPr/>
        </p:nvSpPr>
        <p:spPr>
          <a:xfrm>
            <a:off x="5657650" y="2479450"/>
            <a:ext cx="788400" cy="348900"/>
          </a:xfrm>
          <a:prstGeom prst="rect">
            <a:avLst/>
          </a:prstGeom>
          <a:solidFill>
            <a:srgbClr val="70BE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0xffffffff</a:t>
            </a:r>
            <a:endParaRPr/>
          </a:p>
        </p:txBody>
      </p:sp>
      <p:pic>
        <p:nvPicPr>
          <p:cNvPr id="526" name="Google Shape;526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5338" y="4129150"/>
            <a:ext cx="4791075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 Attention to this: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0x000a7825 is actually “(null)\nx%”, not “%x\n(null)”, WHY???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Answer: </a:t>
            </a:r>
            <a:r>
              <a:rPr lang="en">
                <a:uFill>
                  <a:noFill/>
                </a:uFill>
                <a:hlinkClick r:id="rId3"/>
              </a:rPr>
              <a:t>Endianness. See the example below.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Note: When we examine as string (“/s”) in gdb, gdb fixes the order for us.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8" name="Google Shape;53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9803"/>
            <a:ext cx="9144000" cy="4543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Registers (4 Bytes)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Purpose: </a:t>
            </a:r>
            <a:r>
              <a:rPr b="1" lang="en"/>
              <a:t>EAX, EBX, ECX, EDX</a:t>
            </a:r>
            <a:r>
              <a:rPr lang="en"/>
              <a:t>, EDI, ESI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Special: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EIP: Instruction pointer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ESP: Stack pointer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EBP: Base pointer</a:t>
            </a:r>
            <a:endParaRPr/>
          </a:p>
        </p:txBody>
      </p:sp>
      <p:graphicFrame>
        <p:nvGraphicFramePr>
          <p:cNvPr id="82" name="Google Shape;82;p17"/>
          <p:cNvGraphicFramePr/>
          <p:nvPr/>
        </p:nvGraphicFramePr>
        <p:xfrm>
          <a:off x="406055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{90F0AFD3-5937-4E7E-BA9A-8EB8BBB97457}</a:tableStyleId>
              </a:tblPr>
              <a:tblGrid>
                <a:gridCol w="824425"/>
                <a:gridCol w="824425"/>
                <a:gridCol w="824425"/>
                <a:gridCol w="8244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3" name="Google Shape;83;p17"/>
          <p:cNvSpPr txBox="1"/>
          <p:nvPr/>
        </p:nvSpPr>
        <p:spPr>
          <a:xfrm>
            <a:off x="5465475" y="2014850"/>
            <a:ext cx="11262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EAX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6306275" y="2855675"/>
            <a:ext cx="870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</a:t>
            </a:r>
            <a:endParaRPr/>
          </a:p>
        </p:txBody>
      </p:sp>
      <p:cxnSp>
        <p:nvCxnSpPr>
          <p:cNvPr id="85" name="Google Shape;85;p17"/>
          <p:cNvCxnSpPr/>
          <p:nvPr/>
        </p:nvCxnSpPr>
        <p:spPr>
          <a:xfrm rot="10800000">
            <a:off x="4129275" y="2193950"/>
            <a:ext cx="133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7"/>
          <p:cNvCxnSpPr/>
          <p:nvPr/>
        </p:nvCxnSpPr>
        <p:spPr>
          <a:xfrm>
            <a:off x="6073625" y="2193950"/>
            <a:ext cx="120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7"/>
          <p:cNvCxnSpPr>
            <a:stCxn id="84" idx="1"/>
          </p:cNvCxnSpPr>
          <p:nvPr/>
        </p:nvCxnSpPr>
        <p:spPr>
          <a:xfrm rot="10800000">
            <a:off x="5825675" y="3053825"/>
            <a:ext cx="48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7"/>
          <p:cNvCxnSpPr/>
          <p:nvPr/>
        </p:nvCxnSpPr>
        <p:spPr>
          <a:xfrm>
            <a:off x="6682650" y="3053825"/>
            <a:ext cx="6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System Calls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from user function calls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Unique system call numbers stored in register %eax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Arguments are stored in %ebx, %ecx, %edx…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Invoke system call by “int $0x80”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https://syscalls.kernelgrok.com/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s</a:t>
            </a:r>
            <a:r>
              <a:rPr lang="en"/>
              <a:t>ystem call sys_mkdir as example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uFill>
                  <a:noFill/>
                </a:uFill>
                <a:hlinkClick r:id="rId4"/>
              </a:rPr>
              <a:t>Sys_mkdir</a:t>
            </a:r>
            <a:r>
              <a:rPr lang="en"/>
              <a:t>:  0x27     const char __user *pathname    int mode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eax contains 0x27, ebx points to a place contains the directory name, ecx contains mode (which could be 0 here)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need to complete similar task in MP 1.1.5.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Assembly Instructions (AT&amp;T Syntax)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Opcode-Source-Destination (AT&amp;T, not Intel)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push, pop, jmp, call, mov, lea, xor, cmp, dec, inc, int, leave, ret, and a lot more!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cmp    $0xffffff83,%eax	              if (%eax != </a:t>
            </a:r>
            <a:r>
              <a:rPr lang="en"/>
              <a:t>$0xffffff83</a:t>
            </a:r>
            <a:r>
              <a:rPr lang="en"/>
              <a:t>) {</a:t>
            </a:r>
            <a:br>
              <a:rPr lang="en"/>
            </a:br>
            <a:r>
              <a:rPr lang="en"/>
              <a:t>jne      &lt;label&gt;                                 goto &lt;label&gt; 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     foo                                    same as calling foo() in C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  %ecx,%ebx			      %ecx + %ebx -&gt; %ebx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   %ecx,%eax                         %eax - %ecx -&gt; %eax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xor     %ecx,%ecx                        %ecx xor %ecx -&gt; %ecx (it clears %ecx)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Assembly Instructions (AT&amp;T Syntax)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Opcode-Source-Destination</a:t>
            </a:r>
            <a:br>
              <a:rPr lang="en"/>
            </a:br>
            <a:r>
              <a:rPr lang="en"/>
              <a:t>mov   $11,%eax		    11 -&gt; eax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Address calculation:</a:t>
            </a:r>
            <a:br>
              <a:rPr lang="en"/>
            </a:br>
            <a:r>
              <a:rPr lang="en"/>
              <a:t>displacement(base reg, offset reg, multiplier)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   8(%ebp),%eax		M[EBP+8] -&gt; eax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   12(,%edx,4),%eax        M[EDX*4+12] -&gt; eax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     -0x10(%ebp),%eax      %ebp - 0x10 -&gt; %eax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LEA VS MOV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 moves the content in the address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 loads the address itself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</a:t>
            </a:r>
            <a:r>
              <a:rPr lang="en"/>
              <a:t>eck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https://stackoverflow.com/questions/1658294/whats-the-purpose-of-the-lea-instruction</a:t>
            </a:r>
            <a:r>
              <a:rPr lang="en"/>
              <a:t>  (use intel syntax instead of at&amp;t)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32-bit x86 ISA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byte = 8 bits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 -&gt; 1 byte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integer -&gt; 4 bytes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 -&gt; 4 bytes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 -&gt; 4 bytes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address -&gt; 4 bytes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Pointer -&gt;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Registers -&gt; 4 bytes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memory location contains 4 bytes</a:t>
            </a:r>
            <a:endParaRPr/>
          </a:p>
        </p:txBody>
      </p:sp>
      <p:graphicFrame>
        <p:nvGraphicFramePr>
          <p:cNvPr id="113" name="Google Shape;113;p21"/>
          <p:cNvGraphicFramePr/>
          <p:nvPr/>
        </p:nvGraphicFramePr>
        <p:xfrm>
          <a:off x="6147075" y="1304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{90F0AFD3-5937-4E7E-BA9A-8EB8BBB97457}</a:tableStyleId>
              </a:tblPr>
              <a:tblGrid>
                <a:gridCol w="1165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0xdeadbeef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0xaaaaaaaa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0xface0000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4" name="Google Shape;114;p21"/>
          <p:cNvSpPr txBox="1"/>
          <p:nvPr/>
        </p:nvSpPr>
        <p:spPr>
          <a:xfrm>
            <a:off x="4954950" y="1714550"/>
            <a:ext cx="210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0xbffe1234</a:t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4954950" y="2122225"/>
            <a:ext cx="210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0xbffe1238</a:t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4954950" y="2499850"/>
            <a:ext cx="210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0xbffe124c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