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77" r:id="rId5"/>
    <p:sldId id="266" r:id="rId6"/>
    <p:sldId id="278" r:id="rId7"/>
    <p:sldId id="267" r:id="rId8"/>
    <p:sldId id="268" r:id="rId9"/>
    <p:sldId id="269" r:id="rId10"/>
    <p:sldId id="270" r:id="rId11"/>
    <p:sldId id="271" r:id="rId12"/>
    <p:sldId id="286" r:id="rId13"/>
    <p:sldId id="276" r:id="rId14"/>
    <p:sldId id="287" r:id="rId15"/>
    <p:sldId id="283" r:id="rId16"/>
    <p:sldId id="280" r:id="rId17"/>
    <p:sldId id="265" r:id="rId18"/>
    <p:sldId id="263" r:id="rId19"/>
    <p:sldId id="272" r:id="rId20"/>
    <p:sldId id="288"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14"/>
    <p:restoredTop sz="85461"/>
  </p:normalViewPr>
  <p:slideViewPr>
    <p:cSldViewPr snapToGrid="0" snapToObjects="1">
      <p:cViewPr varScale="1">
        <p:scale>
          <a:sx n="130" d="100"/>
          <a:sy n="130"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86E2C-4F7F-5C4E-B223-8A6EFB4D274B}" type="datetimeFigureOut">
              <a:rPr lang="en-US" smtClean="0"/>
              <a:t>1/27/19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C5F41-0E38-9447-B926-C2EE6888DA87}" type="slidenum">
              <a:rPr lang="en-US" smtClean="0"/>
              <a:t>‹#›</a:t>
            </a:fld>
            <a:endParaRPr lang="en-US"/>
          </a:p>
        </p:txBody>
      </p:sp>
    </p:spTree>
    <p:extLst>
      <p:ext uri="{BB962C8B-B14F-4D97-AF65-F5344CB8AC3E}">
        <p14:creationId xmlns:p14="http://schemas.microsoft.com/office/powerpoint/2010/main" val="74805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NOP </a:t>
            </a:r>
            <a:r>
              <a:rPr lang="en-US" sz="1200" b="0" i="0" u="none" strike="noStrike" kern="1200" dirty="0">
                <a:solidFill>
                  <a:schemeClr val="tx1"/>
                </a:solidFill>
                <a:effectLst/>
                <a:latin typeface="+mn-lt"/>
                <a:ea typeface="+mn-ea"/>
                <a:cs typeface="+mn-cs"/>
              </a:rPr>
              <a:t>(No-</a:t>
            </a:r>
            <a:r>
              <a:rPr lang="en-US" sz="1200" b="0" i="0" u="none" strike="noStrike" kern="1200" dirty="0" err="1">
                <a:solidFill>
                  <a:schemeClr val="tx1"/>
                </a:solidFill>
                <a:effectLst/>
                <a:latin typeface="+mn-lt"/>
                <a:ea typeface="+mn-ea"/>
                <a:cs typeface="+mn-cs"/>
              </a:rPr>
              <a:t>OPeration</a:t>
            </a:r>
            <a:r>
              <a:rPr lang="en-US" sz="1200" b="0" i="0" u="none" strike="noStrike" kern="1200" dirty="0">
                <a:solidFill>
                  <a:schemeClr val="tx1"/>
                </a:solidFill>
                <a:effectLst/>
                <a:latin typeface="+mn-lt"/>
                <a:ea typeface="+mn-ea"/>
                <a:cs typeface="+mn-cs"/>
              </a:rPr>
              <a:t>) is an instruction available in most architectures that does nothing, other than occupying memory and some runtime.</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Stack randomization and other runtime differences may make the address where the program will jump impossible to predict, so the attacker places a NOP sled in a big range of memory. If the program jumps to anywhere into the sled, it will run all the remaining NOPs, doing nothing, and then will run the payload code, just next to the sled.</a:t>
            </a:r>
          </a:p>
          <a:p>
            <a:pPr fontAlgn="base"/>
            <a:r>
              <a:rPr lang="en-US" sz="1200" b="0" i="0" u="none" strike="noStrike" kern="1200" dirty="0">
                <a:solidFill>
                  <a:schemeClr val="tx1"/>
                </a:solidFill>
                <a:effectLst/>
                <a:latin typeface="+mn-lt"/>
                <a:ea typeface="+mn-ea"/>
                <a:cs typeface="+mn-cs"/>
              </a:rPr>
              <a:t>The reason the attacker uses the NOP sled is to make the target address bigger: the code can jump anywhere in the sled, instead of exactly at the beginning of the injected cod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EC5F41-0E38-9447-B926-C2EE6888DA87}" type="slidenum">
              <a:rPr lang="en-US" smtClean="0"/>
              <a:t>4</a:t>
            </a:fld>
            <a:endParaRPr lang="en-US"/>
          </a:p>
        </p:txBody>
      </p:sp>
    </p:spTree>
    <p:extLst>
      <p:ext uri="{BB962C8B-B14F-4D97-AF65-F5344CB8AC3E}">
        <p14:creationId xmlns:p14="http://schemas.microsoft.com/office/powerpoint/2010/main" val="348541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focus</a:t>
            </a:r>
            <a:r>
              <a:rPr lang="en-US" baseline="0" dirty="0"/>
              <a:t> on the </a:t>
            </a:r>
            <a:r>
              <a:rPr lang="en-US" baseline="0" dirty="0" err="1"/>
              <a:t>add_lineage</a:t>
            </a:r>
            <a:r>
              <a:rPr lang="en-US" baseline="0" dirty="0"/>
              <a:t> function</a:t>
            </a:r>
            <a:endParaRPr lang="en-US" dirty="0"/>
          </a:p>
        </p:txBody>
      </p:sp>
      <p:sp>
        <p:nvSpPr>
          <p:cNvPr id="4" name="Slide Number Placeholder 3"/>
          <p:cNvSpPr>
            <a:spLocks noGrp="1"/>
          </p:cNvSpPr>
          <p:nvPr>
            <p:ph type="sldNum" sz="quarter" idx="10"/>
          </p:nvPr>
        </p:nvSpPr>
        <p:spPr/>
        <p:txBody>
          <a:bodyPr/>
          <a:lstStyle/>
          <a:p>
            <a:fld id="{CFEC5F41-0E38-9447-B926-C2EE6888DA87}" type="slidenum">
              <a:rPr lang="en-US" smtClean="0"/>
              <a:t>6</a:t>
            </a:fld>
            <a:endParaRPr lang="en-US"/>
          </a:p>
        </p:txBody>
      </p:sp>
    </p:spTree>
    <p:extLst>
      <p:ext uri="{BB962C8B-B14F-4D97-AF65-F5344CB8AC3E}">
        <p14:creationId xmlns:p14="http://schemas.microsoft.com/office/powerpoint/2010/main" val="149972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focus</a:t>
            </a:r>
            <a:r>
              <a:rPr lang="en-US" baseline="0" dirty="0"/>
              <a:t> on the </a:t>
            </a:r>
            <a:r>
              <a:rPr lang="en-US" baseline="0" dirty="0" err="1"/>
              <a:t>add_lineage</a:t>
            </a:r>
            <a:r>
              <a:rPr lang="en-US" baseline="0" dirty="0"/>
              <a:t> function</a:t>
            </a:r>
            <a:endParaRPr lang="en-US" dirty="0"/>
          </a:p>
        </p:txBody>
      </p:sp>
      <p:sp>
        <p:nvSpPr>
          <p:cNvPr id="4" name="Slide Number Placeholder 3"/>
          <p:cNvSpPr>
            <a:spLocks noGrp="1"/>
          </p:cNvSpPr>
          <p:nvPr>
            <p:ph type="sldNum" sz="quarter" idx="10"/>
          </p:nvPr>
        </p:nvSpPr>
        <p:spPr/>
        <p:txBody>
          <a:bodyPr/>
          <a:lstStyle/>
          <a:p>
            <a:fld id="{CFEC5F41-0E38-9447-B926-C2EE6888DA87}" type="slidenum">
              <a:rPr lang="en-US" smtClean="0"/>
              <a:t>7</a:t>
            </a:fld>
            <a:endParaRPr lang="en-US"/>
          </a:p>
        </p:txBody>
      </p:sp>
    </p:spTree>
    <p:extLst>
      <p:ext uri="{BB962C8B-B14F-4D97-AF65-F5344CB8AC3E}">
        <p14:creationId xmlns:p14="http://schemas.microsoft.com/office/powerpoint/2010/main" val="144974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the unnecessary code to focus on the important parts</a:t>
            </a:r>
          </a:p>
        </p:txBody>
      </p:sp>
      <p:sp>
        <p:nvSpPr>
          <p:cNvPr id="4" name="Slide Number Placeholder 3"/>
          <p:cNvSpPr>
            <a:spLocks noGrp="1"/>
          </p:cNvSpPr>
          <p:nvPr>
            <p:ph type="sldNum" sz="quarter" idx="10"/>
          </p:nvPr>
        </p:nvSpPr>
        <p:spPr/>
        <p:txBody>
          <a:bodyPr/>
          <a:lstStyle/>
          <a:p>
            <a:fld id="{CFEC5F41-0E38-9447-B926-C2EE6888DA87}" type="slidenum">
              <a:rPr lang="en-US" smtClean="0"/>
              <a:t>8</a:t>
            </a:fld>
            <a:endParaRPr lang="en-US"/>
          </a:p>
        </p:txBody>
      </p:sp>
    </p:spTree>
    <p:extLst>
      <p:ext uri="{BB962C8B-B14F-4D97-AF65-F5344CB8AC3E}">
        <p14:creationId xmlns:p14="http://schemas.microsoft.com/office/powerpoint/2010/main" val="166397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1ad1450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1ad1450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25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EC5F41-0E38-9447-B926-C2EE6888DA87}" type="slidenum">
              <a:rPr lang="en-US" smtClean="0"/>
              <a:t>13</a:t>
            </a:fld>
            <a:endParaRPr lang="en-US"/>
          </a:p>
        </p:txBody>
      </p:sp>
    </p:spTree>
    <p:extLst>
      <p:ext uri="{BB962C8B-B14F-4D97-AF65-F5344CB8AC3E}">
        <p14:creationId xmlns:p14="http://schemas.microsoft.com/office/powerpoint/2010/main" val="3188141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260c61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260c61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936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%8x%4$hn:</a:t>
            </a:r>
            <a:r>
              <a:rPr lang="zh-CN" altLang="en-US" baseline="0" dirty="0" smtClean="0"/>
              <a:t> </a:t>
            </a:r>
            <a:r>
              <a:rPr lang="en-US" altLang="zh-CN" baseline="0" dirty="0" smtClean="0"/>
              <a:t>if</a:t>
            </a:r>
            <a:r>
              <a:rPr lang="zh-CN" altLang="en-US" baseline="0" dirty="0" smtClean="0"/>
              <a:t> </a:t>
            </a:r>
            <a:r>
              <a:rPr lang="en-US" altLang="zh-CN" baseline="0" dirty="0" smtClean="0"/>
              <a:t>there’s</a:t>
            </a:r>
            <a:r>
              <a:rPr lang="zh-CN" altLang="en-US" baseline="0" dirty="0" smtClean="0"/>
              <a:t> </a:t>
            </a:r>
            <a:r>
              <a:rPr lang="en-US" altLang="zh-CN" baseline="0" dirty="0" smtClean="0"/>
              <a:t>nothing</a:t>
            </a:r>
            <a:r>
              <a:rPr lang="zh-CN" altLang="en-US" baseline="0" dirty="0" smtClean="0"/>
              <a:t> </a:t>
            </a:r>
            <a:r>
              <a:rPr lang="en-US" altLang="zh-CN" baseline="0" dirty="0" smtClean="0"/>
              <a:t>before</a:t>
            </a:r>
            <a:r>
              <a:rPr lang="zh-CN" altLang="en-US" baseline="0" dirty="0" smtClean="0"/>
              <a:t> </a:t>
            </a:r>
            <a:r>
              <a:rPr lang="en-US" altLang="zh-CN" baseline="0" dirty="0" smtClean="0"/>
              <a:t>this</a:t>
            </a:r>
            <a:r>
              <a:rPr lang="zh-CN" altLang="en-US" baseline="0" dirty="0" smtClean="0"/>
              <a:t> </a:t>
            </a:r>
            <a:r>
              <a:rPr lang="en-US" altLang="zh-CN" baseline="0" dirty="0" smtClean="0"/>
              <a:t>statement,</a:t>
            </a:r>
            <a:r>
              <a:rPr lang="zh-CN" altLang="en-US" baseline="0" dirty="0" smtClean="0"/>
              <a:t> </a:t>
            </a:r>
            <a:r>
              <a:rPr lang="en-US" altLang="zh-CN" baseline="0" dirty="0" smtClean="0"/>
              <a:t>%8x</a:t>
            </a:r>
            <a:r>
              <a:rPr lang="zh-CN" altLang="en-US" baseline="0" dirty="0" smtClean="0"/>
              <a:t> </a:t>
            </a:r>
            <a:r>
              <a:rPr lang="en-US" altLang="zh-CN" baseline="0" dirty="0" smtClean="0"/>
              <a:t>will</a:t>
            </a:r>
            <a:r>
              <a:rPr lang="zh-CN" altLang="en-US" baseline="0" dirty="0" smtClean="0"/>
              <a:t> </a:t>
            </a:r>
            <a:r>
              <a:rPr lang="en-US" altLang="zh-CN" baseline="0" dirty="0" smtClean="0"/>
              <a:t>print</a:t>
            </a:r>
            <a:r>
              <a:rPr lang="zh-CN" altLang="en-US" baseline="0" dirty="0" smtClean="0"/>
              <a:t> </a:t>
            </a:r>
            <a:r>
              <a:rPr lang="en-US" altLang="zh-CN" baseline="0" dirty="0" smtClean="0"/>
              <a:t>8</a:t>
            </a:r>
            <a:r>
              <a:rPr lang="zh-CN" altLang="en-US" baseline="0" dirty="0" smtClean="0"/>
              <a:t> </a:t>
            </a:r>
            <a:r>
              <a:rPr lang="en-US" altLang="zh-CN" baseline="0" dirty="0" smtClean="0"/>
              <a:t>characters,</a:t>
            </a:r>
            <a:r>
              <a:rPr lang="zh-CN" altLang="en-US" baseline="0" dirty="0" smtClean="0"/>
              <a:t> </a:t>
            </a:r>
            <a:r>
              <a:rPr lang="en-US" altLang="zh-CN" baseline="0" dirty="0" smtClean="0"/>
              <a:t>and</a:t>
            </a:r>
            <a:r>
              <a:rPr lang="zh-CN" altLang="en-US" baseline="0" dirty="0" smtClean="0"/>
              <a:t> </a:t>
            </a:r>
            <a:r>
              <a:rPr lang="en-US" altLang="zh-CN" baseline="0" dirty="0" smtClean="0"/>
              <a:t>%n</a:t>
            </a:r>
            <a:r>
              <a:rPr lang="zh-CN" altLang="en-US" baseline="0" dirty="0" smtClean="0"/>
              <a:t> </a:t>
            </a:r>
            <a:r>
              <a:rPr lang="en-US" altLang="zh-CN" baseline="0" dirty="0" smtClean="0"/>
              <a:t>will</a:t>
            </a:r>
            <a:r>
              <a:rPr lang="zh-CN" altLang="en-US" baseline="0" dirty="0" smtClean="0"/>
              <a:t> </a:t>
            </a:r>
            <a:r>
              <a:rPr lang="en-US" altLang="zh-CN" baseline="0" dirty="0" smtClean="0"/>
              <a:t>write</a:t>
            </a:r>
            <a:r>
              <a:rPr lang="zh-CN" altLang="en-US" baseline="0" dirty="0" smtClean="0"/>
              <a:t> </a:t>
            </a:r>
            <a:r>
              <a:rPr lang="en-US" altLang="zh-CN" baseline="0" dirty="0" smtClean="0"/>
              <a:t>byte</a:t>
            </a:r>
            <a:r>
              <a:rPr lang="zh-CN" altLang="en-US" baseline="0" dirty="0" smtClean="0"/>
              <a:t> </a:t>
            </a:r>
            <a:r>
              <a:rPr lang="en-US" altLang="zh-CN" baseline="0" dirty="0" smtClean="0"/>
              <a:t>8</a:t>
            </a:r>
            <a:r>
              <a:rPr lang="zh-CN" altLang="en-US" baseline="0" dirty="0" smtClean="0"/>
              <a:t> </a:t>
            </a:r>
            <a:r>
              <a:rPr lang="en-US" altLang="zh-CN" baseline="0" dirty="0" smtClean="0"/>
              <a:t>into</a:t>
            </a:r>
            <a:r>
              <a:rPr lang="zh-CN" altLang="en-US" baseline="0" dirty="0" smtClean="0"/>
              <a:t> </a:t>
            </a:r>
            <a:r>
              <a:rPr lang="en-US" altLang="zh-CN" baseline="0" dirty="0" smtClean="0"/>
              <a:t>memory.</a:t>
            </a:r>
            <a:r>
              <a:rPr lang="zh-CN" altLang="en-US" baseline="0" dirty="0" smtClean="0"/>
              <a:t> </a:t>
            </a:r>
            <a:r>
              <a:rPr lang="en-US" altLang="zh-CN" baseline="0" dirty="0" smtClean="0"/>
              <a:t>4$</a:t>
            </a:r>
            <a:r>
              <a:rPr lang="zh-CN" altLang="en-US" baseline="0" dirty="0" smtClean="0"/>
              <a:t> </a:t>
            </a:r>
            <a:r>
              <a:rPr lang="en-US" altLang="zh-CN" baseline="0" dirty="0" smtClean="0"/>
              <a:t>indicates</a:t>
            </a:r>
            <a:r>
              <a:rPr lang="zh-CN" altLang="en-US" baseline="0" dirty="0" smtClean="0"/>
              <a:t> </a:t>
            </a:r>
            <a:r>
              <a:rPr lang="en-US" altLang="zh-CN" baseline="0" dirty="0" smtClean="0"/>
              <a:t>it</a:t>
            </a:r>
            <a:r>
              <a:rPr lang="zh-CN" altLang="en-US" baseline="0" dirty="0" smtClean="0"/>
              <a:t> </a:t>
            </a:r>
            <a:r>
              <a:rPr lang="en-US" altLang="zh-CN" baseline="0" dirty="0" smtClean="0"/>
              <a:t>will</a:t>
            </a:r>
            <a:r>
              <a:rPr lang="zh-CN" altLang="en-US" baseline="0" dirty="0" smtClean="0"/>
              <a:t> </a:t>
            </a:r>
            <a:r>
              <a:rPr lang="en-US" altLang="zh-CN" baseline="0" dirty="0" smtClean="0"/>
              <a:t>write</a:t>
            </a:r>
            <a:r>
              <a:rPr lang="zh-CN" altLang="en-US" baseline="0" dirty="0" smtClean="0"/>
              <a:t> </a:t>
            </a:r>
            <a:r>
              <a:rPr lang="en-US" altLang="zh-CN" baseline="0" dirty="0" smtClean="0"/>
              <a:t>the</a:t>
            </a:r>
            <a:r>
              <a:rPr lang="zh-CN" altLang="en-US" baseline="0" dirty="0" smtClean="0"/>
              <a:t> </a:t>
            </a:r>
            <a:r>
              <a:rPr lang="en-US" altLang="zh-CN" baseline="0" dirty="0" smtClean="0"/>
              <a:t>value</a:t>
            </a:r>
            <a:r>
              <a:rPr lang="zh-CN" altLang="en-US" baseline="0" dirty="0" smtClean="0"/>
              <a:t> </a:t>
            </a:r>
            <a:r>
              <a:rPr lang="en-US" altLang="zh-CN" baseline="0" dirty="0" smtClean="0"/>
              <a:t>to</a:t>
            </a:r>
            <a:r>
              <a:rPr lang="zh-CN" altLang="en-US" baseline="0" dirty="0" smtClean="0"/>
              <a:t> </a:t>
            </a:r>
            <a:r>
              <a:rPr lang="en-US" altLang="zh-CN" baseline="0" dirty="0" smtClean="0"/>
              <a:t>the</a:t>
            </a:r>
            <a:r>
              <a:rPr lang="zh-CN" altLang="en-US" baseline="0" dirty="0" smtClean="0"/>
              <a:t> </a:t>
            </a:r>
            <a:r>
              <a:rPr lang="en-US" altLang="zh-CN" baseline="0" dirty="0" smtClean="0"/>
              <a:t>4</a:t>
            </a:r>
            <a:r>
              <a:rPr lang="en-US" altLang="zh-CN" baseline="30000" dirty="0" smtClean="0"/>
              <a:t>th</a:t>
            </a:r>
            <a:r>
              <a:rPr lang="zh-CN" altLang="en-US" baseline="0" dirty="0" smtClean="0"/>
              <a:t> </a:t>
            </a:r>
            <a:r>
              <a:rPr lang="en-US" altLang="zh-CN" baseline="0" dirty="0" smtClean="0"/>
              <a:t>parameter</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stack</a:t>
            </a:r>
            <a:r>
              <a:rPr lang="zh-CN" altLang="en-US" baseline="0" dirty="0" smtClean="0"/>
              <a:t> </a:t>
            </a:r>
            <a:r>
              <a:rPr lang="en-US" altLang="zh-CN" baseline="0" dirty="0" smtClean="0"/>
              <a:t>and</a:t>
            </a:r>
            <a:r>
              <a:rPr lang="zh-CN" altLang="en-US" baseline="0" dirty="0" smtClean="0"/>
              <a:t> </a:t>
            </a:r>
            <a:r>
              <a:rPr lang="en-US" altLang="zh-CN" baseline="0" dirty="0" smtClean="0"/>
              <a:t>the</a:t>
            </a:r>
            <a:r>
              <a:rPr lang="zh-CN" altLang="en-US" baseline="0" dirty="0" smtClean="0"/>
              <a:t> </a:t>
            </a:r>
            <a:r>
              <a:rPr lang="en-US" altLang="zh-CN" baseline="0" dirty="0" smtClean="0"/>
              <a:t>length</a:t>
            </a:r>
            <a:r>
              <a:rPr lang="zh-CN" altLang="en-US" baseline="0" dirty="0" smtClean="0"/>
              <a:t> </a:t>
            </a:r>
            <a:r>
              <a:rPr lang="en-US" altLang="zh-CN" baseline="0" dirty="0" smtClean="0"/>
              <a:t>modifier</a:t>
            </a:r>
            <a:r>
              <a:rPr lang="zh-CN" altLang="en-US" baseline="0" dirty="0" smtClean="0"/>
              <a:t> </a:t>
            </a:r>
            <a:r>
              <a:rPr lang="en-US" altLang="zh-CN" baseline="0" dirty="0" smtClean="0"/>
              <a:t>h</a:t>
            </a:r>
            <a:r>
              <a:rPr lang="zh-CN" altLang="en-US" baseline="0" dirty="0" smtClean="0"/>
              <a:t> </a:t>
            </a:r>
            <a:r>
              <a:rPr lang="en-US" altLang="zh-CN" baseline="0" dirty="0" smtClean="0"/>
              <a:t>indicates</a:t>
            </a:r>
            <a:r>
              <a:rPr lang="zh-CN" altLang="en-US" baseline="0" dirty="0" smtClean="0"/>
              <a:t> </a:t>
            </a:r>
            <a:r>
              <a:rPr lang="en-US" altLang="zh-CN" baseline="0" dirty="0" smtClean="0"/>
              <a:t>it</a:t>
            </a:r>
            <a:r>
              <a:rPr lang="zh-CN" altLang="en-US" baseline="0" dirty="0" smtClean="0"/>
              <a:t> </a:t>
            </a:r>
            <a:r>
              <a:rPr lang="en-US" altLang="zh-CN" baseline="0" dirty="0" smtClean="0"/>
              <a:t>will</a:t>
            </a:r>
            <a:r>
              <a:rPr lang="zh-CN" altLang="en-US" baseline="0" dirty="0" smtClean="0"/>
              <a:t> </a:t>
            </a:r>
            <a:r>
              <a:rPr lang="en-US" altLang="zh-CN" baseline="0" dirty="0" smtClean="0"/>
              <a:t>write</a:t>
            </a:r>
            <a:r>
              <a:rPr lang="zh-CN" altLang="en-US" baseline="0" dirty="0" smtClean="0"/>
              <a:t> </a:t>
            </a:r>
            <a:r>
              <a:rPr lang="en-US" altLang="zh-CN" baseline="0" dirty="0" smtClean="0"/>
              <a:t>two</a:t>
            </a:r>
            <a:r>
              <a:rPr lang="zh-CN" altLang="en-US" baseline="0" dirty="0" smtClean="0"/>
              <a:t> </a:t>
            </a:r>
            <a:r>
              <a:rPr lang="en-US" altLang="zh-CN" baseline="0" dirty="0" smtClean="0"/>
              <a:t>byte</a:t>
            </a:r>
            <a:r>
              <a:rPr lang="zh-CN" altLang="en-US" baseline="0" dirty="0" smtClean="0"/>
              <a:t> </a:t>
            </a:r>
            <a:r>
              <a:rPr lang="en-US" altLang="zh-CN" baseline="0" dirty="0" smtClean="0"/>
              <a:t>0x08</a:t>
            </a:r>
            <a:r>
              <a:rPr lang="zh-CN" altLang="en-US" baseline="0" dirty="0" smtClean="0"/>
              <a:t> </a:t>
            </a:r>
            <a:r>
              <a:rPr lang="en-US" altLang="zh-CN" baseline="0" dirty="0" smtClean="0"/>
              <a:t>to</a:t>
            </a:r>
            <a:r>
              <a:rPr lang="zh-CN" altLang="en-US" baseline="0" dirty="0" smtClean="0"/>
              <a:t> </a:t>
            </a:r>
            <a:r>
              <a:rPr lang="en-US" altLang="zh-CN" baseline="0" dirty="0" smtClean="0"/>
              <a:t>the</a:t>
            </a:r>
            <a:r>
              <a:rPr lang="zh-CN" altLang="en-US" baseline="0" dirty="0" smtClean="0"/>
              <a:t> </a:t>
            </a:r>
            <a:r>
              <a:rPr lang="en-US" altLang="zh-CN" baseline="0" dirty="0" smtClean="0"/>
              <a:t>4</a:t>
            </a:r>
            <a:r>
              <a:rPr lang="en-US" altLang="zh-CN" baseline="30000" dirty="0" smtClean="0"/>
              <a:t>th</a:t>
            </a:r>
            <a:r>
              <a:rPr lang="zh-CN" altLang="en-US" baseline="0" dirty="0" smtClean="0"/>
              <a:t> </a:t>
            </a:r>
            <a:r>
              <a:rPr lang="en-US" altLang="zh-CN" baseline="0" dirty="0" smtClean="0"/>
              <a:t>parameter</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stack.</a:t>
            </a:r>
            <a:endParaRPr lang="en-US" dirty="0"/>
          </a:p>
        </p:txBody>
      </p:sp>
      <p:sp>
        <p:nvSpPr>
          <p:cNvPr id="4" name="Slide Number Placeholder 3"/>
          <p:cNvSpPr>
            <a:spLocks noGrp="1"/>
          </p:cNvSpPr>
          <p:nvPr>
            <p:ph type="sldNum" sz="quarter" idx="10"/>
          </p:nvPr>
        </p:nvSpPr>
        <p:spPr/>
        <p:txBody>
          <a:bodyPr/>
          <a:lstStyle/>
          <a:p>
            <a:fld id="{CFEC5F41-0E38-9447-B926-C2EE6888DA87}" type="slidenum">
              <a:rPr lang="en-US" smtClean="0"/>
              <a:t>20</a:t>
            </a:fld>
            <a:endParaRPr lang="en-US"/>
          </a:p>
        </p:txBody>
      </p:sp>
    </p:spTree>
    <p:extLst>
      <p:ext uri="{BB962C8B-B14F-4D97-AF65-F5344CB8AC3E}">
        <p14:creationId xmlns:p14="http://schemas.microsoft.com/office/powerpoint/2010/main" val="1387240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the website has a very good explanation</a:t>
            </a:r>
          </a:p>
        </p:txBody>
      </p:sp>
      <p:sp>
        <p:nvSpPr>
          <p:cNvPr id="4" name="Slide Number Placeholder 3"/>
          <p:cNvSpPr>
            <a:spLocks noGrp="1"/>
          </p:cNvSpPr>
          <p:nvPr>
            <p:ph type="sldNum" sz="quarter" idx="10"/>
          </p:nvPr>
        </p:nvSpPr>
        <p:spPr/>
        <p:txBody>
          <a:bodyPr/>
          <a:lstStyle/>
          <a:p>
            <a:fld id="{CFEC5F41-0E38-9447-B926-C2EE6888DA87}" type="slidenum">
              <a:rPr lang="en-US" smtClean="0"/>
              <a:t>21</a:t>
            </a:fld>
            <a:endParaRPr lang="en-US"/>
          </a:p>
        </p:txBody>
      </p:sp>
    </p:spTree>
    <p:extLst>
      <p:ext uri="{BB962C8B-B14F-4D97-AF65-F5344CB8AC3E}">
        <p14:creationId xmlns:p14="http://schemas.microsoft.com/office/powerpoint/2010/main" val="10990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86B6A49-A013-2C4C-A9A9-782AD61671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20945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6B6A49-A013-2C4C-A9A9-782AD61671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66597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6B6A49-A013-2C4C-A9A9-782AD61671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375443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uk-UA" smtClean="0"/>
              <a:pPr/>
              <a:t>‹#›</a:t>
            </a:fld>
            <a:endParaRPr lang="uk-UA"/>
          </a:p>
        </p:txBody>
      </p:sp>
    </p:spTree>
    <p:extLst>
      <p:ext uri="{BB962C8B-B14F-4D97-AF65-F5344CB8AC3E}">
        <p14:creationId xmlns:p14="http://schemas.microsoft.com/office/powerpoint/2010/main" val="21767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6B6A49-A013-2C4C-A9A9-782AD61671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210813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6B6A49-A013-2C4C-A9A9-782AD61671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14059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6B6A49-A013-2C4C-A9A9-782AD6167109}"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66544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6B6A49-A013-2C4C-A9A9-782AD6167109}" type="datetimeFigureOut">
              <a:rPr lang="en-US" smtClean="0"/>
              <a:t>1/27/19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5697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6B6A49-A013-2C4C-A9A9-782AD6167109}" type="datetimeFigureOut">
              <a:rPr lang="en-US" smtClean="0"/>
              <a:t>1/27/19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201910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B6A49-A013-2C4C-A9A9-782AD6167109}" type="datetimeFigureOut">
              <a:rPr lang="en-US" smtClean="0"/>
              <a:t>1/27/19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60232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B6A49-A013-2C4C-A9A9-782AD6167109}"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21397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B6A49-A013-2C4C-A9A9-782AD6167109}"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D33-8BCD-E54A-8FA5-B0ECE9C6081A}" type="slidenum">
              <a:rPr lang="en-US" smtClean="0"/>
              <a:t>‹#›</a:t>
            </a:fld>
            <a:endParaRPr lang="en-US"/>
          </a:p>
        </p:txBody>
      </p:sp>
    </p:spTree>
    <p:extLst>
      <p:ext uri="{BB962C8B-B14F-4D97-AF65-F5344CB8AC3E}">
        <p14:creationId xmlns:p14="http://schemas.microsoft.com/office/powerpoint/2010/main" val="6520661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B6A49-A013-2C4C-A9A9-782AD6167109}" type="datetimeFigureOut">
              <a:rPr lang="en-US" smtClean="0"/>
              <a:t>1/27/19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3CD33-8BCD-E54A-8FA5-B0ECE9C6081A}" type="slidenum">
              <a:rPr lang="en-US" smtClean="0"/>
              <a:t>‹#›</a:t>
            </a:fld>
            <a:endParaRPr lang="en-US"/>
          </a:p>
        </p:txBody>
      </p:sp>
    </p:spTree>
    <p:extLst>
      <p:ext uri="{BB962C8B-B14F-4D97-AF65-F5344CB8AC3E}">
        <p14:creationId xmlns:p14="http://schemas.microsoft.com/office/powerpoint/2010/main" val="68051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AppSec</a:t>
            </a:r>
            <a:r>
              <a:rPr lang="en-US" dirty="0"/>
              <a:t> Checkpoint 2</a:t>
            </a:r>
          </a:p>
        </p:txBody>
      </p:sp>
      <p:sp>
        <p:nvSpPr>
          <p:cNvPr id="3" name="Subtitle 2"/>
          <p:cNvSpPr>
            <a:spLocks noGrp="1"/>
          </p:cNvSpPr>
          <p:nvPr>
            <p:ph type="subTitle" idx="1"/>
          </p:nvPr>
        </p:nvSpPr>
        <p:spPr/>
        <p:txBody>
          <a:bodyPr/>
          <a:lstStyle/>
          <a:p>
            <a:r>
              <a:rPr lang="en-US" dirty="0"/>
              <a:t>CS 461 / ECE 422 </a:t>
            </a:r>
            <a:r>
              <a:rPr lang="en-US" altLang="zh-CN" dirty="0" smtClean="0"/>
              <a:t>Spring</a:t>
            </a:r>
            <a:r>
              <a:rPr lang="en-US" dirty="0" smtClean="0"/>
              <a:t> 201</a:t>
            </a:r>
            <a:r>
              <a:rPr lang="en-US" altLang="zh-CN" dirty="0" smtClean="0"/>
              <a:t>9</a:t>
            </a:r>
            <a:endParaRPr lang="en-US" dirty="0"/>
          </a:p>
          <a:p>
            <a:r>
              <a:rPr lang="en-US" dirty="0"/>
              <a:t>By: </a:t>
            </a:r>
            <a:r>
              <a:rPr lang="en-US" altLang="zh-CN" dirty="0" smtClean="0"/>
              <a:t>Kaishen</a:t>
            </a:r>
            <a:r>
              <a:rPr lang="zh-CN" altLang="en-US" dirty="0" smtClean="0"/>
              <a:t> </a:t>
            </a:r>
            <a:r>
              <a:rPr lang="en-US" altLang="zh-CN" dirty="0" smtClean="0"/>
              <a:t>Wang</a:t>
            </a:r>
            <a:endParaRPr lang="en-US" dirty="0"/>
          </a:p>
        </p:txBody>
      </p:sp>
    </p:spTree>
    <p:extLst>
      <p:ext uri="{BB962C8B-B14F-4D97-AF65-F5344CB8AC3E}">
        <p14:creationId xmlns:p14="http://schemas.microsoft.com/office/powerpoint/2010/main" val="2056941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911" y="878681"/>
            <a:ext cx="8198875" cy="4401205"/>
          </a:xfrm>
          <a:prstGeom prst="rect">
            <a:avLst/>
          </a:prstGeom>
          <a:noFill/>
        </p:spPr>
        <p:txBody>
          <a:bodyPr wrap="square" rtlCol="0">
            <a:spAutoFit/>
          </a:bodyPr>
          <a:lstStyle/>
          <a:p>
            <a:r>
              <a:rPr lang="en-US" sz="2800" dirty="0" err="1"/>
              <a:t>add_lineage</a:t>
            </a:r>
            <a:r>
              <a:rPr lang="en-US" sz="2800" dirty="0"/>
              <a:t>(Node* grandparent, Node* parent, Node*child){</a:t>
            </a:r>
          </a:p>
          <a:p>
            <a:pPr lvl="1"/>
            <a:r>
              <a:rPr lang="en-US" sz="2800" dirty="0"/>
              <a:t>grandparent-&gt;next = parent;</a:t>
            </a:r>
          </a:p>
          <a:p>
            <a:pPr lvl="1"/>
            <a:r>
              <a:rPr lang="en-US" sz="2800" b="1" dirty="0">
                <a:solidFill>
                  <a:schemeClr val="accent2">
                    <a:lumMod val="75000"/>
                  </a:schemeClr>
                </a:solidFill>
              </a:rPr>
              <a:t>grandparent-&gt;next-&gt;next </a:t>
            </a:r>
            <a:r>
              <a:rPr lang="en-US" sz="2800" dirty="0"/>
              <a:t>= child;</a:t>
            </a:r>
          </a:p>
          <a:p>
            <a:r>
              <a:rPr lang="en-US" sz="2800" dirty="0"/>
              <a:t>}</a:t>
            </a:r>
          </a:p>
          <a:p>
            <a:endParaRPr lang="en-US" sz="2800" dirty="0"/>
          </a:p>
          <a:p>
            <a:r>
              <a:rPr lang="en-US" sz="2800" dirty="0"/>
              <a:t>main(){</a:t>
            </a:r>
          </a:p>
          <a:p>
            <a:pPr lvl="1"/>
            <a:r>
              <a:rPr lang="en-US" sz="2800" dirty="0" err="1"/>
              <a:t>add_lineage</a:t>
            </a:r>
            <a:r>
              <a:rPr lang="en-US" sz="2800" dirty="0"/>
              <a:t>(a,0xbffe1234,0xdeadbeef);</a:t>
            </a:r>
          </a:p>
          <a:p>
            <a:r>
              <a:rPr lang="en-US" sz="2800" dirty="0"/>
              <a:t>}</a:t>
            </a:r>
          </a:p>
          <a:p>
            <a:endParaRPr lang="en-US" sz="2800" dirty="0"/>
          </a:p>
        </p:txBody>
      </p:sp>
      <p:grpSp>
        <p:nvGrpSpPr>
          <p:cNvPr id="3" name="Group 2"/>
          <p:cNvGrpSpPr/>
          <p:nvPr/>
        </p:nvGrpSpPr>
        <p:grpSpPr>
          <a:xfrm>
            <a:off x="7020775" y="902690"/>
            <a:ext cx="4970119" cy="4500306"/>
            <a:chOff x="6283356" y="1401521"/>
            <a:chExt cx="4970119" cy="4500306"/>
          </a:xfrm>
        </p:grpSpPr>
        <p:graphicFrame>
          <p:nvGraphicFramePr>
            <p:cNvPr id="4" name="Shape 124"/>
            <p:cNvGraphicFramePr/>
            <p:nvPr>
              <p:extLst>
                <p:ext uri="{D42A27DB-BD31-4B8C-83A1-F6EECF244321}">
                  <p14:modId xmlns:p14="http://schemas.microsoft.com/office/powerpoint/2010/main" val="1798527887"/>
                </p:ext>
              </p:extLst>
            </p:nvPr>
          </p:nvGraphicFramePr>
          <p:xfrm>
            <a:off x="9181375" y="2244467"/>
            <a:ext cx="1628072" cy="3657360"/>
          </p:xfrm>
          <a:graphic>
            <a:graphicData uri="http://schemas.openxmlformats.org/drawingml/2006/table">
              <a:tbl>
                <a:tblPr>
                  <a:noFill/>
                </a:tblPr>
                <a:tblGrid>
                  <a:gridCol w="1628072">
                    <a:extLst>
                      <a:ext uri="{9D8B030D-6E8A-4147-A177-3AD203B41FA5}">
                        <a16:colId xmlns="" xmlns:a16="http://schemas.microsoft.com/office/drawing/2014/main" val="20000"/>
                      </a:ext>
                    </a:extLst>
                  </a:gridCol>
                </a:tblGrid>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0"/>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1"/>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2"/>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3"/>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4"/>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5"/>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6"/>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7"/>
                    </a:ext>
                  </a:extLst>
                </a:tr>
              </a:tbl>
            </a:graphicData>
          </a:graphic>
        </p:graphicFrame>
        <p:cxnSp>
          <p:nvCxnSpPr>
            <p:cNvPr id="5" name="Shape 125"/>
            <p:cNvCxnSpPr/>
            <p:nvPr/>
          </p:nvCxnSpPr>
          <p:spPr>
            <a:xfrm>
              <a:off x="8350054" y="3849945"/>
              <a:ext cx="675600" cy="0"/>
            </a:xfrm>
            <a:prstGeom prst="straightConnector1">
              <a:avLst/>
            </a:prstGeom>
            <a:noFill/>
            <a:ln w="9525" cap="flat" cmpd="sng">
              <a:solidFill>
                <a:schemeClr val="dk2"/>
              </a:solidFill>
              <a:prstDash val="solid"/>
              <a:round/>
              <a:headEnd type="none" w="lg" len="lg"/>
              <a:tailEnd type="triangle" w="lg" len="lg"/>
            </a:ln>
          </p:spPr>
        </p:cxnSp>
        <p:sp>
          <p:nvSpPr>
            <p:cNvPr id="6" name="Shape 126"/>
            <p:cNvSpPr txBox="1"/>
            <p:nvPr/>
          </p:nvSpPr>
          <p:spPr>
            <a:xfrm>
              <a:off x="6283356" y="3565438"/>
              <a:ext cx="1898695" cy="42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dirty="0"/>
                <a:t>0xbffe1234</a:t>
              </a:r>
              <a:endParaRPr sz="2800" dirty="0"/>
            </a:p>
          </p:txBody>
        </p:sp>
        <p:sp>
          <p:nvSpPr>
            <p:cNvPr id="7" name="Shape 129"/>
            <p:cNvSpPr txBox="1"/>
            <p:nvPr/>
          </p:nvSpPr>
          <p:spPr>
            <a:xfrm>
              <a:off x="9181375" y="1401521"/>
              <a:ext cx="2072100" cy="422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Low memory address</a:t>
              </a:r>
              <a:endParaRPr dirty="0"/>
            </a:p>
          </p:txBody>
        </p:sp>
      </p:grpSp>
      <p:sp>
        <p:nvSpPr>
          <p:cNvPr id="8" name="Rectangle 7"/>
          <p:cNvSpPr/>
          <p:nvPr/>
        </p:nvSpPr>
        <p:spPr>
          <a:xfrm>
            <a:off x="9918794" y="3099234"/>
            <a:ext cx="1628072" cy="503760"/>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05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912" y="878681"/>
            <a:ext cx="8325840" cy="4247317"/>
          </a:xfrm>
          <a:prstGeom prst="rect">
            <a:avLst/>
          </a:prstGeom>
          <a:noFill/>
        </p:spPr>
        <p:txBody>
          <a:bodyPr wrap="square" rtlCol="0">
            <a:spAutoFit/>
          </a:bodyPr>
          <a:lstStyle/>
          <a:p>
            <a:r>
              <a:rPr lang="en-US" sz="2800" dirty="0" err="1"/>
              <a:t>add_lineage</a:t>
            </a:r>
            <a:r>
              <a:rPr lang="en-US" sz="2800" dirty="0"/>
              <a:t>(Node* grandparent, Node* parent, Node*child){</a:t>
            </a:r>
          </a:p>
          <a:p>
            <a:pPr lvl="1"/>
            <a:r>
              <a:rPr lang="en-US" sz="2800" dirty="0"/>
              <a:t>grandparent-&gt;next = parent;</a:t>
            </a:r>
          </a:p>
          <a:p>
            <a:pPr lvl="1"/>
            <a:r>
              <a:rPr lang="en-US" sz="2800" b="1" dirty="0">
                <a:solidFill>
                  <a:schemeClr val="accent2">
                    <a:lumMod val="75000"/>
                  </a:schemeClr>
                </a:solidFill>
              </a:rPr>
              <a:t>grandparent-&gt;next-&gt;next = child</a:t>
            </a:r>
            <a:r>
              <a:rPr lang="en-US" sz="2800" dirty="0"/>
              <a:t>;</a:t>
            </a:r>
          </a:p>
          <a:p>
            <a:r>
              <a:rPr lang="en-US" sz="2800" dirty="0"/>
              <a:t>}</a:t>
            </a:r>
          </a:p>
          <a:p>
            <a:endParaRPr lang="en-US" sz="2800" dirty="0"/>
          </a:p>
          <a:p>
            <a:r>
              <a:rPr lang="en-US" sz="2800" dirty="0"/>
              <a:t>main(){</a:t>
            </a:r>
          </a:p>
          <a:p>
            <a:pPr lvl="1"/>
            <a:r>
              <a:rPr lang="en-US" sz="2800" dirty="0" err="1"/>
              <a:t>add_lineage</a:t>
            </a:r>
            <a:r>
              <a:rPr lang="en-US" sz="2800" dirty="0"/>
              <a:t>(a,0xbffe1234,</a:t>
            </a:r>
            <a:r>
              <a:rPr lang="en-US" sz="2800" dirty="0">
                <a:solidFill>
                  <a:schemeClr val="accent2">
                    <a:lumMod val="75000"/>
                  </a:schemeClr>
                </a:solidFill>
              </a:rPr>
              <a:t>0xdeadbeef</a:t>
            </a:r>
            <a:r>
              <a:rPr lang="en-US" sz="2800" dirty="0"/>
              <a:t>);</a:t>
            </a:r>
          </a:p>
          <a:p>
            <a:r>
              <a:rPr lang="en-US" sz="2800" dirty="0"/>
              <a:t>}</a:t>
            </a:r>
          </a:p>
          <a:p>
            <a:endParaRPr lang="en-US" sz="1600" dirty="0"/>
          </a:p>
        </p:txBody>
      </p:sp>
      <p:grpSp>
        <p:nvGrpSpPr>
          <p:cNvPr id="3" name="Group 2"/>
          <p:cNvGrpSpPr/>
          <p:nvPr/>
        </p:nvGrpSpPr>
        <p:grpSpPr>
          <a:xfrm>
            <a:off x="7110917" y="902690"/>
            <a:ext cx="4879977" cy="4500306"/>
            <a:chOff x="6373498" y="1401521"/>
            <a:chExt cx="4879977" cy="4500306"/>
          </a:xfrm>
        </p:grpSpPr>
        <p:graphicFrame>
          <p:nvGraphicFramePr>
            <p:cNvPr id="4" name="Shape 124"/>
            <p:cNvGraphicFramePr/>
            <p:nvPr>
              <p:extLst>
                <p:ext uri="{D42A27DB-BD31-4B8C-83A1-F6EECF244321}">
                  <p14:modId xmlns:p14="http://schemas.microsoft.com/office/powerpoint/2010/main" val="1776359477"/>
                </p:ext>
              </p:extLst>
            </p:nvPr>
          </p:nvGraphicFramePr>
          <p:xfrm>
            <a:off x="9181375" y="2244467"/>
            <a:ext cx="1628072" cy="3657360"/>
          </p:xfrm>
          <a:graphic>
            <a:graphicData uri="http://schemas.openxmlformats.org/drawingml/2006/table">
              <a:tbl>
                <a:tblPr>
                  <a:noFill/>
                </a:tblPr>
                <a:tblGrid>
                  <a:gridCol w="1628072">
                    <a:extLst>
                      <a:ext uri="{9D8B030D-6E8A-4147-A177-3AD203B41FA5}">
                        <a16:colId xmlns="" xmlns:a16="http://schemas.microsoft.com/office/drawing/2014/main" val="20000"/>
                      </a:ext>
                    </a:extLst>
                  </a:gridCol>
                </a:tblGrid>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0"/>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1"/>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2"/>
                    </a:ext>
                  </a:extLst>
                </a:tr>
                <a:tr h="381000">
                  <a:tc>
                    <a:txBody>
                      <a:bodyPr/>
                      <a:lstStyle/>
                      <a:p>
                        <a:pPr marL="0" lvl="0" indent="0" rtl="0">
                          <a:spcBef>
                            <a:spcPts val="0"/>
                          </a:spcBef>
                          <a:spcAft>
                            <a:spcPts val="0"/>
                          </a:spcAft>
                          <a:buNone/>
                        </a:pPr>
                        <a:r>
                          <a:rPr lang="en-US" dirty="0"/>
                          <a:t>0xdeadbeef</a:t>
                        </a:r>
                        <a:endParaRPr dirty="0"/>
                      </a:p>
                    </a:txBody>
                    <a:tcPr marL="91425" marR="91425" marT="91425" marB="91425"/>
                  </a:tc>
                  <a:extLst>
                    <a:ext uri="{0D108BD9-81ED-4DB2-BD59-A6C34878D82A}">
                      <a16:rowId xmlns="" xmlns:a16="http://schemas.microsoft.com/office/drawing/2014/main" val="10003"/>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4"/>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5"/>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6"/>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7"/>
                    </a:ext>
                  </a:extLst>
                </a:tr>
              </a:tbl>
            </a:graphicData>
          </a:graphic>
        </p:graphicFrame>
        <p:cxnSp>
          <p:nvCxnSpPr>
            <p:cNvPr id="5" name="Shape 125"/>
            <p:cNvCxnSpPr/>
            <p:nvPr/>
          </p:nvCxnSpPr>
          <p:spPr>
            <a:xfrm>
              <a:off x="8350054" y="3849945"/>
              <a:ext cx="675600" cy="0"/>
            </a:xfrm>
            <a:prstGeom prst="straightConnector1">
              <a:avLst/>
            </a:prstGeom>
            <a:noFill/>
            <a:ln w="9525" cap="flat" cmpd="sng">
              <a:solidFill>
                <a:schemeClr val="dk2"/>
              </a:solidFill>
              <a:prstDash val="solid"/>
              <a:round/>
              <a:headEnd type="none" w="lg" len="lg"/>
              <a:tailEnd type="triangle" w="lg" len="lg"/>
            </a:ln>
          </p:spPr>
        </p:cxnSp>
        <p:sp>
          <p:nvSpPr>
            <p:cNvPr id="6" name="Shape 126"/>
            <p:cNvSpPr txBox="1"/>
            <p:nvPr/>
          </p:nvSpPr>
          <p:spPr>
            <a:xfrm>
              <a:off x="6373498" y="3568019"/>
              <a:ext cx="1898695" cy="42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dirty="0"/>
                <a:t>0xbffe1234</a:t>
              </a:r>
              <a:endParaRPr sz="2800" dirty="0"/>
            </a:p>
          </p:txBody>
        </p:sp>
        <p:sp>
          <p:nvSpPr>
            <p:cNvPr id="7" name="Shape 129"/>
            <p:cNvSpPr txBox="1"/>
            <p:nvPr/>
          </p:nvSpPr>
          <p:spPr>
            <a:xfrm>
              <a:off x="9181375" y="1401521"/>
              <a:ext cx="2072100" cy="422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Low memory address</a:t>
              </a:r>
              <a:endParaRPr dirty="0"/>
            </a:p>
          </p:txBody>
        </p:sp>
      </p:grpSp>
      <p:sp>
        <p:nvSpPr>
          <p:cNvPr id="8" name="Rectangle 7"/>
          <p:cNvSpPr/>
          <p:nvPr/>
        </p:nvSpPr>
        <p:spPr>
          <a:xfrm>
            <a:off x="9918794" y="3099234"/>
            <a:ext cx="1628072" cy="503760"/>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30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solidFill>
                  <a:srgbClr val="000000"/>
                </a:solidFill>
                <a:latin typeface="Roboto"/>
                <a:ea typeface="Roboto"/>
                <a:cs typeface="Roboto"/>
                <a:sym typeface="Roboto"/>
              </a:rPr>
              <a:t>Return-oriented Programming</a:t>
            </a:r>
            <a:endParaRPr>
              <a:solidFill>
                <a:srgbClr val="000000"/>
              </a:solidFill>
              <a:latin typeface="Roboto"/>
              <a:ea typeface="Roboto"/>
              <a:cs typeface="Roboto"/>
              <a:sym typeface="Roboto"/>
            </a:endParaRPr>
          </a:p>
          <a:p>
            <a:endParaRPr/>
          </a:p>
        </p:txBody>
      </p:sp>
      <p:sp>
        <p:nvSpPr>
          <p:cNvPr id="178" name="Google Shape;178;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-Data Execution Prevention(DEP</a:t>
            </a:r>
            <a:r>
              <a:rPr lang="en" dirty="0" smtClean="0"/>
              <a:t>)</a:t>
            </a:r>
            <a:endParaRPr lang="en-US" dirty="0"/>
          </a:p>
          <a:p>
            <a:pPr marL="0" indent="0">
              <a:buNone/>
            </a:pPr>
            <a:r>
              <a:rPr lang="en-US" altLang="zh-CN" dirty="0" smtClean="0"/>
              <a:t>Cannot</a:t>
            </a:r>
            <a:r>
              <a:rPr lang="zh-CN" altLang="en-US" dirty="0" smtClean="0"/>
              <a:t> </a:t>
            </a:r>
            <a:r>
              <a:rPr lang="en-US" altLang="zh-CN" dirty="0" smtClean="0"/>
              <a:t>execute</a:t>
            </a:r>
            <a:r>
              <a:rPr lang="zh-CN" altLang="en-US" dirty="0" smtClean="0"/>
              <a:t> </a:t>
            </a:r>
            <a:r>
              <a:rPr lang="en-US" altLang="zh-CN" dirty="0" smtClean="0"/>
              <a:t>code</a:t>
            </a:r>
            <a:r>
              <a:rPr lang="zh-CN" altLang="en-US" dirty="0" smtClean="0"/>
              <a:t> </a:t>
            </a:r>
            <a:r>
              <a:rPr lang="en-US" altLang="zh-CN" dirty="0" smtClean="0"/>
              <a:t>on</a:t>
            </a:r>
            <a:r>
              <a:rPr lang="zh-CN" altLang="en-US" dirty="0" smtClean="0"/>
              <a:t> </a:t>
            </a:r>
            <a:r>
              <a:rPr lang="en-US" altLang="zh-CN" dirty="0" smtClean="0"/>
              <a:t>stack</a:t>
            </a:r>
            <a:endParaRPr dirty="0"/>
          </a:p>
          <a:p>
            <a:pPr marL="0" indent="0">
              <a:spcBef>
                <a:spcPts val="2133"/>
              </a:spcBef>
              <a:spcAft>
                <a:spcPts val="2133"/>
              </a:spcAft>
              <a:buNone/>
            </a:pPr>
            <a:endParaRPr dirty="0"/>
          </a:p>
        </p:txBody>
      </p:sp>
      <p:pic>
        <p:nvPicPr>
          <p:cNvPr id="179" name="Google Shape;179;p26"/>
          <p:cNvPicPr preferRelativeResize="0"/>
          <p:nvPr/>
        </p:nvPicPr>
        <p:blipFill>
          <a:blip r:embed="rId3">
            <a:alphaModFix/>
          </a:blip>
          <a:stretch>
            <a:fillRect/>
          </a:stretch>
        </p:blipFill>
        <p:spPr>
          <a:xfrm>
            <a:off x="1650933" y="2865185"/>
            <a:ext cx="9118600" cy="1765300"/>
          </a:xfrm>
          <a:prstGeom prst="rect">
            <a:avLst/>
          </a:prstGeom>
          <a:noFill/>
          <a:ln>
            <a:noFill/>
          </a:ln>
        </p:spPr>
      </p:pic>
      <p:sp>
        <p:nvSpPr>
          <p:cNvPr id="180" name="Google Shape;180;p26"/>
          <p:cNvSpPr/>
          <p:nvPr/>
        </p:nvSpPr>
        <p:spPr>
          <a:xfrm>
            <a:off x="1141600" y="2277100"/>
            <a:ext cx="9908800" cy="3522400"/>
          </a:xfrm>
          <a:prstGeom prst="flowChartSummingJunction">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490373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Review</a:t>
            </a:r>
            <a:r>
              <a:rPr lang="zh-CN" altLang="en-US" dirty="0" smtClean="0"/>
              <a:t> </a:t>
            </a:r>
            <a:r>
              <a:rPr lang="en-US" altLang="zh-CN" dirty="0" smtClean="0"/>
              <a:t>of</a:t>
            </a:r>
            <a:r>
              <a:rPr lang="zh-CN" altLang="en-US" dirty="0" smtClean="0"/>
              <a:t> </a:t>
            </a:r>
            <a:r>
              <a:rPr lang="en-US" altLang="zh-CN" dirty="0" smtClean="0"/>
              <a:t>Sys</a:t>
            </a:r>
            <a:r>
              <a:rPr lang="zh-CN" altLang="en-US" dirty="0" smtClean="0"/>
              <a:t> </a:t>
            </a:r>
            <a:r>
              <a:rPr lang="en-US" altLang="zh-CN" dirty="0" smtClean="0"/>
              <a:t>Call</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invoke</a:t>
            </a:r>
            <a:r>
              <a:rPr lang="zh-CN" altLang="en-US" dirty="0" smtClean="0"/>
              <a:t> </a:t>
            </a:r>
            <a:r>
              <a:rPr lang="en-US" altLang="zh-CN" dirty="0" smtClean="0"/>
              <a:t>a</a:t>
            </a:r>
            <a:r>
              <a:rPr lang="zh-CN" altLang="en-US" dirty="0" smtClean="0"/>
              <a:t> </a:t>
            </a:r>
            <a:r>
              <a:rPr lang="en-US" altLang="zh-CN" dirty="0" err="1" smtClean="0"/>
              <a:t>syscall</a:t>
            </a:r>
            <a:r>
              <a:rPr lang="en-US" altLang="zh-CN" dirty="0" smtClean="0"/>
              <a:t>?</a:t>
            </a:r>
          </a:p>
          <a:p>
            <a:r>
              <a:rPr lang="en-US" altLang="zh-CN" dirty="0" smtClean="0"/>
              <a:t>Fulfill</a:t>
            </a:r>
            <a:r>
              <a:rPr lang="zh-CN" altLang="en-US" dirty="0" smtClean="0"/>
              <a:t> </a:t>
            </a:r>
            <a:r>
              <a:rPr lang="en-US" altLang="zh-CN" dirty="0" smtClean="0"/>
              <a:t>sys</a:t>
            </a:r>
            <a:r>
              <a:rPr lang="zh-CN" altLang="en-US" dirty="0" smtClean="0"/>
              <a:t> </a:t>
            </a:r>
            <a:r>
              <a:rPr lang="en-US" altLang="zh-CN" dirty="0" smtClean="0"/>
              <a:t>call</a:t>
            </a:r>
            <a:r>
              <a:rPr lang="zh-CN" altLang="en-US" dirty="0" smtClean="0"/>
              <a:t> </a:t>
            </a:r>
            <a:r>
              <a:rPr lang="en-US" altLang="zh-CN" dirty="0" smtClean="0"/>
              <a:t>number</a:t>
            </a:r>
            <a:r>
              <a:rPr lang="zh-CN" altLang="en-US" dirty="0" smtClean="0"/>
              <a:t> </a:t>
            </a:r>
            <a:r>
              <a:rPr lang="en-US" altLang="zh-CN" dirty="0" smtClean="0"/>
              <a:t>for</a:t>
            </a:r>
            <a:r>
              <a:rPr lang="zh-CN" altLang="en-US" dirty="0" smtClean="0"/>
              <a:t> </a:t>
            </a:r>
            <a:r>
              <a:rPr lang="en-US" altLang="zh-CN" dirty="0" smtClean="0"/>
              <a:t>%</a:t>
            </a:r>
            <a:r>
              <a:rPr lang="en-US" altLang="zh-CN" dirty="0" err="1" smtClean="0"/>
              <a:t>eax</a:t>
            </a:r>
            <a:r>
              <a:rPr lang="en-US" altLang="zh-CN" dirty="0" smtClean="0"/>
              <a:t>,</a:t>
            </a:r>
            <a:r>
              <a:rPr lang="zh-CN" altLang="en-US" dirty="0" smtClean="0"/>
              <a:t> </a:t>
            </a:r>
            <a:r>
              <a:rPr lang="en-US" altLang="zh-CN" dirty="0" smtClean="0"/>
              <a:t>and</a:t>
            </a:r>
            <a:r>
              <a:rPr lang="zh-CN" altLang="en-US" dirty="0" smtClean="0"/>
              <a:t> </a:t>
            </a:r>
            <a:r>
              <a:rPr lang="en-US" altLang="zh-CN" dirty="0" smtClean="0"/>
              <a:t>correct</a:t>
            </a:r>
            <a:r>
              <a:rPr lang="zh-CN" altLang="en-US" dirty="0" smtClean="0"/>
              <a:t> </a:t>
            </a:r>
            <a:r>
              <a:rPr lang="en-US" altLang="zh-CN" dirty="0" smtClean="0"/>
              <a:t>arguments</a:t>
            </a:r>
            <a:r>
              <a:rPr lang="zh-CN" altLang="en-US" dirty="0" smtClean="0"/>
              <a:t> </a:t>
            </a:r>
            <a:r>
              <a:rPr lang="en-US" altLang="zh-CN" dirty="0" smtClean="0"/>
              <a:t>in</a:t>
            </a:r>
            <a:r>
              <a:rPr lang="zh-CN" altLang="en-US" dirty="0" smtClean="0"/>
              <a:t> </a:t>
            </a:r>
            <a:r>
              <a:rPr lang="en-US" altLang="zh-CN" dirty="0" smtClean="0"/>
              <a:t>%</a:t>
            </a:r>
            <a:r>
              <a:rPr lang="en-US" altLang="zh-CN" dirty="0" err="1" smtClean="0"/>
              <a:t>ebx</a:t>
            </a:r>
            <a:r>
              <a:rPr lang="en-US" altLang="zh-CN" dirty="0" smtClean="0"/>
              <a:t>,</a:t>
            </a:r>
            <a:r>
              <a:rPr lang="zh-CN" altLang="en-US" dirty="0" smtClean="0"/>
              <a:t> </a:t>
            </a:r>
            <a:r>
              <a:rPr lang="en-US" altLang="zh-CN" dirty="0" smtClean="0"/>
              <a:t>%</a:t>
            </a:r>
            <a:r>
              <a:rPr lang="en-US" altLang="zh-CN" dirty="0" err="1" smtClean="0"/>
              <a:t>ecx</a:t>
            </a:r>
            <a:r>
              <a:rPr lang="mr-IN" altLang="zh-CN" dirty="0" smtClean="0"/>
              <a:t>…</a:t>
            </a:r>
            <a:endParaRPr lang="en-US" altLang="zh-CN" dirty="0" smtClean="0"/>
          </a:p>
          <a:p>
            <a:r>
              <a:rPr lang="en-US" altLang="zh-CN" dirty="0" smtClean="0"/>
              <a:t>Invoke</a:t>
            </a:r>
            <a:r>
              <a:rPr lang="zh-CN" altLang="en-US" dirty="0" smtClean="0"/>
              <a:t> </a:t>
            </a:r>
            <a:r>
              <a:rPr lang="en-US" altLang="zh-CN" dirty="0" smtClean="0"/>
              <a:t>“</a:t>
            </a:r>
            <a:r>
              <a:rPr lang="en-US" altLang="zh-CN" dirty="0" err="1" smtClean="0"/>
              <a:t>int</a:t>
            </a:r>
            <a:r>
              <a:rPr lang="zh-CN" altLang="en-US" dirty="0" smtClean="0"/>
              <a:t> </a:t>
            </a:r>
            <a:r>
              <a:rPr lang="en-US" altLang="zh-CN" dirty="0" smtClean="0"/>
              <a:t>$0x80”</a:t>
            </a:r>
          </a:p>
          <a:p>
            <a:r>
              <a:rPr lang="en-US" altLang="zh-CN" dirty="0" smtClean="0"/>
              <a:t>Using</a:t>
            </a:r>
            <a:r>
              <a:rPr lang="zh-CN" altLang="en-US" dirty="0" smtClean="0"/>
              <a:t> </a:t>
            </a:r>
            <a:r>
              <a:rPr lang="en-US" altLang="zh-CN" dirty="0" smtClean="0"/>
              <a:t>pieces</a:t>
            </a:r>
            <a:r>
              <a:rPr lang="zh-CN" altLang="en-US" dirty="0" smtClean="0"/>
              <a:t> </a:t>
            </a:r>
            <a:r>
              <a:rPr lang="en-US" altLang="zh-CN" dirty="0" smtClean="0"/>
              <a:t>from</a:t>
            </a:r>
            <a:r>
              <a:rPr lang="zh-CN" altLang="en-US" dirty="0" smtClean="0"/>
              <a:t> </a:t>
            </a:r>
            <a:r>
              <a:rPr lang="en-US" altLang="zh-CN" dirty="0" smtClean="0"/>
              <a:t>library</a:t>
            </a:r>
            <a:r>
              <a:rPr lang="zh-CN" altLang="en-US" dirty="0" smtClean="0"/>
              <a:t> </a:t>
            </a:r>
            <a:r>
              <a:rPr lang="en-US" altLang="zh-CN" dirty="0" smtClean="0"/>
              <a:t>to</a:t>
            </a:r>
            <a:r>
              <a:rPr lang="zh-CN" altLang="en-US" dirty="0" smtClean="0"/>
              <a:t> </a:t>
            </a:r>
            <a:r>
              <a:rPr lang="en-US" altLang="zh-CN" dirty="0" smtClean="0"/>
              <a:t>fulfil</a:t>
            </a:r>
            <a:r>
              <a:rPr lang="zh-CN" altLang="en-US" dirty="0" smtClean="0"/>
              <a:t> </a:t>
            </a:r>
            <a:r>
              <a:rPr lang="en-US" altLang="zh-CN" dirty="0" smtClean="0"/>
              <a:t>%</a:t>
            </a:r>
            <a:r>
              <a:rPr lang="en-US" altLang="zh-CN" dirty="0" err="1" smtClean="0"/>
              <a:t>eax</a:t>
            </a:r>
            <a:r>
              <a:rPr lang="en-US" altLang="zh-CN" dirty="0" smtClean="0"/>
              <a:t>,</a:t>
            </a:r>
            <a:r>
              <a:rPr lang="zh-CN" altLang="en-US" dirty="0" smtClean="0"/>
              <a:t> </a:t>
            </a:r>
            <a:r>
              <a:rPr lang="en-US" altLang="zh-CN" dirty="0" smtClean="0"/>
              <a:t>%</a:t>
            </a:r>
            <a:r>
              <a:rPr lang="en-US" altLang="zh-CN" dirty="0" err="1" smtClean="0"/>
              <a:t>ebx</a:t>
            </a:r>
            <a:r>
              <a:rPr lang="en-US" altLang="zh-CN" dirty="0" smtClean="0"/>
              <a:t>,</a:t>
            </a:r>
            <a:r>
              <a:rPr lang="zh-CN" altLang="en-US" dirty="0" smtClean="0"/>
              <a:t> </a:t>
            </a:r>
            <a:r>
              <a:rPr lang="en-US" altLang="zh-CN" dirty="0" smtClean="0"/>
              <a:t>%</a:t>
            </a:r>
            <a:r>
              <a:rPr lang="en-US" altLang="zh-CN" dirty="0" err="1" smtClean="0"/>
              <a:t>ecx</a:t>
            </a:r>
            <a:r>
              <a:rPr lang="mr-IN" altLang="zh-CN" dirty="0" smtClean="0"/>
              <a:t>…</a:t>
            </a:r>
            <a:endParaRPr lang="en-US" dirty="0"/>
          </a:p>
        </p:txBody>
      </p:sp>
      <p:sp>
        <p:nvSpPr>
          <p:cNvPr id="4" name="Rectangle 3"/>
          <p:cNvSpPr/>
          <p:nvPr/>
        </p:nvSpPr>
        <p:spPr>
          <a:xfrm>
            <a:off x="5977217" y="3244334"/>
            <a:ext cx="237566" cy="369332"/>
          </a:xfrm>
          <a:prstGeom prst="rect">
            <a:avLst/>
          </a:prstGeom>
        </p:spPr>
        <p:txBody>
          <a:bodyPr wrap="none">
            <a:spAutoFit/>
          </a:bodyPr>
          <a:lstStyle/>
          <a:p>
            <a:r>
              <a:rPr lang="sk-SK" dirty="0"/>
              <a:t> </a:t>
            </a:r>
            <a:endParaRPr lang="en-US" dirty="0"/>
          </a:p>
        </p:txBody>
      </p:sp>
    </p:spTree>
    <p:extLst>
      <p:ext uri="{BB962C8B-B14F-4D97-AF65-F5344CB8AC3E}">
        <p14:creationId xmlns:p14="http://schemas.microsoft.com/office/powerpoint/2010/main" val="7506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3045"/>
            <a:ext cx="10515600" cy="1325563"/>
          </a:xfrm>
        </p:spPr>
        <p:txBody>
          <a:bodyPr/>
          <a:lstStyle/>
          <a:p>
            <a:r>
              <a:rPr lang="en-US" dirty="0"/>
              <a:t>1.2.9 Return-oriented Programming</a:t>
            </a:r>
          </a:p>
        </p:txBody>
      </p:sp>
      <p:pic>
        <p:nvPicPr>
          <p:cNvPr id="4" name="Shape 194"/>
          <p:cNvPicPr preferRelativeResize="0">
            <a:picLocks noGrp="1"/>
          </p:cNvPicPr>
          <p:nvPr>
            <p:ph idx="1"/>
          </p:nvPr>
        </p:nvPicPr>
        <p:blipFill>
          <a:blip r:embed="rId2">
            <a:alphaModFix/>
          </a:blip>
          <a:stretch>
            <a:fillRect/>
          </a:stretch>
        </p:blipFill>
        <p:spPr>
          <a:xfrm>
            <a:off x="838200" y="1690688"/>
            <a:ext cx="5149083" cy="4351338"/>
          </a:xfrm>
          <a:prstGeom prst="rect">
            <a:avLst/>
          </a:prstGeom>
          <a:noFill/>
          <a:ln>
            <a:noFill/>
          </a:ln>
        </p:spPr>
      </p:pic>
      <p:sp>
        <p:nvSpPr>
          <p:cNvPr id="5" name="Shape 196"/>
          <p:cNvSpPr/>
          <p:nvPr/>
        </p:nvSpPr>
        <p:spPr>
          <a:xfrm>
            <a:off x="9302115" y="3762932"/>
            <a:ext cx="1721100" cy="373500"/>
          </a:xfrm>
          <a:prstGeom prst="rect">
            <a:avLst/>
          </a:prstGeom>
          <a:solidFill>
            <a:srgbClr val="53B5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Shape 197"/>
          <p:cNvSpPr/>
          <p:nvPr/>
        </p:nvSpPr>
        <p:spPr>
          <a:xfrm>
            <a:off x="9302115" y="4493832"/>
            <a:ext cx="1721100" cy="373500"/>
          </a:xfrm>
          <a:prstGeom prst="rect">
            <a:avLst/>
          </a:prstGeom>
          <a:solidFill>
            <a:srgbClr val="53B5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Shape 198"/>
          <p:cNvSpPr/>
          <p:nvPr/>
        </p:nvSpPr>
        <p:spPr>
          <a:xfrm>
            <a:off x="9302115" y="4120332"/>
            <a:ext cx="1721100" cy="373500"/>
          </a:xfrm>
          <a:prstGeom prst="rect">
            <a:avLst/>
          </a:prstGeom>
          <a:solidFill>
            <a:srgbClr val="53B5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Shape 199"/>
          <p:cNvSpPr txBox="1"/>
          <p:nvPr/>
        </p:nvSpPr>
        <p:spPr>
          <a:xfrm>
            <a:off x="6564415" y="3689507"/>
            <a:ext cx="2304000" cy="35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Original Return Address</a:t>
            </a:r>
            <a:endParaRPr/>
          </a:p>
        </p:txBody>
      </p:sp>
      <p:sp>
        <p:nvSpPr>
          <p:cNvPr id="9" name="Shape 200"/>
          <p:cNvSpPr txBox="1"/>
          <p:nvPr/>
        </p:nvSpPr>
        <p:spPr>
          <a:xfrm>
            <a:off x="9305465" y="3766882"/>
            <a:ext cx="17211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0x80481ec</a:t>
            </a:r>
            <a:endParaRPr dirty="0"/>
          </a:p>
        </p:txBody>
      </p:sp>
      <p:sp>
        <p:nvSpPr>
          <p:cNvPr id="10" name="Shape 201"/>
          <p:cNvSpPr txBox="1"/>
          <p:nvPr/>
        </p:nvSpPr>
        <p:spPr>
          <a:xfrm>
            <a:off x="9308765" y="4129907"/>
            <a:ext cx="17145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value for ebx</a:t>
            </a:r>
            <a:endParaRPr/>
          </a:p>
        </p:txBody>
      </p:sp>
      <p:sp>
        <p:nvSpPr>
          <p:cNvPr id="11" name="Shape 202"/>
          <p:cNvSpPr txBox="1"/>
          <p:nvPr/>
        </p:nvSpPr>
        <p:spPr>
          <a:xfrm>
            <a:off x="9315440" y="4503482"/>
            <a:ext cx="1674600" cy="35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Next Gadget</a:t>
            </a:r>
            <a:endParaRPr/>
          </a:p>
        </p:txBody>
      </p:sp>
      <p:cxnSp>
        <p:nvCxnSpPr>
          <p:cNvPr id="12" name="Shape 203"/>
          <p:cNvCxnSpPr/>
          <p:nvPr/>
        </p:nvCxnSpPr>
        <p:spPr>
          <a:xfrm>
            <a:off x="8701690" y="3863057"/>
            <a:ext cx="447000" cy="6600"/>
          </a:xfrm>
          <a:prstGeom prst="straightConnector1">
            <a:avLst/>
          </a:prstGeom>
          <a:noFill/>
          <a:ln w="9525" cap="flat" cmpd="sng">
            <a:solidFill>
              <a:schemeClr val="dk2"/>
            </a:solidFill>
            <a:prstDash val="solid"/>
            <a:round/>
            <a:headEnd type="none" w="lg" len="lg"/>
            <a:tailEnd type="triangle" w="lg" len="lg"/>
          </a:ln>
        </p:spPr>
      </p:cxnSp>
      <p:sp>
        <p:nvSpPr>
          <p:cNvPr id="13" name="Shape 195"/>
          <p:cNvSpPr/>
          <p:nvPr/>
        </p:nvSpPr>
        <p:spPr>
          <a:xfrm>
            <a:off x="1499394" y="3689507"/>
            <a:ext cx="4323000" cy="353700"/>
          </a:xfrm>
          <a:prstGeom prst="rect">
            <a:avLst/>
          </a:prstGeom>
          <a:noFill/>
          <a:ln w="19050" cap="flat" cmpd="sng">
            <a:solidFill>
              <a:srgbClr val="FF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 name="Rectangle 2"/>
          <p:cNvSpPr/>
          <p:nvPr/>
        </p:nvSpPr>
        <p:spPr>
          <a:xfrm>
            <a:off x="6867932" y="1827833"/>
            <a:ext cx="3605218" cy="369332"/>
          </a:xfrm>
          <a:prstGeom prst="rect">
            <a:avLst/>
          </a:prstGeom>
        </p:spPr>
        <p:txBody>
          <a:bodyPr wrap="none">
            <a:spAutoFit/>
          </a:bodyPr>
          <a:lstStyle/>
          <a:p>
            <a:pPr>
              <a:spcAft>
                <a:spcPts val="2133"/>
              </a:spcAft>
            </a:pPr>
            <a:r>
              <a:rPr lang="en" dirty="0" err="1"/>
              <a:t>objdump</a:t>
            </a:r>
            <a:r>
              <a:rPr lang="en" dirty="0"/>
              <a:t> -d ./program &gt; </a:t>
            </a:r>
            <a:r>
              <a:rPr lang="en" dirty="0" err="1"/>
              <a:t>program.txt</a:t>
            </a:r>
            <a:endParaRPr lang="en" dirty="0"/>
          </a:p>
        </p:txBody>
      </p:sp>
    </p:spTree>
    <p:extLst>
      <p:ext uri="{BB962C8B-B14F-4D97-AF65-F5344CB8AC3E}">
        <p14:creationId xmlns:p14="http://schemas.microsoft.com/office/powerpoint/2010/main" val="143134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8"/>
                                        </p:tgtEl>
                                      </p:cBhvr>
                                    </p:animEffect>
                                    <p:set>
                                      <p:cBhvr>
                                        <p:cTn id="7" dur="1" fill="hold">
                                          <p:stCondLst>
                                            <p:cond delay="1000"/>
                                          </p:stCondLst>
                                        </p:cTn>
                                        <p:tgtEl>
                                          <p:spTgt spid="8"/>
                                        </p:tgtEl>
                                        <p:attrNameLst>
                                          <p:attrName>style.visibility</p:attrName>
                                        </p:attrNameLst>
                                      </p:cBhvr>
                                      <p:to>
                                        <p:strVal val="hidden"/>
                                      </p:to>
                                    </p:set>
                                  </p:childTnLst>
                                </p:cTn>
                              </p:par>
                            </p:childTnLst>
                          </p:cTn>
                        </p:par>
                        <p:par>
                          <p:cTn id="8" fill="hold">
                            <p:stCondLst>
                              <p:cond delay="1001"/>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1"/>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par>
                          <p:cTn id="16" fill="hold">
                            <p:stCondLst>
                              <p:cond delay="3001"/>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1000"/>
                                        <p:tgtEl>
                                          <p:spTgt spid="12"/>
                                        </p:tgtEl>
                                      </p:cBhvr>
                                    </p:animEffect>
                                    <p:set>
                                      <p:cBhvr>
                                        <p:cTn id="29" dur="1" fill="hold">
                                          <p:stCondLst>
                                            <p:cond delay="100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solidFill>
                  <a:srgbClr val="000000"/>
                </a:solidFill>
                <a:latin typeface="Roboto"/>
                <a:ea typeface="Roboto"/>
                <a:cs typeface="Roboto"/>
                <a:sym typeface="Roboto"/>
              </a:rPr>
              <a:t>Example</a:t>
            </a:r>
            <a:endParaRPr>
              <a:solidFill>
                <a:srgbClr val="000000"/>
              </a:solidFill>
              <a:latin typeface="Roboto"/>
              <a:ea typeface="Roboto"/>
              <a:cs typeface="Roboto"/>
              <a:sym typeface="Roboto"/>
            </a:endParaRPr>
          </a:p>
          <a:p>
            <a:endParaRPr/>
          </a:p>
        </p:txBody>
      </p:sp>
      <p:sp>
        <p:nvSpPr>
          <p:cNvPr id="209" name="Google Shape;209;p2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US" altLang="zh-CN" dirty="0" smtClean="0"/>
              <a:t>Goal:</a:t>
            </a:r>
            <a:r>
              <a:rPr lang="zh-CN" altLang="en-US" dirty="0" smtClean="0"/>
              <a:t> </a:t>
            </a:r>
            <a:r>
              <a:rPr lang="en-US" altLang="zh-CN" dirty="0" smtClean="0"/>
              <a:t>make</a:t>
            </a:r>
            <a:r>
              <a:rPr lang="zh-CN" altLang="en-US" dirty="0" smtClean="0"/>
              <a:t> </a:t>
            </a:r>
            <a:r>
              <a:rPr lang="en-US" altLang="zh-CN" dirty="0" smtClean="0"/>
              <a:t>%</a:t>
            </a:r>
            <a:r>
              <a:rPr lang="en-US" altLang="zh-CN" dirty="0" err="1" smtClean="0"/>
              <a:t>eax</a:t>
            </a:r>
            <a:r>
              <a:rPr lang="zh-CN" altLang="en-US" dirty="0" smtClean="0"/>
              <a:t> </a:t>
            </a:r>
            <a:r>
              <a:rPr lang="en-US" altLang="zh-CN" dirty="0" smtClean="0"/>
              <a:t>contains</a:t>
            </a:r>
            <a:r>
              <a:rPr lang="zh-CN" altLang="en-US" dirty="0" smtClean="0"/>
              <a:t> </a:t>
            </a:r>
            <a:r>
              <a:rPr lang="en-US" altLang="zh-CN" dirty="0" smtClean="0"/>
              <a:t>0xdeadbeef</a:t>
            </a:r>
            <a:endParaRPr dirty="0"/>
          </a:p>
        </p:txBody>
      </p:sp>
      <p:pic>
        <p:nvPicPr>
          <p:cNvPr id="210" name="Google Shape;210;p29"/>
          <p:cNvPicPr preferRelativeResize="0"/>
          <p:nvPr/>
        </p:nvPicPr>
        <p:blipFill>
          <a:blip r:embed="rId3">
            <a:alphaModFix/>
          </a:blip>
          <a:stretch>
            <a:fillRect/>
          </a:stretch>
        </p:blipFill>
        <p:spPr>
          <a:xfrm>
            <a:off x="450800" y="3560200"/>
            <a:ext cx="6781800" cy="939800"/>
          </a:xfrm>
          <a:prstGeom prst="rect">
            <a:avLst/>
          </a:prstGeom>
          <a:noFill/>
          <a:ln>
            <a:noFill/>
          </a:ln>
        </p:spPr>
      </p:pic>
      <p:sp>
        <p:nvSpPr>
          <p:cNvPr id="211" name="Google Shape;211;p29"/>
          <p:cNvSpPr/>
          <p:nvPr/>
        </p:nvSpPr>
        <p:spPr>
          <a:xfrm>
            <a:off x="8727799" y="2616433"/>
            <a:ext cx="2966895" cy="498000"/>
          </a:xfrm>
          <a:prstGeom prst="rect">
            <a:avLst/>
          </a:prstGeom>
          <a:solidFill>
            <a:srgbClr val="53B5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0xbfff3230(ecx)</a:t>
            </a:r>
            <a:endParaRPr sz="2400"/>
          </a:p>
        </p:txBody>
      </p:sp>
      <p:sp>
        <p:nvSpPr>
          <p:cNvPr id="212" name="Google Shape;212;p29"/>
          <p:cNvSpPr/>
          <p:nvPr/>
        </p:nvSpPr>
        <p:spPr>
          <a:xfrm>
            <a:off x="8727799" y="2118433"/>
            <a:ext cx="2966895" cy="498000"/>
          </a:xfrm>
          <a:prstGeom prst="rect">
            <a:avLst/>
          </a:prstGeom>
          <a:solidFill>
            <a:srgbClr val="53B5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0xdeadbeef(</a:t>
            </a:r>
            <a:r>
              <a:rPr lang="en" sz="2400" dirty="0" err="1"/>
              <a:t>edx</a:t>
            </a:r>
            <a:r>
              <a:rPr lang="en" sz="2400" dirty="0"/>
              <a:t>)</a:t>
            </a:r>
            <a:endParaRPr sz="2400" dirty="0"/>
          </a:p>
        </p:txBody>
      </p:sp>
      <p:sp>
        <p:nvSpPr>
          <p:cNvPr id="213" name="Google Shape;213;p29"/>
          <p:cNvSpPr/>
          <p:nvPr/>
        </p:nvSpPr>
        <p:spPr>
          <a:xfrm>
            <a:off x="8727799" y="1620433"/>
            <a:ext cx="2966895" cy="498000"/>
          </a:xfrm>
          <a:prstGeom prst="rect">
            <a:avLst/>
          </a:prstGeom>
          <a:solidFill>
            <a:srgbClr val="53B5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0x8057360</a:t>
            </a:r>
            <a:endParaRPr sz="2400" dirty="0"/>
          </a:p>
        </p:txBody>
      </p:sp>
      <p:sp>
        <p:nvSpPr>
          <p:cNvPr id="214" name="Google Shape;214;p29"/>
          <p:cNvSpPr/>
          <p:nvPr/>
        </p:nvSpPr>
        <p:spPr>
          <a:xfrm>
            <a:off x="8727799" y="3114433"/>
            <a:ext cx="2966895" cy="498000"/>
          </a:xfrm>
          <a:prstGeom prst="rect">
            <a:avLst/>
          </a:prstGeom>
          <a:solidFill>
            <a:srgbClr val="53B5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0x12341234(ebx)</a:t>
            </a:r>
            <a:endParaRPr sz="2400"/>
          </a:p>
        </p:txBody>
      </p:sp>
      <p:sp>
        <p:nvSpPr>
          <p:cNvPr id="215" name="Google Shape;215;p29"/>
          <p:cNvSpPr txBox="1"/>
          <p:nvPr/>
        </p:nvSpPr>
        <p:spPr>
          <a:xfrm>
            <a:off x="6560567" y="509900"/>
            <a:ext cx="3560800" cy="1130400"/>
          </a:xfrm>
          <a:prstGeom prst="rect">
            <a:avLst/>
          </a:prstGeom>
          <a:noFill/>
          <a:ln>
            <a:noFill/>
          </a:ln>
        </p:spPr>
        <p:txBody>
          <a:bodyPr spcFirstLastPara="1" wrap="square" lIns="121900" tIns="121900" rIns="121900" bIns="121900" anchor="t" anchorCtr="0">
            <a:noAutofit/>
          </a:bodyPr>
          <a:lstStyle/>
          <a:p>
            <a:endParaRPr sz="2400"/>
          </a:p>
        </p:txBody>
      </p:sp>
      <p:pic>
        <p:nvPicPr>
          <p:cNvPr id="216" name="Google Shape;216;p29"/>
          <p:cNvPicPr preferRelativeResize="0"/>
          <p:nvPr/>
        </p:nvPicPr>
        <p:blipFill>
          <a:blip r:embed="rId4">
            <a:alphaModFix/>
          </a:blip>
          <a:stretch>
            <a:fillRect/>
          </a:stretch>
        </p:blipFill>
        <p:spPr>
          <a:xfrm>
            <a:off x="450800" y="2052351"/>
            <a:ext cx="6019800" cy="914400"/>
          </a:xfrm>
          <a:prstGeom prst="rect">
            <a:avLst/>
          </a:prstGeom>
          <a:noFill/>
          <a:ln>
            <a:noFill/>
          </a:ln>
        </p:spPr>
      </p:pic>
      <p:sp>
        <p:nvSpPr>
          <p:cNvPr id="217" name="Google Shape;217;p29"/>
          <p:cNvSpPr/>
          <p:nvPr/>
        </p:nvSpPr>
        <p:spPr>
          <a:xfrm>
            <a:off x="8727799" y="3612433"/>
            <a:ext cx="2966895" cy="498000"/>
          </a:xfrm>
          <a:prstGeom prst="rect">
            <a:avLst/>
          </a:prstGeom>
          <a:solidFill>
            <a:srgbClr val="53B5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smtClean="0"/>
              <a:t>0x805506</a:t>
            </a:r>
            <a:r>
              <a:rPr lang="en-US" altLang="zh-CN" sz="2400" dirty="0" smtClean="0"/>
              <a:t>4</a:t>
            </a:r>
            <a:endParaRPr sz="2400" dirty="0"/>
          </a:p>
        </p:txBody>
      </p:sp>
      <p:sp>
        <p:nvSpPr>
          <p:cNvPr id="218" name="Google Shape;218;p29"/>
          <p:cNvSpPr/>
          <p:nvPr/>
        </p:nvSpPr>
        <p:spPr>
          <a:xfrm>
            <a:off x="8727799" y="4110433"/>
            <a:ext cx="2966895" cy="498000"/>
          </a:xfrm>
          <a:prstGeom prst="rect">
            <a:avLst/>
          </a:prstGeom>
          <a:solidFill>
            <a:srgbClr val="53B5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Next Gadget</a:t>
            </a:r>
            <a:endParaRPr sz="2400"/>
          </a:p>
        </p:txBody>
      </p:sp>
      <p:sp>
        <p:nvSpPr>
          <p:cNvPr id="219" name="Google Shape;219;p29"/>
          <p:cNvSpPr txBox="1"/>
          <p:nvPr/>
        </p:nvSpPr>
        <p:spPr>
          <a:xfrm>
            <a:off x="6141084" y="1427400"/>
            <a:ext cx="3072000" cy="471600"/>
          </a:xfrm>
          <a:prstGeom prst="rect">
            <a:avLst/>
          </a:prstGeom>
          <a:noFill/>
          <a:ln>
            <a:noFill/>
          </a:ln>
        </p:spPr>
        <p:txBody>
          <a:bodyPr spcFirstLastPara="1" wrap="square" lIns="121900" tIns="121900" rIns="121900" bIns="121900" anchor="t" anchorCtr="0">
            <a:noAutofit/>
          </a:bodyPr>
          <a:lstStyle/>
          <a:p>
            <a:r>
              <a:rPr lang="en" sz="2400" dirty="0"/>
              <a:t>Original Return Address</a:t>
            </a:r>
            <a:endParaRPr sz="2400" dirty="0"/>
          </a:p>
        </p:txBody>
      </p:sp>
      <p:cxnSp>
        <p:nvCxnSpPr>
          <p:cNvPr id="220" name="Google Shape;220;p29"/>
          <p:cNvCxnSpPr/>
          <p:nvPr/>
        </p:nvCxnSpPr>
        <p:spPr>
          <a:xfrm>
            <a:off x="8050233" y="1763433"/>
            <a:ext cx="596000" cy="8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557072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1.2.9 Tips</a:t>
            </a:r>
          </a:p>
        </p:txBody>
      </p:sp>
      <p:sp>
        <p:nvSpPr>
          <p:cNvPr id="3" name="Content Placeholder 2"/>
          <p:cNvSpPr>
            <a:spLocks noGrp="1"/>
          </p:cNvSpPr>
          <p:nvPr>
            <p:ph idx="1"/>
          </p:nvPr>
        </p:nvSpPr>
        <p:spPr/>
        <p:txBody>
          <a:bodyPr/>
          <a:lstStyle/>
          <a:p>
            <a:r>
              <a:rPr lang="en-US" dirty="0" smtClean="0"/>
              <a:t>Make sure gadgets have addresses with </a:t>
            </a:r>
            <a:r>
              <a:rPr lang="en-US" b="1" dirty="0" smtClean="0">
                <a:solidFill>
                  <a:srgbClr val="FF0000"/>
                </a:solidFill>
              </a:rPr>
              <a:t>no null</a:t>
            </a:r>
            <a:r>
              <a:rPr lang="en-US" dirty="0" smtClean="0"/>
              <a:t>!</a:t>
            </a:r>
          </a:p>
          <a:p>
            <a:r>
              <a:rPr lang="en-US" dirty="0" smtClean="0"/>
              <a:t>Read </a:t>
            </a:r>
            <a:r>
              <a:rPr lang="en-US" dirty="0"/>
              <a:t>the paper (given in the handout) to find out different ways to perform a single instruction</a:t>
            </a:r>
          </a:p>
          <a:p>
            <a:r>
              <a:rPr lang="en-US" dirty="0"/>
              <a:t>Write down the shellcode in assembly first, then for every assembly instruction, find alternatives to </a:t>
            </a:r>
            <a:r>
              <a:rPr lang="en-US" dirty="0" smtClean="0"/>
              <a:t>it</a:t>
            </a:r>
          </a:p>
          <a:p>
            <a:pPr lvl="1"/>
            <a:r>
              <a:rPr lang="en-US" dirty="0" smtClean="0"/>
              <a:t>Example: what gadget allows you to put null into %</a:t>
            </a:r>
            <a:r>
              <a:rPr lang="en-US" dirty="0" err="1" smtClean="0"/>
              <a:t>eax</a:t>
            </a:r>
            <a:r>
              <a:rPr lang="en-US" dirty="0" smtClean="0"/>
              <a:t>?</a:t>
            </a:r>
            <a:endParaRPr lang="en-US" dirty="0"/>
          </a:p>
          <a:p>
            <a:endParaRPr lang="en-US" dirty="0" smtClean="0"/>
          </a:p>
          <a:p>
            <a:endParaRPr lang="en-US" dirty="0"/>
          </a:p>
          <a:p>
            <a:r>
              <a:rPr lang="en-US" dirty="0" smtClean="0"/>
              <a:t>Be </a:t>
            </a:r>
            <a:r>
              <a:rPr lang="en-US" dirty="0"/>
              <a:t>creative in crafting your ROP!</a:t>
            </a:r>
          </a:p>
        </p:txBody>
      </p:sp>
    </p:spTree>
    <p:extLst>
      <p:ext uri="{BB962C8B-B14F-4D97-AF65-F5344CB8AC3E}">
        <p14:creationId xmlns:p14="http://schemas.microsoft.com/office/powerpoint/2010/main" val="94074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1.2.9 Tips</a:t>
            </a:r>
          </a:p>
        </p:txBody>
      </p:sp>
      <p:sp>
        <p:nvSpPr>
          <p:cNvPr id="3" name="Content Placeholder 2"/>
          <p:cNvSpPr>
            <a:spLocks noGrp="1"/>
          </p:cNvSpPr>
          <p:nvPr>
            <p:ph idx="1"/>
          </p:nvPr>
        </p:nvSpPr>
        <p:spPr/>
        <p:txBody>
          <a:bodyPr/>
          <a:lstStyle/>
          <a:p>
            <a:r>
              <a:rPr lang="en-US" dirty="0" smtClean="0"/>
              <a:t>Make sure gadgets have addresses with </a:t>
            </a:r>
            <a:r>
              <a:rPr lang="en-US" b="1" dirty="0" smtClean="0">
                <a:solidFill>
                  <a:srgbClr val="FF0000"/>
                </a:solidFill>
              </a:rPr>
              <a:t>no null</a:t>
            </a:r>
            <a:r>
              <a:rPr lang="en-US" dirty="0" smtClean="0"/>
              <a:t>!</a:t>
            </a:r>
          </a:p>
          <a:p>
            <a:r>
              <a:rPr lang="en-US" dirty="0" smtClean="0"/>
              <a:t>Read </a:t>
            </a:r>
            <a:r>
              <a:rPr lang="en-US" dirty="0"/>
              <a:t>the paper (given in the handout) to find out different ways to perform a single instruction</a:t>
            </a:r>
          </a:p>
          <a:p>
            <a:r>
              <a:rPr lang="en-US" dirty="0"/>
              <a:t>Write down the shellcode in assembly first, then for every assembly instruction, find alternatives to </a:t>
            </a:r>
            <a:r>
              <a:rPr lang="en-US" dirty="0" smtClean="0"/>
              <a:t>it</a:t>
            </a:r>
          </a:p>
          <a:p>
            <a:pPr lvl="1"/>
            <a:r>
              <a:rPr lang="en-US" dirty="0" smtClean="0"/>
              <a:t>Example: what gadget allows you to put null into %</a:t>
            </a:r>
            <a:r>
              <a:rPr lang="en-US" dirty="0" err="1" smtClean="0"/>
              <a:t>eax</a:t>
            </a:r>
            <a:r>
              <a:rPr lang="en-US" dirty="0" smtClean="0"/>
              <a:t>?</a:t>
            </a:r>
            <a:endParaRPr lang="en-US" dirty="0"/>
          </a:p>
          <a:p>
            <a:endParaRPr lang="en-US" dirty="0" smtClean="0"/>
          </a:p>
          <a:p>
            <a:endParaRPr lang="en-US" dirty="0"/>
          </a:p>
          <a:p>
            <a:r>
              <a:rPr lang="en-US" dirty="0" smtClean="0"/>
              <a:t>Be </a:t>
            </a:r>
            <a:r>
              <a:rPr lang="en-US" dirty="0"/>
              <a:t>creative in crafting your ROP!</a:t>
            </a:r>
          </a:p>
        </p:txBody>
      </p:sp>
      <p:sp>
        <p:nvSpPr>
          <p:cNvPr id="4" name="Shape 196"/>
          <p:cNvSpPr/>
          <p:nvPr/>
        </p:nvSpPr>
        <p:spPr>
          <a:xfrm>
            <a:off x="8911854" y="4591337"/>
            <a:ext cx="1721100" cy="373500"/>
          </a:xfrm>
          <a:prstGeom prst="rect">
            <a:avLst/>
          </a:prstGeom>
          <a:solidFill>
            <a:srgbClr val="53B5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Shape 197"/>
          <p:cNvSpPr/>
          <p:nvPr/>
        </p:nvSpPr>
        <p:spPr>
          <a:xfrm>
            <a:off x="8911854" y="5322237"/>
            <a:ext cx="1721100" cy="373500"/>
          </a:xfrm>
          <a:prstGeom prst="rect">
            <a:avLst/>
          </a:prstGeom>
          <a:solidFill>
            <a:srgbClr val="53B5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Shape 198"/>
          <p:cNvSpPr/>
          <p:nvPr/>
        </p:nvSpPr>
        <p:spPr>
          <a:xfrm>
            <a:off x="8911854" y="4948737"/>
            <a:ext cx="1721100" cy="373500"/>
          </a:xfrm>
          <a:prstGeom prst="rect">
            <a:avLst/>
          </a:prstGeom>
          <a:solidFill>
            <a:srgbClr val="53B5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Shape 199"/>
          <p:cNvSpPr txBox="1"/>
          <p:nvPr/>
        </p:nvSpPr>
        <p:spPr>
          <a:xfrm>
            <a:off x="5890462" y="4514612"/>
            <a:ext cx="2944679" cy="35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Original Return Address</a:t>
            </a:r>
            <a:endParaRPr dirty="0"/>
          </a:p>
        </p:txBody>
      </p:sp>
      <p:sp>
        <p:nvSpPr>
          <p:cNvPr id="8" name="Shape 200"/>
          <p:cNvSpPr txBox="1"/>
          <p:nvPr/>
        </p:nvSpPr>
        <p:spPr>
          <a:xfrm>
            <a:off x="8915204" y="4595287"/>
            <a:ext cx="17211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0x80481ec</a:t>
            </a:r>
            <a:endParaRPr dirty="0"/>
          </a:p>
        </p:txBody>
      </p:sp>
      <p:sp>
        <p:nvSpPr>
          <p:cNvPr id="9" name="Shape 201"/>
          <p:cNvSpPr txBox="1"/>
          <p:nvPr/>
        </p:nvSpPr>
        <p:spPr>
          <a:xfrm>
            <a:off x="8918504" y="4958312"/>
            <a:ext cx="1714500" cy="34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smtClean="0"/>
              <a:t>0xffffffff</a:t>
            </a:r>
            <a:endParaRPr dirty="0"/>
          </a:p>
        </p:txBody>
      </p:sp>
      <p:sp>
        <p:nvSpPr>
          <p:cNvPr id="10" name="Shape 202"/>
          <p:cNvSpPr txBox="1"/>
          <p:nvPr/>
        </p:nvSpPr>
        <p:spPr>
          <a:xfrm>
            <a:off x="8925179" y="5331887"/>
            <a:ext cx="1674600" cy="35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Next Gadget</a:t>
            </a:r>
            <a:endParaRPr/>
          </a:p>
        </p:txBody>
      </p:sp>
      <p:cxnSp>
        <p:nvCxnSpPr>
          <p:cNvPr id="11" name="Shape 203"/>
          <p:cNvCxnSpPr/>
          <p:nvPr/>
        </p:nvCxnSpPr>
        <p:spPr>
          <a:xfrm>
            <a:off x="8311429" y="4691462"/>
            <a:ext cx="447000" cy="6600"/>
          </a:xfrm>
          <a:prstGeom prst="straightConnector1">
            <a:avLst/>
          </a:prstGeom>
          <a:noFill/>
          <a:ln w="9525" cap="flat" cmpd="sng">
            <a:solidFill>
              <a:schemeClr val="dk2"/>
            </a:solidFill>
            <a:prstDash val="solid"/>
            <a:round/>
            <a:headEnd type="none" w="lg" len="lg"/>
            <a:tailEnd type="triangle" w="lg" len="lg"/>
          </a:ln>
        </p:spPr>
      </p:cxnSp>
      <p:sp>
        <p:nvSpPr>
          <p:cNvPr id="13" name="TextBox 12"/>
          <p:cNvSpPr txBox="1"/>
          <p:nvPr/>
        </p:nvSpPr>
        <p:spPr>
          <a:xfrm>
            <a:off x="1196894" y="4541584"/>
            <a:ext cx="5103223" cy="923330"/>
          </a:xfrm>
          <a:prstGeom prst="rect">
            <a:avLst/>
          </a:prstGeom>
          <a:noFill/>
        </p:spPr>
        <p:txBody>
          <a:bodyPr wrap="square" rtlCol="0">
            <a:spAutoFit/>
          </a:bodyPr>
          <a:lstStyle/>
          <a:p>
            <a:r>
              <a:rPr lang="en-US" dirty="0" smtClean="0"/>
              <a:t>0x80481ec		pop	%</a:t>
            </a:r>
            <a:r>
              <a:rPr lang="en-US" dirty="0" err="1" smtClean="0"/>
              <a:t>eax</a:t>
            </a:r>
            <a:endParaRPr lang="en-US" dirty="0" smtClean="0"/>
          </a:p>
          <a:p>
            <a:r>
              <a:rPr lang="en-US" dirty="0"/>
              <a:t>			</a:t>
            </a:r>
            <a:r>
              <a:rPr lang="en-US" dirty="0" err="1"/>
              <a:t>inc</a:t>
            </a:r>
            <a:r>
              <a:rPr lang="en-US" dirty="0"/>
              <a:t>	%</a:t>
            </a:r>
            <a:r>
              <a:rPr lang="en-US" dirty="0" err="1"/>
              <a:t>eax</a:t>
            </a:r>
            <a:r>
              <a:rPr lang="en-US" dirty="0"/>
              <a:t> </a:t>
            </a:r>
            <a:endParaRPr lang="en-US" dirty="0" smtClean="0"/>
          </a:p>
          <a:p>
            <a:r>
              <a:rPr lang="en-US" dirty="0"/>
              <a:t>			</a:t>
            </a:r>
            <a:r>
              <a:rPr lang="en-US" dirty="0" smtClean="0"/>
              <a:t>ret</a:t>
            </a:r>
            <a:r>
              <a:rPr lang="en-US" dirty="0"/>
              <a:t>	</a:t>
            </a:r>
          </a:p>
        </p:txBody>
      </p:sp>
    </p:spTree>
    <p:extLst>
      <p:ext uri="{BB962C8B-B14F-4D97-AF65-F5344CB8AC3E}">
        <p14:creationId xmlns:p14="http://schemas.microsoft.com/office/powerpoint/2010/main" val="47537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7"/>
                                        </p:tgtEl>
                                      </p:cBhvr>
                                    </p:animEffect>
                                    <p:set>
                                      <p:cBhvr>
                                        <p:cTn id="7" dur="1" fill="hold">
                                          <p:stCondLst>
                                            <p:cond delay="1000"/>
                                          </p:stCondLst>
                                        </p:cTn>
                                        <p:tgtEl>
                                          <p:spTgt spid="7"/>
                                        </p:tgtEl>
                                        <p:attrNameLst>
                                          <p:attrName>style.visibility</p:attrName>
                                        </p:attrNameLst>
                                      </p:cBhvr>
                                      <p:to>
                                        <p:strVal val="hidden"/>
                                      </p:to>
                                    </p:set>
                                  </p:childTnLst>
                                </p:cTn>
                              </p:par>
                            </p:childTnLst>
                          </p:cTn>
                        </p:par>
                        <p:par>
                          <p:cTn id="8" fill="hold">
                            <p:stCondLst>
                              <p:cond delay="1001"/>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1"/>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3001"/>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1000"/>
                                        <p:tgtEl>
                                          <p:spTgt spid="11"/>
                                        </p:tgtEl>
                                      </p:cBhvr>
                                    </p:animEffect>
                                    <p:set>
                                      <p:cBhvr>
                                        <p:cTn id="29" dur="1" fill="hold">
                                          <p:stCondLst>
                                            <p:cond delay="100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1.2.10 Callback Shell</a:t>
            </a:r>
          </a:p>
        </p:txBody>
      </p:sp>
      <p:sp>
        <p:nvSpPr>
          <p:cNvPr id="3" name="Content Placeholder 2"/>
          <p:cNvSpPr>
            <a:spLocks noGrp="1"/>
          </p:cNvSpPr>
          <p:nvPr>
            <p:ph idx="1"/>
          </p:nvPr>
        </p:nvSpPr>
        <p:spPr/>
        <p:txBody>
          <a:bodyPr/>
          <a:lstStyle/>
          <a:p>
            <a:r>
              <a:rPr lang="en-US" dirty="0"/>
              <a:t>Solution is similar to 1.2.4, except that you write your own shellcode </a:t>
            </a:r>
            <a:r>
              <a:rPr lang="mr-IN" dirty="0"/>
              <a:t>–</a:t>
            </a:r>
            <a:r>
              <a:rPr lang="en-US" dirty="0"/>
              <a:t> a callback shell</a:t>
            </a:r>
          </a:p>
          <a:p>
            <a:r>
              <a:rPr lang="en-US" dirty="0"/>
              <a:t>Create a client</a:t>
            </a:r>
          </a:p>
          <a:p>
            <a:r>
              <a:rPr lang="en-US" dirty="0"/>
              <a:t>Connect it to server</a:t>
            </a:r>
          </a:p>
          <a:p>
            <a:r>
              <a:rPr lang="en-US" dirty="0"/>
              <a:t>Redirect </a:t>
            </a:r>
            <a:r>
              <a:rPr lang="en-US" dirty="0" err="1"/>
              <a:t>stdin</a:t>
            </a:r>
            <a:r>
              <a:rPr lang="en-US" dirty="0"/>
              <a:t>, </a:t>
            </a:r>
            <a:r>
              <a:rPr lang="en-US" dirty="0" err="1"/>
              <a:t>stdout</a:t>
            </a:r>
            <a:r>
              <a:rPr lang="en-US" dirty="0"/>
              <a:t> and </a:t>
            </a:r>
            <a:r>
              <a:rPr lang="en-US" dirty="0" err="1"/>
              <a:t>stderr</a:t>
            </a:r>
            <a:r>
              <a:rPr lang="en-US" dirty="0"/>
              <a:t> to the connection</a:t>
            </a:r>
          </a:p>
          <a:p>
            <a:r>
              <a:rPr lang="en-US" dirty="0"/>
              <a:t>Invoke a shell through the connection</a:t>
            </a:r>
          </a:p>
          <a:p>
            <a:r>
              <a:rPr lang="en-US" dirty="0"/>
              <a:t>Write the code in x86, </a:t>
            </a:r>
            <a:r>
              <a:rPr lang="en-US" dirty="0" smtClean="0"/>
              <a:t>translate to </a:t>
            </a:r>
            <a:r>
              <a:rPr lang="en-US" dirty="0" smtClean="0"/>
              <a:t>hex</a:t>
            </a:r>
            <a:endParaRPr lang="en-US" dirty="0" smtClean="0"/>
          </a:p>
        </p:txBody>
      </p:sp>
    </p:spTree>
    <p:extLst>
      <p:ext uri="{BB962C8B-B14F-4D97-AF65-F5344CB8AC3E}">
        <p14:creationId xmlns:p14="http://schemas.microsoft.com/office/powerpoint/2010/main" val="211625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1.2.10 Callback shell</a:t>
            </a:r>
          </a:p>
        </p:txBody>
      </p:sp>
      <p:sp>
        <p:nvSpPr>
          <p:cNvPr id="3" name="Content Placeholder 2"/>
          <p:cNvSpPr>
            <a:spLocks noGrp="1"/>
          </p:cNvSpPr>
          <p:nvPr>
            <p:ph idx="1"/>
          </p:nvPr>
        </p:nvSpPr>
        <p:spPr/>
        <p:txBody>
          <a:bodyPr/>
          <a:lstStyle/>
          <a:p>
            <a:r>
              <a:rPr lang="en-US" dirty="0"/>
              <a:t>Understand what this is doing:</a:t>
            </a:r>
          </a:p>
        </p:txBody>
      </p:sp>
      <p:pic>
        <p:nvPicPr>
          <p:cNvPr id="4" name="Shape 227"/>
          <p:cNvPicPr preferRelativeResize="0"/>
          <p:nvPr/>
        </p:nvPicPr>
        <p:blipFill rotWithShape="1">
          <a:blip r:embed="rId2">
            <a:alphaModFix/>
          </a:blip>
          <a:srcRect t="28749"/>
          <a:stretch/>
        </p:blipFill>
        <p:spPr>
          <a:xfrm>
            <a:off x="2659775" y="2647075"/>
            <a:ext cx="6872450" cy="3664825"/>
          </a:xfrm>
          <a:prstGeom prst="rect">
            <a:avLst/>
          </a:prstGeom>
          <a:noFill/>
          <a:ln>
            <a:noFill/>
          </a:ln>
        </p:spPr>
      </p:pic>
    </p:spTree>
    <p:extLst>
      <p:ext uri="{BB962C8B-B14F-4D97-AF65-F5344CB8AC3E}">
        <p14:creationId xmlns:p14="http://schemas.microsoft.com/office/powerpoint/2010/main" val="449814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Buffer overflow </a:t>
            </a:r>
            <a:r>
              <a:rPr lang="en-US" dirty="0" smtClean="0">
                <a:solidFill>
                  <a:srgbClr val="FF0000"/>
                </a:solidFill>
              </a:rPr>
              <a:t>demo (1.2.1-1.2.3)</a:t>
            </a:r>
          </a:p>
          <a:p>
            <a:r>
              <a:rPr lang="en-US" dirty="0" smtClean="0"/>
              <a:t>1.2.4 Overwriting return address indirectly</a:t>
            </a:r>
            <a:endParaRPr lang="en-US" dirty="0"/>
          </a:p>
          <a:p>
            <a:r>
              <a:rPr lang="en-US" dirty="0"/>
              <a:t>1.2.5 Beyond strings</a:t>
            </a:r>
          </a:p>
          <a:p>
            <a:r>
              <a:rPr lang="en-US" dirty="0"/>
              <a:t>1.2.6 Bypassing DEP</a:t>
            </a:r>
          </a:p>
          <a:p>
            <a:r>
              <a:rPr lang="en-US" dirty="0"/>
              <a:t>1.2.7 Variable stack position</a:t>
            </a:r>
          </a:p>
          <a:p>
            <a:r>
              <a:rPr lang="en-US" dirty="0">
                <a:solidFill>
                  <a:srgbClr val="FF0000"/>
                </a:solidFill>
              </a:rPr>
              <a:t>1.2.8</a:t>
            </a:r>
            <a:r>
              <a:rPr lang="en-US" dirty="0"/>
              <a:t> Linked list exploit</a:t>
            </a:r>
          </a:p>
          <a:p>
            <a:r>
              <a:rPr lang="en-US" dirty="0">
                <a:solidFill>
                  <a:srgbClr val="FF0000"/>
                </a:solidFill>
              </a:rPr>
              <a:t>1.2.9</a:t>
            </a:r>
            <a:r>
              <a:rPr lang="en-US" dirty="0"/>
              <a:t> ROP</a:t>
            </a:r>
          </a:p>
          <a:p>
            <a:r>
              <a:rPr lang="en-US" dirty="0">
                <a:solidFill>
                  <a:srgbClr val="FF0000"/>
                </a:solidFill>
              </a:rPr>
              <a:t>1.2.10</a:t>
            </a:r>
            <a:r>
              <a:rPr lang="en-US" dirty="0"/>
              <a:t> Callback shell</a:t>
            </a:r>
          </a:p>
          <a:p>
            <a:r>
              <a:rPr lang="en-US" dirty="0">
                <a:solidFill>
                  <a:srgbClr val="FF0000"/>
                </a:solidFill>
              </a:rPr>
              <a:t>1.2.11</a:t>
            </a:r>
            <a:r>
              <a:rPr lang="en-US" dirty="0"/>
              <a:t> Format string attack (Medium, but at the end!)</a:t>
            </a:r>
          </a:p>
        </p:txBody>
      </p:sp>
    </p:spTree>
    <p:extLst>
      <p:ext uri="{BB962C8B-B14F-4D97-AF65-F5344CB8AC3E}">
        <p14:creationId xmlns:p14="http://schemas.microsoft.com/office/powerpoint/2010/main" val="775210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1.2.11 Format String Attack</a:t>
            </a:r>
          </a:p>
        </p:txBody>
      </p:sp>
      <p:sp>
        <p:nvSpPr>
          <p:cNvPr id="3" name="Content Placeholder 2"/>
          <p:cNvSpPr>
            <a:spLocks noGrp="1"/>
          </p:cNvSpPr>
          <p:nvPr>
            <p:ph idx="1"/>
          </p:nvPr>
        </p:nvSpPr>
        <p:spPr/>
        <p:txBody>
          <a:bodyPr/>
          <a:lstStyle/>
          <a:p>
            <a:pPr lvl="0"/>
            <a:r>
              <a:rPr lang="en-US" dirty="0"/>
              <a:t>Prototype answer: </a:t>
            </a:r>
            <a:r>
              <a:rPr lang="en-US" dirty="0" err="1"/>
              <a:t>malicious_code</a:t>
            </a:r>
            <a:r>
              <a:rPr lang="en-US" dirty="0"/>
              <a:t> + padding + ADDR1 + ADDR2 + “%</a:t>
            </a:r>
            <a:r>
              <a:rPr lang="en-US" dirty="0" smtClean="0"/>
              <a:t>00000x%00$hn%00000x%00$hn</a:t>
            </a:r>
            <a:r>
              <a:rPr lang="en-US" dirty="0"/>
              <a:t>”</a:t>
            </a:r>
          </a:p>
          <a:p>
            <a:r>
              <a:rPr lang="en-US" dirty="0"/>
              <a:t>Need to find the right numbers</a:t>
            </a:r>
          </a:p>
          <a:p>
            <a:r>
              <a:rPr lang="en-US" dirty="0"/>
              <a:t>Formats to understand:</a:t>
            </a:r>
          </a:p>
          <a:p>
            <a:pPr lvl="1"/>
            <a:r>
              <a:rPr lang="en-US" dirty="0"/>
              <a:t>%8x </a:t>
            </a:r>
            <a:r>
              <a:rPr lang="mr-IN" dirty="0"/>
              <a:t>–</a:t>
            </a:r>
            <a:r>
              <a:rPr lang="en-US" dirty="0"/>
              <a:t> prints 8 characters on the screen (</a:t>
            </a:r>
            <a:r>
              <a:rPr lang="en-US" dirty="0" err="1"/>
              <a:t>doesn</a:t>
            </a:r>
            <a:r>
              <a:rPr lang="mr-IN" dirty="0"/>
              <a:t>’</a:t>
            </a:r>
            <a:r>
              <a:rPr lang="en-US" dirty="0"/>
              <a:t>t matter what the chars are</a:t>
            </a:r>
            <a:r>
              <a:rPr lang="en-US" dirty="0" smtClean="0"/>
              <a:t>)</a:t>
            </a:r>
          </a:p>
          <a:p>
            <a:pPr lvl="1"/>
            <a:r>
              <a:rPr lang="en-US" dirty="0"/>
              <a:t>%n </a:t>
            </a:r>
            <a:r>
              <a:rPr lang="mr-IN" dirty="0"/>
              <a:t>–</a:t>
            </a:r>
            <a:r>
              <a:rPr lang="en-US" dirty="0"/>
              <a:t> writes to memory the number of characters printed</a:t>
            </a:r>
          </a:p>
          <a:p>
            <a:pPr lvl="2"/>
            <a:r>
              <a:rPr lang="en-US" dirty="0"/>
              <a:t>ex: print(“</a:t>
            </a:r>
            <a:r>
              <a:rPr lang="en-US" dirty="0" err="1"/>
              <a:t>AAAA%n</a:t>
            </a:r>
            <a:r>
              <a:rPr lang="en-US" dirty="0"/>
              <a:t>”, &amp;</a:t>
            </a:r>
            <a:r>
              <a:rPr lang="en-US" dirty="0" err="1"/>
              <a:t>i</a:t>
            </a:r>
            <a:r>
              <a:rPr lang="en-US" dirty="0"/>
              <a:t>) what is the value of </a:t>
            </a:r>
            <a:r>
              <a:rPr lang="en-US" altLang="zh-CN" dirty="0" err="1" smtClean="0"/>
              <a:t>i</a:t>
            </a:r>
            <a:r>
              <a:rPr lang="zh-CN" altLang="en-US" dirty="0" smtClean="0"/>
              <a:t> </a:t>
            </a:r>
            <a:r>
              <a:rPr lang="en-US" altLang="zh-CN" dirty="0" smtClean="0"/>
              <a:t>?</a:t>
            </a:r>
            <a:endParaRPr lang="en-US" dirty="0" smtClean="0"/>
          </a:p>
          <a:p>
            <a:pPr lvl="1"/>
            <a:r>
              <a:rPr lang="en-US" altLang="zh-CN" dirty="0" smtClean="0"/>
              <a:t>4$</a:t>
            </a:r>
            <a:r>
              <a:rPr lang="zh-CN" altLang="en-US" dirty="0" smtClean="0"/>
              <a:t> </a:t>
            </a:r>
            <a:r>
              <a:rPr lang="mr-IN" dirty="0" smtClean="0"/>
              <a:t>–</a:t>
            </a:r>
            <a:r>
              <a:rPr lang="zh-CN" altLang="en-US" dirty="0" smtClean="0"/>
              <a:t>  </a:t>
            </a:r>
            <a:r>
              <a:rPr lang="en-US" altLang="zh-CN" dirty="0" smtClean="0"/>
              <a:t>‘4</a:t>
            </a:r>
            <a:r>
              <a:rPr lang="en-US" dirty="0" smtClean="0"/>
              <a:t>$</a:t>
            </a:r>
            <a:r>
              <a:rPr lang="en-US" altLang="zh-CN" dirty="0" smtClean="0"/>
              <a:t>’</a:t>
            </a:r>
            <a:r>
              <a:rPr lang="en-US" dirty="0" smtClean="0"/>
              <a:t> explicitly addresses the </a:t>
            </a:r>
            <a:r>
              <a:rPr lang="en-US" altLang="zh-CN" dirty="0" smtClean="0"/>
              <a:t>4</a:t>
            </a:r>
            <a:r>
              <a:rPr lang="en-US" dirty="0" smtClean="0"/>
              <a:t>th parameter on the stack. </a:t>
            </a:r>
          </a:p>
          <a:p>
            <a:pPr lvl="1"/>
            <a:r>
              <a:rPr lang="en-US" dirty="0" smtClean="0"/>
              <a:t>%</a:t>
            </a:r>
            <a:r>
              <a:rPr lang="en-US" altLang="zh-CN" dirty="0" smtClean="0"/>
              <a:t>h</a:t>
            </a:r>
            <a:r>
              <a:rPr lang="zh-CN" altLang="en-US" dirty="0"/>
              <a:t> </a:t>
            </a:r>
            <a:r>
              <a:rPr lang="mr-IN" dirty="0"/>
              <a:t>–</a:t>
            </a:r>
            <a:r>
              <a:rPr lang="zh-CN" altLang="en-US" dirty="0"/>
              <a:t> </a:t>
            </a:r>
            <a:r>
              <a:rPr lang="en-US" altLang="zh-CN" dirty="0"/>
              <a:t>l</a:t>
            </a:r>
            <a:r>
              <a:rPr lang="en-US" dirty="0" smtClean="0"/>
              <a:t>ength </a:t>
            </a:r>
            <a:r>
              <a:rPr lang="en-US" dirty="0"/>
              <a:t>modifier. Specifies that length is </a:t>
            </a:r>
            <a:r>
              <a:rPr lang="en-US" dirty="0" err="1"/>
              <a:t>sizeof</a:t>
            </a:r>
            <a:r>
              <a:rPr lang="en-US" dirty="0"/>
              <a:t>(short</a:t>
            </a:r>
            <a:r>
              <a:rPr lang="en-US" dirty="0" smtClean="0"/>
              <a:t>)</a:t>
            </a:r>
          </a:p>
          <a:p>
            <a:pPr lvl="1"/>
            <a:r>
              <a:rPr lang="en-US" altLang="zh-CN" dirty="0" smtClean="0"/>
              <a:t>%8x%4$hn</a:t>
            </a:r>
            <a:r>
              <a:rPr lang="zh-CN" altLang="en-US" dirty="0"/>
              <a:t>  </a:t>
            </a:r>
            <a:r>
              <a:rPr lang="mr-IN" dirty="0"/>
              <a:t>–</a:t>
            </a:r>
            <a:r>
              <a:rPr lang="zh-CN" altLang="en-US" dirty="0"/>
              <a:t> </a:t>
            </a:r>
            <a:r>
              <a:rPr lang="zh-CN" altLang="en-US" dirty="0" smtClean="0"/>
              <a:t> </a:t>
            </a:r>
            <a:endParaRPr lang="en-US" dirty="0"/>
          </a:p>
          <a:p>
            <a:pPr lvl="2"/>
            <a:endParaRPr lang="en-US" dirty="0" smtClean="0"/>
          </a:p>
          <a:p>
            <a:pPr lvl="2"/>
            <a:endParaRPr lang="en-US" dirty="0"/>
          </a:p>
        </p:txBody>
      </p:sp>
    </p:spTree>
    <p:extLst>
      <p:ext uri="{BB962C8B-B14F-4D97-AF65-F5344CB8AC3E}">
        <p14:creationId xmlns:p14="http://schemas.microsoft.com/office/powerpoint/2010/main" val="1206005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1.2.11 Format String Attack </a:t>
            </a:r>
          </a:p>
        </p:txBody>
      </p:sp>
      <p:sp>
        <p:nvSpPr>
          <p:cNvPr id="3" name="Content Placeholder 2"/>
          <p:cNvSpPr>
            <a:spLocks noGrp="1"/>
          </p:cNvSpPr>
          <p:nvPr>
            <p:ph idx="1"/>
          </p:nvPr>
        </p:nvSpPr>
        <p:spPr/>
        <p:txBody>
          <a:bodyPr/>
          <a:lstStyle/>
          <a:p>
            <a:pPr marL="0" indent="0">
              <a:buNone/>
            </a:pPr>
            <a:r>
              <a:rPr lang="en" dirty="0"/>
              <a:t>Goal: overwrite return address to point to </a:t>
            </a:r>
            <a:r>
              <a:rPr lang="en" dirty="0" err="1"/>
              <a:t>buf</a:t>
            </a:r>
            <a:r>
              <a:rPr lang="en" dirty="0"/>
              <a:t> that contains shellcode</a:t>
            </a:r>
          </a:p>
          <a:p>
            <a:pPr marL="0" indent="0">
              <a:spcBef>
                <a:spcPts val="2133"/>
              </a:spcBef>
              <a:buNone/>
            </a:pPr>
            <a:r>
              <a:rPr lang="en" dirty="0"/>
              <a:t>Proto-answer: print </a:t>
            </a:r>
            <a:r>
              <a:rPr lang="en" dirty="0" err="1"/>
              <a:t>malicious_code</a:t>
            </a:r>
            <a:r>
              <a:rPr lang="en" dirty="0"/>
              <a:t> + padding + ADDR1 + ADDR2 + “%00000x%04$hn%00000x%05$hn</a:t>
            </a:r>
            <a:r>
              <a:rPr lang="en" dirty="0" smtClean="0"/>
              <a:t>”</a:t>
            </a:r>
            <a:endParaRPr lang="en-US" dirty="0" smtClean="0"/>
          </a:p>
          <a:p>
            <a:pPr marL="0" indent="0">
              <a:spcBef>
                <a:spcPts val="2133"/>
              </a:spcBef>
              <a:buNone/>
            </a:pPr>
            <a:r>
              <a:rPr lang="en-US" dirty="0"/>
              <a:t>e.g. </a:t>
            </a:r>
            <a:r>
              <a:rPr lang="en-US" dirty="0" err="1"/>
              <a:t>malicious_code</a:t>
            </a:r>
            <a:r>
              <a:rPr lang="en-US" dirty="0"/>
              <a:t> at 0xbfff1234</a:t>
            </a:r>
          </a:p>
          <a:p>
            <a:pPr>
              <a:spcBef>
                <a:spcPts val="2133"/>
              </a:spcBef>
              <a:buAutoNum type="arabicPeriod"/>
            </a:pPr>
            <a:r>
              <a:rPr lang="en-US" dirty="0"/>
              <a:t>print total of </a:t>
            </a:r>
            <a:r>
              <a:rPr lang="en-US" altLang="zh-CN" dirty="0" smtClean="0"/>
              <a:t>0x</a:t>
            </a:r>
            <a:r>
              <a:rPr lang="en-US" dirty="0" smtClean="0"/>
              <a:t>1234 </a:t>
            </a:r>
            <a:r>
              <a:rPr lang="en-US" dirty="0"/>
              <a:t>characters first, write to return address</a:t>
            </a:r>
          </a:p>
          <a:p>
            <a:pPr>
              <a:buAutoNum type="arabicPeriod"/>
            </a:pPr>
            <a:r>
              <a:rPr lang="en-US" dirty="0"/>
              <a:t>print total of </a:t>
            </a:r>
            <a:r>
              <a:rPr lang="en-US" altLang="zh-CN" dirty="0" smtClean="0"/>
              <a:t>0x</a:t>
            </a:r>
            <a:r>
              <a:rPr lang="en-US" dirty="0" smtClean="0"/>
              <a:t>bfff </a:t>
            </a:r>
            <a:r>
              <a:rPr lang="en-US" dirty="0"/>
              <a:t>characters, write to return address+# </a:t>
            </a:r>
            <a:br>
              <a:rPr lang="en-US" dirty="0"/>
            </a:br>
            <a:r>
              <a:rPr lang="en-US" dirty="0"/>
              <a:t>(think about what the offset </a:t>
            </a:r>
            <a:r>
              <a:rPr lang="en-US" dirty="0" smtClean="0"/>
              <a:t>is)</a:t>
            </a:r>
            <a:endParaRPr lang="en-US" dirty="0"/>
          </a:p>
          <a:p>
            <a:pPr marL="0" indent="0">
              <a:spcBef>
                <a:spcPts val="2133"/>
              </a:spcBef>
              <a:buNone/>
            </a:pPr>
            <a:endParaRPr lang="en" dirty="0"/>
          </a:p>
        </p:txBody>
      </p:sp>
    </p:spTree>
    <p:extLst>
      <p:ext uri="{BB962C8B-B14F-4D97-AF65-F5344CB8AC3E}">
        <p14:creationId xmlns:p14="http://schemas.microsoft.com/office/powerpoint/2010/main" val="118707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overflow demo</a:t>
            </a:r>
          </a:p>
        </p:txBody>
      </p:sp>
      <p:sp>
        <p:nvSpPr>
          <p:cNvPr id="3" name="Content Placeholder 2"/>
          <p:cNvSpPr>
            <a:spLocks noGrp="1"/>
          </p:cNvSpPr>
          <p:nvPr>
            <p:ph idx="1"/>
          </p:nvPr>
        </p:nvSpPr>
        <p:spPr/>
        <p:txBody>
          <a:bodyPr/>
          <a:lstStyle/>
          <a:p>
            <a:r>
              <a:rPr lang="en-US" altLang="zh-CN" dirty="0"/>
              <a:t>o</a:t>
            </a:r>
            <a:r>
              <a:rPr lang="en-US" altLang="zh-CN" dirty="0" smtClean="0"/>
              <a:t>verwrite</a:t>
            </a:r>
            <a:r>
              <a:rPr lang="zh-CN" altLang="en-US" dirty="0" smtClean="0"/>
              <a:t> </a:t>
            </a:r>
            <a:r>
              <a:rPr lang="en-US" altLang="zh-CN" dirty="0" smtClean="0"/>
              <a:t>variables</a:t>
            </a:r>
          </a:p>
          <a:p>
            <a:r>
              <a:rPr lang="en-US" altLang="zh-CN" dirty="0"/>
              <a:t>o</a:t>
            </a:r>
            <a:r>
              <a:rPr lang="en-US" altLang="zh-CN" dirty="0" smtClean="0"/>
              <a:t>verwrite</a:t>
            </a:r>
            <a:r>
              <a:rPr lang="zh-CN" altLang="en-US" dirty="0" smtClean="0"/>
              <a:t> </a:t>
            </a:r>
            <a:r>
              <a:rPr lang="en-US" altLang="zh-CN" dirty="0" smtClean="0"/>
              <a:t>return</a:t>
            </a:r>
            <a:r>
              <a:rPr lang="zh-CN" altLang="en-US" dirty="0" smtClean="0"/>
              <a:t> </a:t>
            </a:r>
            <a:r>
              <a:rPr lang="en-US" altLang="zh-CN" dirty="0" smtClean="0"/>
              <a:t>address</a:t>
            </a:r>
            <a:endParaRPr lang="en-US" dirty="0"/>
          </a:p>
        </p:txBody>
      </p:sp>
    </p:spTree>
    <p:extLst>
      <p:ext uri="{BB962C8B-B14F-4D97-AF65-F5344CB8AC3E}">
        <p14:creationId xmlns:p14="http://schemas.microsoft.com/office/powerpoint/2010/main" val="290634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1.2.7 Variable Stack Position</a:t>
            </a:r>
          </a:p>
        </p:txBody>
      </p:sp>
      <p:sp>
        <p:nvSpPr>
          <p:cNvPr id="3" name="Content Placeholder 2"/>
          <p:cNvSpPr>
            <a:spLocks noGrp="1"/>
          </p:cNvSpPr>
          <p:nvPr>
            <p:ph idx="1"/>
          </p:nvPr>
        </p:nvSpPr>
        <p:spPr>
          <a:xfrm>
            <a:off x="838200" y="1825625"/>
            <a:ext cx="6795782" cy="4351338"/>
          </a:xfrm>
        </p:spPr>
        <p:txBody>
          <a:bodyPr/>
          <a:lstStyle/>
          <a:p>
            <a:r>
              <a:rPr lang="en-US" dirty="0" smtClean="0"/>
              <a:t>Before </a:t>
            </a:r>
            <a:r>
              <a:rPr lang="en-US" dirty="0"/>
              <a:t>randomization: return to specific address (injected code)</a:t>
            </a:r>
          </a:p>
          <a:p>
            <a:r>
              <a:rPr lang="en-US" dirty="0"/>
              <a:t>What if I don’t know the address </a:t>
            </a:r>
            <a:r>
              <a:rPr lang="en-US" dirty="0" smtClean="0"/>
              <a:t>?</a:t>
            </a:r>
          </a:p>
          <a:p>
            <a:r>
              <a:rPr lang="en-US" dirty="0" smtClean="0"/>
              <a:t>How do we deal with this uncertainty (as discussed in lecture)?</a:t>
            </a:r>
            <a:endParaRPr lang="en-US" dirty="0"/>
          </a:p>
        </p:txBody>
      </p:sp>
      <p:pic>
        <p:nvPicPr>
          <p:cNvPr id="5" name="Picture 4">
            <a:extLst>
              <a:ext uri="{FF2B5EF4-FFF2-40B4-BE49-F238E27FC236}">
                <a16:creationId xmlns="" xmlns:a16="http://schemas.microsoft.com/office/drawing/2014/main" id="{949D6E34-F355-B142-B418-92E3A905DA3E}"/>
              </a:ext>
            </a:extLst>
          </p:cNvPr>
          <p:cNvPicPr>
            <a:picLocks noChangeAspect="1"/>
          </p:cNvPicPr>
          <p:nvPr/>
        </p:nvPicPr>
        <p:blipFill>
          <a:blip r:embed="rId3"/>
          <a:stretch>
            <a:fillRect/>
          </a:stretch>
        </p:blipFill>
        <p:spPr>
          <a:xfrm>
            <a:off x="7811345" y="1690688"/>
            <a:ext cx="3324897" cy="4310957"/>
          </a:xfrm>
          <a:prstGeom prst="rect">
            <a:avLst/>
          </a:prstGeom>
        </p:spPr>
      </p:pic>
    </p:spTree>
    <p:extLst>
      <p:ext uri="{BB962C8B-B14F-4D97-AF65-F5344CB8AC3E}">
        <p14:creationId xmlns:p14="http://schemas.microsoft.com/office/powerpoint/2010/main" val="2633461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1.2.8 Linked List Exploit</a:t>
            </a:r>
          </a:p>
        </p:txBody>
      </p:sp>
      <p:sp>
        <p:nvSpPr>
          <p:cNvPr id="4" name="Rectangle 3"/>
          <p:cNvSpPr/>
          <p:nvPr/>
        </p:nvSpPr>
        <p:spPr>
          <a:xfrm>
            <a:off x="3067664" y="2282823"/>
            <a:ext cx="1917291" cy="1356851"/>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6803923" y="2282824"/>
            <a:ext cx="1917291" cy="1356851"/>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p:cNvCxnSpPr/>
          <p:nvPr/>
        </p:nvCxnSpPr>
        <p:spPr>
          <a:xfrm flipH="1" flipV="1">
            <a:off x="1710812" y="2591563"/>
            <a:ext cx="1356851"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984954" y="2591564"/>
            <a:ext cx="1818969" cy="1572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987413" y="3210993"/>
            <a:ext cx="1816510" cy="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721214" y="3210993"/>
            <a:ext cx="1816510" cy="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710812" y="3210993"/>
            <a:ext cx="135439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8721216" y="2599426"/>
            <a:ext cx="1816508" cy="786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34537" y="4731300"/>
            <a:ext cx="7846143" cy="954107"/>
          </a:xfrm>
          <a:prstGeom prst="rect">
            <a:avLst/>
          </a:prstGeom>
          <a:noFill/>
        </p:spPr>
        <p:txBody>
          <a:bodyPr wrap="square" rtlCol="0">
            <a:spAutoFit/>
          </a:bodyPr>
          <a:lstStyle/>
          <a:p>
            <a:r>
              <a:rPr lang="en-US" sz="2800" dirty="0"/>
              <a:t>We will use an example that can help you complete the assignment</a:t>
            </a:r>
          </a:p>
        </p:txBody>
      </p:sp>
    </p:spTree>
    <p:extLst>
      <p:ext uri="{BB962C8B-B14F-4D97-AF65-F5344CB8AC3E}">
        <p14:creationId xmlns:p14="http://schemas.microsoft.com/office/powerpoint/2010/main" val="1053808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912" y="878681"/>
            <a:ext cx="6561804" cy="5355312"/>
          </a:xfrm>
          <a:prstGeom prst="rect">
            <a:avLst/>
          </a:prstGeom>
          <a:noFill/>
        </p:spPr>
        <p:txBody>
          <a:bodyPr wrap="square" rtlCol="0">
            <a:spAutoFit/>
          </a:bodyPr>
          <a:lstStyle/>
          <a:p>
            <a:r>
              <a:rPr lang="en-US" dirty="0"/>
              <a:t>﻿</a:t>
            </a:r>
            <a:r>
              <a:rPr lang="en-US" dirty="0" err="1"/>
              <a:t>typedef</a:t>
            </a:r>
            <a:r>
              <a:rPr lang="en-US" dirty="0"/>
              <a:t> </a:t>
            </a:r>
            <a:r>
              <a:rPr lang="en-US" dirty="0" err="1"/>
              <a:t>struct</a:t>
            </a:r>
            <a:r>
              <a:rPr lang="en-US" dirty="0"/>
              <a:t> node {</a:t>
            </a:r>
          </a:p>
          <a:p>
            <a:r>
              <a:rPr lang="en-US" dirty="0"/>
              <a:t>        </a:t>
            </a:r>
            <a:r>
              <a:rPr lang="en-US" dirty="0" err="1"/>
              <a:t>struct</a:t>
            </a:r>
            <a:r>
              <a:rPr lang="en-US" dirty="0"/>
              <a:t> node *next;	</a:t>
            </a:r>
          </a:p>
          <a:p>
            <a:r>
              <a:rPr lang="en-US" dirty="0"/>
              <a:t>} Node;</a:t>
            </a:r>
          </a:p>
          <a:p>
            <a:endParaRPr lang="en-US" dirty="0"/>
          </a:p>
          <a:p>
            <a:r>
              <a:rPr lang="en-US" dirty="0" err="1"/>
              <a:t>add_lineage</a:t>
            </a:r>
            <a:r>
              <a:rPr lang="en-US" dirty="0"/>
              <a:t>(Node* grandparent, Node* parent, Node*child){</a:t>
            </a:r>
          </a:p>
          <a:p>
            <a:pPr lvl="1"/>
            <a:r>
              <a:rPr lang="en-US" dirty="0"/>
              <a:t>grandparent-&gt;next = parent;</a:t>
            </a:r>
          </a:p>
          <a:p>
            <a:pPr lvl="1"/>
            <a:r>
              <a:rPr lang="en-US" dirty="0"/>
              <a:t>grandparent-&gt;next-&gt;next = child;</a:t>
            </a:r>
          </a:p>
          <a:p>
            <a:r>
              <a:rPr lang="en-US" dirty="0"/>
              <a:t>}</a:t>
            </a:r>
          </a:p>
          <a:p>
            <a:endParaRPr lang="en-US" dirty="0"/>
          </a:p>
          <a:p>
            <a:r>
              <a:rPr lang="en-US" dirty="0"/>
              <a:t>main(){</a:t>
            </a:r>
          </a:p>
          <a:p>
            <a:pPr lvl="1"/>
            <a:r>
              <a:rPr lang="en-US" dirty="0"/>
              <a:t>node* a = </a:t>
            </a:r>
            <a:r>
              <a:rPr lang="en-US" dirty="0" err="1"/>
              <a:t>create_node</a:t>
            </a:r>
            <a:r>
              <a:rPr lang="en-US" dirty="0"/>
              <a:t>()</a:t>
            </a:r>
          </a:p>
          <a:p>
            <a:pPr lvl="1"/>
            <a:r>
              <a:rPr lang="en-US" dirty="0"/>
              <a:t>node* b = </a:t>
            </a:r>
            <a:r>
              <a:rPr lang="en-US" dirty="0" err="1"/>
              <a:t>create_node</a:t>
            </a:r>
            <a:r>
              <a:rPr lang="en-US" dirty="0"/>
              <a:t>(); </a:t>
            </a:r>
          </a:p>
          <a:p>
            <a:pPr lvl="1"/>
            <a:r>
              <a:rPr lang="en-US" dirty="0"/>
              <a:t>node* c = </a:t>
            </a:r>
            <a:r>
              <a:rPr lang="en-US" dirty="0" err="1"/>
              <a:t>create_node</a:t>
            </a:r>
            <a:r>
              <a:rPr lang="en-US" dirty="0"/>
              <a:t>();</a:t>
            </a:r>
          </a:p>
          <a:p>
            <a:pPr lvl="1"/>
            <a:endParaRPr lang="en-US" dirty="0"/>
          </a:p>
          <a:p>
            <a:pPr lvl="1"/>
            <a:r>
              <a:rPr lang="en-US" dirty="0" err="1"/>
              <a:t>add_lineage</a:t>
            </a:r>
            <a:r>
              <a:rPr lang="en-US" dirty="0"/>
              <a:t>(</a:t>
            </a:r>
            <a:r>
              <a:rPr lang="en-US" dirty="0" err="1"/>
              <a:t>a,b,c</a:t>
            </a:r>
            <a:r>
              <a:rPr lang="en-US" dirty="0"/>
              <a:t>);</a:t>
            </a:r>
          </a:p>
          <a:p>
            <a:r>
              <a:rPr lang="en-US" dirty="0"/>
              <a:t>}</a:t>
            </a:r>
          </a:p>
          <a:p>
            <a:endParaRPr lang="en-US" dirty="0"/>
          </a:p>
          <a:p>
            <a:r>
              <a:rPr lang="en-US" dirty="0">
                <a:solidFill>
                  <a:srgbClr val="C00000"/>
                </a:solidFill>
              </a:rPr>
              <a:t>How do you write 0xdeadbeef into address 0xbffe1234?</a:t>
            </a:r>
          </a:p>
          <a:p>
            <a:r>
              <a:rPr lang="en-US" b="1" dirty="0">
                <a:solidFill>
                  <a:srgbClr val="C00000"/>
                </a:solidFill>
              </a:rPr>
              <a:t>Hint: change b and c arguments to </a:t>
            </a:r>
            <a:r>
              <a:rPr lang="en-US" b="1" dirty="0" err="1">
                <a:solidFill>
                  <a:srgbClr val="C00000"/>
                </a:solidFill>
              </a:rPr>
              <a:t>add_lineage</a:t>
            </a:r>
            <a:endParaRPr lang="en-US" b="1" dirty="0">
              <a:solidFill>
                <a:srgbClr val="C00000"/>
              </a:solidFill>
            </a:endParaRPr>
          </a:p>
        </p:txBody>
      </p:sp>
      <p:grpSp>
        <p:nvGrpSpPr>
          <p:cNvPr id="3" name="Group 2"/>
          <p:cNvGrpSpPr/>
          <p:nvPr/>
        </p:nvGrpSpPr>
        <p:grpSpPr>
          <a:xfrm>
            <a:off x="7864378" y="902690"/>
            <a:ext cx="4126516" cy="4500306"/>
            <a:chOff x="7126959" y="1401521"/>
            <a:chExt cx="4126516" cy="4500306"/>
          </a:xfrm>
        </p:grpSpPr>
        <p:graphicFrame>
          <p:nvGraphicFramePr>
            <p:cNvPr id="4" name="Shape 124"/>
            <p:cNvGraphicFramePr/>
            <p:nvPr>
              <p:extLst/>
            </p:nvPr>
          </p:nvGraphicFramePr>
          <p:xfrm>
            <a:off x="9181375" y="2244467"/>
            <a:ext cx="1628072" cy="3657360"/>
          </p:xfrm>
          <a:graphic>
            <a:graphicData uri="http://schemas.openxmlformats.org/drawingml/2006/table">
              <a:tbl>
                <a:tblPr>
                  <a:noFill/>
                </a:tblPr>
                <a:tblGrid>
                  <a:gridCol w="1628072">
                    <a:extLst>
                      <a:ext uri="{9D8B030D-6E8A-4147-A177-3AD203B41FA5}">
                        <a16:colId xmlns="" xmlns:a16="http://schemas.microsoft.com/office/drawing/2014/main" val="20000"/>
                      </a:ext>
                    </a:extLst>
                  </a:gridCol>
                </a:tblGrid>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0"/>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1"/>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2"/>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3"/>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4"/>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5"/>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6"/>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7"/>
                    </a:ext>
                  </a:extLst>
                </a:tr>
              </a:tbl>
            </a:graphicData>
          </a:graphic>
        </p:graphicFrame>
        <p:cxnSp>
          <p:nvCxnSpPr>
            <p:cNvPr id="5" name="Shape 125"/>
            <p:cNvCxnSpPr/>
            <p:nvPr/>
          </p:nvCxnSpPr>
          <p:spPr>
            <a:xfrm>
              <a:off x="8350054" y="3849945"/>
              <a:ext cx="675600" cy="0"/>
            </a:xfrm>
            <a:prstGeom prst="straightConnector1">
              <a:avLst/>
            </a:prstGeom>
            <a:noFill/>
            <a:ln w="9525" cap="flat" cmpd="sng">
              <a:solidFill>
                <a:schemeClr val="dk2"/>
              </a:solidFill>
              <a:prstDash val="solid"/>
              <a:round/>
              <a:headEnd type="none" w="lg" len="lg"/>
              <a:tailEnd type="triangle" w="lg" len="lg"/>
            </a:ln>
          </p:spPr>
        </p:cxnSp>
        <p:sp>
          <p:nvSpPr>
            <p:cNvPr id="6" name="Shape 126"/>
            <p:cNvSpPr txBox="1"/>
            <p:nvPr/>
          </p:nvSpPr>
          <p:spPr>
            <a:xfrm>
              <a:off x="7126959" y="3639795"/>
              <a:ext cx="1898695" cy="42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0xbffe1234</a:t>
              </a:r>
              <a:endParaRPr dirty="0"/>
            </a:p>
          </p:txBody>
        </p:sp>
        <p:sp>
          <p:nvSpPr>
            <p:cNvPr id="9" name="Shape 129"/>
            <p:cNvSpPr txBox="1"/>
            <p:nvPr/>
          </p:nvSpPr>
          <p:spPr>
            <a:xfrm>
              <a:off x="9181375" y="1401521"/>
              <a:ext cx="2072100" cy="422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Low memory address</a:t>
              </a:r>
              <a:endParaRPr dirty="0"/>
            </a:p>
          </p:txBody>
        </p:sp>
      </p:grpSp>
    </p:spTree>
    <p:extLst>
      <p:ext uri="{BB962C8B-B14F-4D97-AF65-F5344CB8AC3E}">
        <p14:creationId xmlns:p14="http://schemas.microsoft.com/office/powerpoint/2010/main" val="639977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912" y="878681"/>
            <a:ext cx="6561804" cy="5355312"/>
          </a:xfrm>
          <a:prstGeom prst="rect">
            <a:avLst/>
          </a:prstGeom>
          <a:noFill/>
        </p:spPr>
        <p:txBody>
          <a:bodyPr wrap="square" rtlCol="0">
            <a:spAutoFit/>
          </a:bodyPr>
          <a:lstStyle/>
          <a:p>
            <a:r>
              <a:rPr lang="en-US" dirty="0"/>
              <a:t>﻿</a:t>
            </a:r>
            <a:r>
              <a:rPr lang="en-US" dirty="0" err="1"/>
              <a:t>typedef</a:t>
            </a:r>
            <a:r>
              <a:rPr lang="en-US" dirty="0"/>
              <a:t> </a:t>
            </a:r>
            <a:r>
              <a:rPr lang="en-US" dirty="0" err="1"/>
              <a:t>struct</a:t>
            </a:r>
            <a:r>
              <a:rPr lang="en-US" dirty="0"/>
              <a:t> node {</a:t>
            </a:r>
          </a:p>
          <a:p>
            <a:r>
              <a:rPr lang="en-US" dirty="0"/>
              <a:t>        </a:t>
            </a:r>
            <a:r>
              <a:rPr lang="en-US" dirty="0" err="1"/>
              <a:t>struct</a:t>
            </a:r>
            <a:r>
              <a:rPr lang="en-US" dirty="0"/>
              <a:t> node *next;	</a:t>
            </a:r>
          </a:p>
          <a:p>
            <a:r>
              <a:rPr lang="en-US" dirty="0"/>
              <a:t>} Node;</a:t>
            </a:r>
          </a:p>
          <a:p>
            <a:endParaRPr lang="en-US" dirty="0"/>
          </a:p>
          <a:p>
            <a:r>
              <a:rPr lang="en-US" dirty="0" err="1"/>
              <a:t>add_lineage</a:t>
            </a:r>
            <a:r>
              <a:rPr lang="en-US" dirty="0"/>
              <a:t>(Node* grandparent, Node* parent, Node*child){</a:t>
            </a:r>
          </a:p>
          <a:p>
            <a:pPr lvl="1"/>
            <a:r>
              <a:rPr lang="en-US" dirty="0"/>
              <a:t>grandparent-&gt;next = parent;</a:t>
            </a:r>
          </a:p>
          <a:p>
            <a:pPr lvl="1"/>
            <a:r>
              <a:rPr lang="en-US" dirty="0"/>
              <a:t>grandparent-&gt;next-&gt;next = child;</a:t>
            </a:r>
          </a:p>
          <a:p>
            <a:r>
              <a:rPr lang="en-US" dirty="0"/>
              <a:t>}</a:t>
            </a:r>
          </a:p>
          <a:p>
            <a:endParaRPr lang="en-US" dirty="0"/>
          </a:p>
          <a:p>
            <a:r>
              <a:rPr lang="en-US" dirty="0"/>
              <a:t>main(){</a:t>
            </a:r>
          </a:p>
          <a:p>
            <a:pPr lvl="1"/>
            <a:r>
              <a:rPr lang="en-US" dirty="0"/>
              <a:t>node* a = </a:t>
            </a:r>
            <a:r>
              <a:rPr lang="en-US" dirty="0" err="1"/>
              <a:t>create_node</a:t>
            </a:r>
            <a:r>
              <a:rPr lang="en-US" dirty="0"/>
              <a:t>()</a:t>
            </a:r>
          </a:p>
          <a:p>
            <a:pPr lvl="1"/>
            <a:r>
              <a:rPr lang="en-US" dirty="0"/>
              <a:t>node* b = </a:t>
            </a:r>
            <a:r>
              <a:rPr lang="en-US" dirty="0" err="1"/>
              <a:t>create_node</a:t>
            </a:r>
            <a:r>
              <a:rPr lang="en-US" dirty="0"/>
              <a:t>(); </a:t>
            </a:r>
          </a:p>
          <a:p>
            <a:pPr lvl="1"/>
            <a:r>
              <a:rPr lang="en-US" dirty="0"/>
              <a:t>node* c = </a:t>
            </a:r>
            <a:r>
              <a:rPr lang="en-US" dirty="0" err="1"/>
              <a:t>create_node</a:t>
            </a:r>
            <a:r>
              <a:rPr lang="en-US" dirty="0"/>
              <a:t>();</a:t>
            </a:r>
          </a:p>
          <a:p>
            <a:pPr lvl="1"/>
            <a:endParaRPr lang="en-US" dirty="0"/>
          </a:p>
          <a:p>
            <a:pPr lvl="1"/>
            <a:r>
              <a:rPr lang="en-US" dirty="0" err="1"/>
              <a:t>add_lineage</a:t>
            </a:r>
            <a:r>
              <a:rPr lang="en-US" dirty="0"/>
              <a:t>(</a:t>
            </a:r>
            <a:r>
              <a:rPr lang="en-US" dirty="0" err="1"/>
              <a:t>a,b,c</a:t>
            </a:r>
            <a:r>
              <a:rPr lang="en-US" dirty="0"/>
              <a:t>);</a:t>
            </a:r>
          </a:p>
          <a:p>
            <a:r>
              <a:rPr lang="en-US" dirty="0"/>
              <a:t>}</a:t>
            </a:r>
          </a:p>
          <a:p>
            <a:endParaRPr lang="en-US" dirty="0"/>
          </a:p>
          <a:p>
            <a:r>
              <a:rPr lang="en-US" dirty="0">
                <a:solidFill>
                  <a:srgbClr val="C00000"/>
                </a:solidFill>
              </a:rPr>
              <a:t>How do you write 0xdeadbeef into address 0xbffe1234?</a:t>
            </a:r>
          </a:p>
          <a:p>
            <a:r>
              <a:rPr lang="en-US" b="1" dirty="0">
                <a:solidFill>
                  <a:srgbClr val="C00000"/>
                </a:solidFill>
              </a:rPr>
              <a:t>Hint: change b and c arguments to </a:t>
            </a:r>
            <a:r>
              <a:rPr lang="en-US" b="1" dirty="0" err="1">
                <a:solidFill>
                  <a:srgbClr val="C00000"/>
                </a:solidFill>
              </a:rPr>
              <a:t>add_lineage</a:t>
            </a:r>
            <a:endParaRPr lang="en-US" b="1" dirty="0">
              <a:solidFill>
                <a:srgbClr val="C00000"/>
              </a:solidFill>
            </a:endParaRPr>
          </a:p>
        </p:txBody>
      </p:sp>
      <p:grpSp>
        <p:nvGrpSpPr>
          <p:cNvPr id="3" name="Group 2"/>
          <p:cNvGrpSpPr/>
          <p:nvPr/>
        </p:nvGrpSpPr>
        <p:grpSpPr>
          <a:xfrm>
            <a:off x="7864378" y="902690"/>
            <a:ext cx="4126516" cy="4500306"/>
            <a:chOff x="7126959" y="1401521"/>
            <a:chExt cx="4126516" cy="4500306"/>
          </a:xfrm>
        </p:grpSpPr>
        <p:graphicFrame>
          <p:nvGraphicFramePr>
            <p:cNvPr id="4" name="Shape 124"/>
            <p:cNvGraphicFramePr/>
            <p:nvPr>
              <p:extLst>
                <p:ext uri="{D42A27DB-BD31-4B8C-83A1-F6EECF244321}">
                  <p14:modId xmlns:p14="http://schemas.microsoft.com/office/powerpoint/2010/main" val="989521642"/>
                </p:ext>
              </p:extLst>
            </p:nvPr>
          </p:nvGraphicFramePr>
          <p:xfrm>
            <a:off x="9181375" y="2244467"/>
            <a:ext cx="1628072" cy="3657360"/>
          </p:xfrm>
          <a:graphic>
            <a:graphicData uri="http://schemas.openxmlformats.org/drawingml/2006/table">
              <a:tbl>
                <a:tblPr>
                  <a:noFill/>
                </a:tblPr>
                <a:tblGrid>
                  <a:gridCol w="1628072">
                    <a:extLst>
                      <a:ext uri="{9D8B030D-6E8A-4147-A177-3AD203B41FA5}">
                        <a16:colId xmlns="" xmlns:a16="http://schemas.microsoft.com/office/drawing/2014/main" val="20000"/>
                      </a:ext>
                    </a:extLst>
                  </a:gridCol>
                </a:tblGrid>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0"/>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1"/>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2"/>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3"/>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4"/>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5"/>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6"/>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7"/>
                    </a:ext>
                  </a:extLst>
                </a:tr>
              </a:tbl>
            </a:graphicData>
          </a:graphic>
        </p:graphicFrame>
        <p:cxnSp>
          <p:nvCxnSpPr>
            <p:cNvPr id="5" name="Shape 125"/>
            <p:cNvCxnSpPr/>
            <p:nvPr/>
          </p:nvCxnSpPr>
          <p:spPr>
            <a:xfrm>
              <a:off x="8350054" y="3849945"/>
              <a:ext cx="675600" cy="0"/>
            </a:xfrm>
            <a:prstGeom prst="straightConnector1">
              <a:avLst/>
            </a:prstGeom>
            <a:noFill/>
            <a:ln w="9525" cap="flat" cmpd="sng">
              <a:solidFill>
                <a:schemeClr val="dk2"/>
              </a:solidFill>
              <a:prstDash val="solid"/>
              <a:round/>
              <a:headEnd type="none" w="lg" len="lg"/>
              <a:tailEnd type="triangle" w="lg" len="lg"/>
            </a:ln>
          </p:spPr>
        </p:cxnSp>
        <p:sp>
          <p:nvSpPr>
            <p:cNvPr id="6" name="Shape 126"/>
            <p:cNvSpPr txBox="1"/>
            <p:nvPr/>
          </p:nvSpPr>
          <p:spPr>
            <a:xfrm>
              <a:off x="7126959" y="3639795"/>
              <a:ext cx="1898695" cy="42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0xbffe1234</a:t>
              </a:r>
              <a:endParaRPr dirty="0"/>
            </a:p>
          </p:txBody>
        </p:sp>
        <p:sp>
          <p:nvSpPr>
            <p:cNvPr id="9" name="Shape 129"/>
            <p:cNvSpPr txBox="1"/>
            <p:nvPr/>
          </p:nvSpPr>
          <p:spPr>
            <a:xfrm>
              <a:off x="9181375" y="1401521"/>
              <a:ext cx="2072100" cy="422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Low memory address</a:t>
              </a:r>
              <a:endParaRPr dirty="0"/>
            </a:p>
          </p:txBody>
        </p:sp>
      </p:grpSp>
      <p:sp>
        <p:nvSpPr>
          <p:cNvPr id="8" name="Rectangle 7"/>
          <p:cNvSpPr/>
          <p:nvPr/>
        </p:nvSpPr>
        <p:spPr>
          <a:xfrm>
            <a:off x="529169" y="1963607"/>
            <a:ext cx="6207843" cy="1281037"/>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203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912" y="878681"/>
            <a:ext cx="7697430" cy="5970865"/>
          </a:xfrm>
          <a:prstGeom prst="rect">
            <a:avLst/>
          </a:prstGeom>
          <a:noFill/>
        </p:spPr>
        <p:txBody>
          <a:bodyPr wrap="square" rtlCol="0">
            <a:spAutoFit/>
          </a:bodyPr>
          <a:lstStyle/>
          <a:p>
            <a:r>
              <a:rPr lang="en-US" sz="2800" dirty="0" err="1"/>
              <a:t>add_lineage</a:t>
            </a:r>
            <a:r>
              <a:rPr lang="en-US" sz="2800" dirty="0"/>
              <a:t>(Node* grandparent, Node* parent, Node*child){</a:t>
            </a:r>
          </a:p>
          <a:p>
            <a:pPr lvl="1"/>
            <a:r>
              <a:rPr lang="en-US" sz="2800" dirty="0"/>
              <a:t>grandparent-&gt;next = parent;</a:t>
            </a:r>
          </a:p>
          <a:p>
            <a:pPr lvl="1"/>
            <a:r>
              <a:rPr lang="en-US" sz="2800" dirty="0"/>
              <a:t>grandparent-&gt;next-&gt;next = child;</a:t>
            </a:r>
          </a:p>
          <a:p>
            <a:r>
              <a:rPr lang="en-US" sz="2800" dirty="0"/>
              <a:t>}</a:t>
            </a:r>
          </a:p>
          <a:p>
            <a:endParaRPr lang="en-US" sz="2800" dirty="0"/>
          </a:p>
          <a:p>
            <a:r>
              <a:rPr lang="en-US" sz="2800" dirty="0"/>
              <a:t>main(){</a:t>
            </a:r>
          </a:p>
          <a:p>
            <a:pPr lvl="1"/>
            <a:r>
              <a:rPr lang="en-US" sz="2800" dirty="0" err="1"/>
              <a:t>add_lineage</a:t>
            </a:r>
            <a:r>
              <a:rPr lang="en-US" sz="2800" dirty="0"/>
              <a:t>(a,</a:t>
            </a:r>
            <a:r>
              <a:rPr lang="en-US" sz="2800" b="1" dirty="0">
                <a:solidFill>
                  <a:srgbClr val="FF0000"/>
                </a:solidFill>
              </a:rPr>
              <a:t>0xbffe1234,0xdeadbeef</a:t>
            </a:r>
            <a:r>
              <a:rPr lang="en-US" sz="2800" dirty="0"/>
              <a:t>);</a:t>
            </a:r>
          </a:p>
          <a:p>
            <a:r>
              <a:rPr lang="en-US" sz="2800" dirty="0"/>
              <a:t>}</a:t>
            </a:r>
          </a:p>
          <a:p>
            <a:endParaRPr lang="en-US" sz="2800" dirty="0"/>
          </a:p>
          <a:p>
            <a:r>
              <a:rPr lang="en-US" sz="2800" dirty="0">
                <a:solidFill>
                  <a:srgbClr val="C00000"/>
                </a:solidFill>
              </a:rPr>
              <a:t>How do you write 0xdeadbeef into address 0xbffe1234?</a:t>
            </a:r>
          </a:p>
          <a:p>
            <a:endParaRPr lang="en-US" sz="2800" dirty="0"/>
          </a:p>
          <a:p>
            <a:endParaRPr lang="en-US" dirty="0"/>
          </a:p>
        </p:txBody>
      </p:sp>
      <p:grpSp>
        <p:nvGrpSpPr>
          <p:cNvPr id="3" name="Group 2"/>
          <p:cNvGrpSpPr/>
          <p:nvPr/>
        </p:nvGrpSpPr>
        <p:grpSpPr>
          <a:xfrm>
            <a:off x="7864378" y="902690"/>
            <a:ext cx="4126516" cy="4500306"/>
            <a:chOff x="7126959" y="1401521"/>
            <a:chExt cx="4126516" cy="4500306"/>
          </a:xfrm>
        </p:grpSpPr>
        <p:graphicFrame>
          <p:nvGraphicFramePr>
            <p:cNvPr id="4" name="Shape 124"/>
            <p:cNvGraphicFramePr/>
            <p:nvPr>
              <p:extLst>
                <p:ext uri="{D42A27DB-BD31-4B8C-83A1-F6EECF244321}">
                  <p14:modId xmlns:p14="http://schemas.microsoft.com/office/powerpoint/2010/main" val="1539077317"/>
                </p:ext>
              </p:extLst>
            </p:nvPr>
          </p:nvGraphicFramePr>
          <p:xfrm>
            <a:off x="9181375" y="2244467"/>
            <a:ext cx="1628072" cy="3657360"/>
          </p:xfrm>
          <a:graphic>
            <a:graphicData uri="http://schemas.openxmlformats.org/drawingml/2006/table">
              <a:tbl>
                <a:tblPr>
                  <a:noFill/>
                </a:tblPr>
                <a:tblGrid>
                  <a:gridCol w="1628072">
                    <a:extLst>
                      <a:ext uri="{9D8B030D-6E8A-4147-A177-3AD203B41FA5}">
                        <a16:colId xmlns="" xmlns:a16="http://schemas.microsoft.com/office/drawing/2014/main" val="20000"/>
                      </a:ext>
                    </a:extLst>
                  </a:gridCol>
                </a:tblGrid>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0"/>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1"/>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2"/>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3"/>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4"/>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5"/>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6"/>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7"/>
                    </a:ext>
                  </a:extLst>
                </a:tr>
              </a:tbl>
            </a:graphicData>
          </a:graphic>
        </p:graphicFrame>
        <p:cxnSp>
          <p:nvCxnSpPr>
            <p:cNvPr id="5" name="Shape 125"/>
            <p:cNvCxnSpPr/>
            <p:nvPr/>
          </p:nvCxnSpPr>
          <p:spPr>
            <a:xfrm>
              <a:off x="8350054" y="3849945"/>
              <a:ext cx="675600" cy="0"/>
            </a:xfrm>
            <a:prstGeom prst="straightConnector1">
              <a:avLst/>
            </a:prstGeom>
            <a:noFill/>
            <a:ln w="9525" cap="flat" cmpd="sng">
              <a:solidFill>
                <a:schemeClr val="dk2"/>
              </a:solidFill>
              <a:prstDash val="solid"/>
              <a:round/>
              <a:headEnd type="none" w="lg" len="lg"/>
              <a:tailEnd type="triangle" w="lg" len="lg"/>
            </a:ln>
          </p:spPr>
        </p:cxnSp>
        <p:sp>
          <p:nvSpPr>
            <p:cNvPr id="6" name="Shape 126"/>
            <p:cNvSpPr txBox="1"/>
            <p:nvPr/>
          </p:nvSpPr>
          <p:spPr>
            <a:xfrm>
              <a:off x="7126959" y="3639795"/>
              <a:ext cx="1898695" cy="42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0xbffe1234</a:t>
              </a:r>
              <a:endParaRPr dirty="0"/>
            </a:p>
          </p:txBody>
        </p:sp>
        <p:sp>
          <p:nvSpPr>
            <p:cNvPr id="7" name="Shape 129"/>
            <p:cNvSpPr txBox="1"/>
            <p:nvPr/>
          </p:nvSpPr>
          <p:spPr>
            <a:xfrm>
              <a:off x="9181375" y="1401521"/>
              <a:ext cx="2072100" cy="422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Low memory address</a:t>
              </a:r>
              <a:endParaRPr dirty="0"/>
            </a:p>
          </p:txBody>
        </p:sp>
      </p:grpSp>
    </p:spTree>
    <p:extLst>
      <p:ext uri="{BB962C8B-B14F-4D97-AF65-F5344CB8AC3E}">
        <p14:creationId xmlns:p14="http://schemas.microsoft.com/office/powerpoint/2010/main" val="1045791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912" y="878681"/>
            <a:ext cx="7653185" cy="4524315"/>
          </a:xfrm>
          <a:prstGeom prst="rect">
            <a:avLst/>
          </a:prstGeom>
          <a:noFill/>
        </p:spPr>
        <p:txBody>
          <a:bodyPr wrap="square" rtlCol="0">
            <a:spAutoFit/>
          </a:bodyPr>
          <a:lstStyle/>
          <a:p>
            <a:r>
              <a:rPr lang="en-US" sz="2800" dirty="0" err="1"/>
              <a:t>add_lineage</a:t>
            </a:r>
            <a:r>
              <a:rPr lang="en-US" sz="2800" dirty="0"/>
              <a:t>(Node* grandparent, Node* </a:t>
            </a:r>
            <a:r>
              <a:rPr lang="en-US" sz="2800" dirty="0">
                <a:solidFill>
                  <a:schemeClr val="accent2">
                    <a:lumMod val="75000"/>
                  </a:schemeClr>
                </a:solidFill>
              </a:rPr>
              <a:t>parent</a:t>
            </a:r>
            <a:r>
              <a:rPr lang="en-US" sz="2800" dirty="0"/>
              <a:t>, Node*child){</a:t>
            </a:r>
          </a:p>
          <a:p>
            <a:pPr lvl="1"/>
            <a:r>
              <a:rPr lang="en-US" sz="2800" dirty="0"/>
              <a:t>grandparent-&gt;next = </a:t>
            </a:r>
            <a:r>
              <a:rPr lang="en-US" sz="2800" b="1" dirty="0">
                <a:solidFill>
                  <a:schemeClr val="accent2">
                    <a:lumMod val="75000"/>
                  </a:schemeClr>
                </a:solidFill>
              </a:rPr>
              <a:t>parent</a:t>
            </a:r>
            <a:r>
              <a:rPr lang="en-US" sz="2800" dirty="0"/>
              <a:t>;</a:t>
            </a:r>
          </a:p>
          <a:p>
            <a:pPr lvl="1"/>
            <a:r>
              <a:rPr lang="en-US" sz="2800" dirty="0"/>
              <a:t>grandparent-&gt;next-&gt;next = child;</a:t>
            </a:r>
          </a:p>
          <a:p>
            <a:r>
              <a:rPr lang="en-US" sz="2800" dirty="0"/>
              <a:t>}</a:t>
            </a:r>
          </a:p>
          <a:p>
            <a:endParaRPr lang="en-US" sz="2800" dirty="0"/>
          </a:p>
          <a:p>
            <a:r>
              <a:rPr lang="en-US" sz="2800" dirty="0"/>
              <a:t>main(){</a:t>
            </a:r>
          </a:p>
          <a:p>
            <a:pPr lvl="1"/>
            <a:r>
              <a:rPr lang="en-US" sz="2800" dirty="0" err="1"/>
              <a:t>add_lineage</a:t>
            </a:r>
            <a:r>
              <a:rPr lang="en-US" sz="2800" dirty="0"/>
              <a:t>(a,</a:t>
            </a:r>
            <a:r>
              <a:rPr lang="en-US" sz="2800" dirty="0">
                <a:solidFill>
                  <a:schemeClr val="accent2">
                    <a:lumMod val="75000"/>
                  </a:schemeClr>
                </a:solidFill>
              </a:rPr>
              <a:t>0xbffe1234</a:t>
            </a:r>
            <a:r>
              <a:rPr lang="en-US" sz="2800" dirty="0"/>
              <a:t>,0xdeadbeef);</a:t>
            </a:r>
          </a:p>
          <a:p>
            <a:r>
              <a:rPr lang="en-US" sz="2800" dirty="0"/>
              <a:t>}</a:t>
            </a:r>
          </a:p>
          <a:p>
            <a:endParaRPr lang="en-US" sz="2800" dirty="0"/>
          </a:p>
        </p:txBody>
      </p:sp>
      <p:grpSp>
        <p:nvGrpSpPr>
          <p:cNvPr id="3" name="Group 2"/>
          <p:cNvGrpSpPr/>
          <p:nvPr/>
        </p:nvGrpSpPr>
        <p:grpSpPr>
          <a:xfrm>
            <a:off x="7331771" y="878681"/>
            <a:ext cx="4659123" cy="4500306"/>
            <a:chOff x="6594352" y="1401521"/>
            <a:chExt cx="4659123" cy="4500306"/>
          </a:xfrm>
        </p:grpSpPr>
        <p:graphicFrame>
          <p:nvGraphicFramePr>
            <p:cNvPr id="4" name="Shape 124"/>
            <p:cNvGraphicFramePr/>
            <p:nvPr>
              <p:extLst/>
            </p:nvPr>
          </p:nvGraphicFramePr>
          <p:xfrm>
            <a:off x="9181375" y="2244467"/>
            <a:ext cx="1628072" cy="3657360"/>
          </p:xfrm>
          <a:graphic>
            <a:graphicData uri="http://schemas.openxmlformats.org/drawingml/2006/table">
              <a:tbl>
                <a:tblPr>
                  <a:noFill/>
                </a:tblPr>
                <a:tblGrid>
                  <a:gridCol w="1628072">
                    <a:extLst>
                      <a:ext uri="{9D8B030D-6E8A-4147-A177-3AD203B41FA5}">
                        <a16:colId xmlns="" xmlns:a16="http://schemas.microsoft.com/office/drawing/2014/main" val="20000"/>
                      </a:ext>
                    </a:extLst>
                  </a:gridCol>
                </a:tblGrid>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0"/>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1"/>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2"/>
                    </a:ext>
                  </a:extLst>
                </a:tr>
                <a:tr h="381000">
                  <a:tc>
                    <a:txBody>
                      <a:bodyPr/>
                      <a:lstStyle/>
                      <a:p>
                        <a:pPr marL="0" lvl="0" indent="0"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3"/>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4"/>
                    </a:ext>
                  </a:extLst>
                </a:tr>
                <a:tr h="381000">
                  <a:tc>
                    <a:txBody>
                      <a:bodyPr/>
                      <a:lstStyle/>
                      <a:p>
                        <a:pPr marL="0" lvl="0" indent="0">
                          <a:spcBef>
                            <a:spcPts val="0"/>
                          </a:spcBef>
                          <a:spcAft>
                            <a:spcPts val="0"/>
                          </a:spcAft>
                          <a:buNone/>
                        </a:pPr>
                        <a:endParaRPr dirty="0"/>
                      </a:p>
                    </a:txBody>
                    <a:tcPr marL="91425" marR="91425" marT="91425" marB="91425"/>
                  </a:tc>
                  <a:extLst>
                    <a:ext uri="{0D108BD9-81ED-4DB2-BD59-A6C34878D82A}">
                      <a16:rowId xmlns="" xmlns:a16="http://schemas.microsoft.com/office/drawing/2014/main" val="10005"/>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6"/>
                    </a:ext>
                  </a:extLst>
                </a:tr>
                <a:tr h="381000">
                  <a:tc>
                    <a:txBody>
                      <a:bodyPr/>
                      <a:lstStyle/>
                      <a:p>
                        <a:pPr marL="0" lvl="0" indent="0">
                          <a:spcBef>
                            <a:spcPts val="0"/>
                          </a:spcBef>
                          <a:spcAft>
                            <a:spcPts val="0"/>
                          </a:spcAft>
                          <a:buNone/>
                        </a:pPr>
                        <a:r>
                          <a:rPr lang="mr-IN" dirty="0"/>
                          <a:t>…</a:t>
                        </a:r>
                        <a:endParaRPr dirty="0"/>
                      </a:p>
                    </a:txBody>
                    <a:tcPr marL="91425" marR="91425" marT="91425" marB="91425"/>
                  </a:tc>
                  <a:extLst>
                    <a:ext uri="{0D108BD9-81ED-4DB2-BD59-A6C34878D82A}">
                      <a16:rowId xmlns="" xmlns:a16="http://schemas.microsoft.com/office/drawing/2014/main" val="10007"/>
                    </a:ext>
                  </a:extLst>
                </a:tr>
              </a:tbl>
            </a:graphicData>
          </a:graphic>
        </p:graphicFrame>
        <p:cxnSp>
          <p:nvCxnSpPr>
            <p:cNvPr id="5" name="Shape 125"/>
            <p:cNvCxnSpPr/>
            <p:nvPr/>
          </p:nvCxnSpPr>
          <p:spPr>
            <a:xfrm>
              <a:off x="8350054" y="3849945"/>
              <a:ext cx="675600" cy="0"/>
            </a:xfrm>
            <a:prstGeom prst="straightConnector1">
              <a:avLst/>
            </a:prstGeom>
            <a:noFill/>
            <a:ln w="9525" cap="flat" cmpd="sng">
              <a:solidFill>
                <a:schemeClr val="dk2"/>
              </a:solidFill>
              <a:prstDash val="solid"/>
              <a:round/>
              <a:headEnd type="none" w="lg" len="lg"/>
              <a:tailEnd type="triangle" w="lg" len="lg"/>
            </a:ln>
          </p:spPr>
        </p:cxnSp>
        <p:sp>
          <p:nvSpPr>
            <p:cNvPr id="6" name="Shape 126"/>
            <p:cNvSpPr txBox="1"/>
            <p:nvPr/>
          </p:nvSpPr>
          <p:spPr>
            <a:xfrm>
              <a:off x="6594352" y="3638194"/>
              <a:ext cx="1898695" cy="42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chemeClr val="accent2">
                      <a:lumMod val="75000"/>
                    </a:schemeClr>
                  </a:solidFill>
                </a:rPr>
                <a:t>0xbffe1234</a:t>
              </a:r>
              <a:endParaRPr sz="2400" b="1" dirty="0">
                <a:solidFill>
                  <a:schemeClr val="accent2">
                    <a:lumMod val="75000"/>
                  </a:schemeClr>
                </a:solidFill>
              </a:endParaRPr>
            </a:p>
          </p:txBody>
        </p:sp>
        <p:sp>
          <p:nvSpPr>
            <p:cNvPr id="7" name="Shape 129"/>
            <p:cNvSpPr txBox="1"/>
            <p:nvPr/>
          </p:nvSpPr>
          <p:spPr>
            <a:xfrm>
              <a:off x="9181375" y="1401521"/>
              <a:ext cx="2072100" cy="422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Low memory address</a:t>
              </a:r>
              <a:endParaRPr dirty="0"/>
            </a:p>
          </p:txBody>
        </p:sp>
      </p:grpSp>
    </p:spTree>
    <p:extLst>
      <p:ext uri="{BB962C8B-B14F-4D97-AF65-F5344CB8AC3E}">
        <p14:creationId xmlns:p14="http://schemas.microsoft.com/office/powerpoint/2010/main" val="1076407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5571</TotalTime>
  <Words>982</Words>
  <Application>Microsoft Macintosh PowerPoint</Application>
  <PresentationFormat>Widescreen</PresentationFormat>
  <Paragraphs>208</Paragraphs>
  <Slides>21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Calibri Light</vt:lpstr>
      <vt:lpstr>DengXian</vt:lpstr>
      <vt:lpstr>DengXian Light</vt:lpstr>
      <vt:lpstr>Mangal</vt:lpstr>
      <vt:lpstr>Arial</vt:lpstr>
      <vt:lpstr>Roboto</vt:lpstr>
      <vt:lpstr>Office Theme</vt:lpstr>
      <vt:lpstr>AppSec Checkpoint 2</vt:lpstr>
      <vt:lpstr>Outline</vt:lpstr>
      <vt:lpstr>Buffer overflow demo</vt:lpstr>
      <vt:lpstr>1.2.7 Variable Stack Position</vt:lpstr>
      <vt:lpstr>1.2.8 Linked List Exploit</vt:lpstr>
      <vt:lpstr>PowerPoint Presentation</vt:lpstr>
      <vt:lpstr>PowerPoint Presentation</vt:lpstr>
      <vt:lpstr>PowerPoint Presentation</vt:lpstr>
      <vt:lpstr>PowerPoint Presentation</vt:lpstr>
      <vt:lpstr>PowerPoint Presentation</vt:lpstr>
      <vt:lpstr>PowerPoint Presentation</vt:lpstr>
      <vt:lpstr>Return-oriented Programming </vt:lpstr>
      <vt:lpstr>Review of Sys Call</vt:lpstr>
      <vt:lpstr>1.2.9 Return-oriented Programming</vt:lpstr>
      <vt:lpstr>Example </vt:lpstr>
      <vt:lpstr>1.2.9 Tips</vt:lpstr>
      <vt:lpstr>1.2.9 Tips</vt:lpstr>
      <vt:lpstr>1.2.10 Callback Shell</vt:lpstr>
      <vt:lpstr>1.2.10 Callback shell</vt:lpstr>
      <vt:lpstr>1.2.11 Format String Attack</vt:lpstr>
      <vt:lpstr>1.2.11 Format String Attack </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AppSec Checkpoint 2</dc:title>
  <dc:creator>Nuraini Aguse</dc:creator>
  <cp:lastModifiedBy>Wang, Kaishen</cp:lastModifiedBy>
  <cp:revision>58</cp:revision>
  <dcterms:created xsi:type="dcterms:W3CDTF">2018-09-13T23:51:46Z</dcterms:created>
  <dcterms:modified xsi:type="dcterms:W3CDTF">2019-01-27T23:37:21Z</dcterms:modified>
</cp:coreProperties>
</file>