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258" r:id="rId5"/>
    <p:sldId id="358" r:id="rId6"/>
    <p:sldId id="348" r:id="rId7"/>
    <p:sldId id="257" r:id="rId8"/>
    <p:sldId id="342" r:id="rId9"/>
    <p:sldId id="316" r:id="rId10"/>
    <p:sldId id="311" r:id="rId11"/>
    <p:sldId id="350" r:id="rId12"/>
    <p:sldId id="351" r:id="rId13"/>
    <p:sldId id="352" r:id="rId14"/>
    <p:sldId id="353" r:id="rId15"/>
    <p:sldId id="318" r:id="rId16"/>
    <p:sldId id="354" r:id="rId17"/>
    <p:sldId id="355" r:id="rId18"/>
    <p:sldId id="356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1853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174" y="6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="" xmlns:a16="http://schemas.microsoft.com/office/drawing/2014/main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82C53E-6891-4695-A1B4-3BB471D7FA35}"/>
              </a:ext>
            </a:extLst>
          </p:cNvPr>
          <p:cNvSpPr txBox="1"/>
          <p:nvPr/>
        </p:nvSpPr>
        <p:spPr>
          <a:xfrm>
            <a:off x="6984025" y="2579380"/>
            <a:ext cx="5096276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endParaRPr lang="en-US" sz="54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sz="5400" dirty="0" smtClean="0">
                <a:solidFill>
                  <a:schemeClr val="accent1"/>
                </a:solidFill>
                <a:latin typeface="+mj-lt"/>
              </a:rPr>
              <a:t>Selenium</a:t>
            </a:r>
            <a:endParaRPr lang="en-US" sz="5400" dirty="0">
              <a:solidFill>
                <a:schemeClr val="accent1"/>
              </a:solidFill>
              <a:latin typeface="+mj-lt"/>
            </a:endParaRPr>
          </a:p>
          <a:p>
            <a:pPr algn="r"/>
            <a:r>
              <a:rPr lang="en-US" sz="5400" dirty="0" err="1" smtClean="0">
                <a:solidFill>
                  <a:schemeClr val="bg1"/>
                </a:solidFill>
                <a:latin typeface="+mj-lt"/>
              </a:rPr>
              <a:t>Kiểm</a:t>
            </a: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  <a:latin typeface="+mj-lt"/>
              </a:rPr>
              <a:t>thử</a:t>
            </a: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  <a:latin typeface="+mj-lt"/>
              </a:rPr>
              <a:t>tự</a:t>
            </a:r>
            <a:r>
              <a:rPr lang="en-US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  <a:latin typeface="+mj-lt"/>
              </a:rPr>
              <a:t>động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1D76FB9-48AC-45CA-8F0D-FD198B4F22AE}"/>
              </a:ext>
            </a:extLst>
          </p:cNvPr>
          <p:cNvSpPr txBox="1"/>
          <p:nvPr/>
        </p:nvSpPr>
        <p:spPr>
          <a:xfrm>
            <a:off x="6728388" y="5748042"/>
            <a:ext cx="509621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hlinkClick r:id="rId2"/>
            <a:extLst>
              <a:ext uri="{FF2B5EF4-FFF2-40B4-BE49-F238E27FC236}">
                <a16:creationId xmlns="" xmlns:a16="http://schemas.microsoft.com/office/drawing/2014/main" id="{CF639353-2FBF-45AF-BF9B-02441FCB654D}"/>
              </a:ext>
            </a:extLst>
          </p:cNvPr>
          <p:cNvSpPr txBox="1"/>
          <p:nvPr/>
        </p:nvSpPr>
        <p:spPr>
          <a:xfrm>
            <a:off x="6761286" y="6521617"/>
            <a:ext cx="509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DD088C-C363-4BC7-B5A2-DA6D3232600F}"/>
              </a:ext>
            </a:extLst>
          </p:cNvPr>
          <p:cNvSpPr txBox="1"/>
          <p:nvPr/>
        </p:nvSpPr>
        <p:spPr>
          <a:xfrm>
            <a:off x="1078788" y="367811"/>
            <a:ext cx="3954375" cy="1977464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400" b="1" dirty="0" smtClean="0">
                <a:solidFill>
                  <a:schemeClr val="accent3"/>
                </a:solidFill>
                <a:cs typeface="Arial" pitchFamily="34" charset="0"/>
              </a:rPr>
              <a:t>2.1</a:t>
            </a:r>
          </a:p>
          <a:p>
            <a:pPr>
              <a:lnSpc>
                <a:spcPts val="49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Selenium</a:t>
            </a:r>
          </a:p>
          <a:p>
            <a:pPr>
              <a:lnSpc>
                <a:spcPts val="4900"/>
              </a:lnSpc>
            </a:pPr>
            <a:r>
              <a:rPr lang="en-US" sz="4000" b="1" dirty="0" smtClean="0">
                <a:solidFill>
                  <a:schemeClr val="accent3"/>
                </a:solidFill>
              </a:rPr>
              <a:t>IDE</a:t>
            </a:r>
            <a:endParaRPr lang="en-US" sz="4000" b="1" dirty="0">
              <a:solidFill>
                <a:schemeClr val="accent3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93B9DA0-D59C-4979-B937-BB01E02E6CD3}"/>
              </a:ext>
            </a:extLst>
          </p:cNvPr>
          <p:cNvCxnSpPr>
            <a:cxnSpLocks/>
          </p:cNvCxnSpPr>
          <p:nvPr/>
        </p:nvCxnSpPr>
        <p:spPr>
          <a:xfrm flipV="1">
            <a:off x="2814903" y="746191"/>
            <a:ext cx="8620234" cy="1"/>
          </a:xfrm>
          <a:prstGeom prst="line">
            <a:avLst/>
          </a:prstGeom>
          <a:ln w="22225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1">
            <a:extLst>
              <a:ext uri="{FF2B5EF4-FFF2-40B4-BE49-F238E27FC236}">
                <a16:creationId xmlns="" xmlns:a16="http://schemas.microsoft.com/office/drawing/2014/main" id="{C0A38D19-7D5E-44D9-8CFE-A5E47E9467C9}"/>
              </a:ext>
            </a:extLst>
          </p:cNvPr>
          <p:cNvSpPr/>
          <p:nvPr/>
        </p:nvSpPr>
        <p:spPr>
          <a:xfrm>
            <a:off x="4818184" y="1361339"/>
            <a:ext cx="6616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bg1"/>
                </a:solidFill>
              </a:rPr>
              <a:t>L</a:t>
            </a:r>
            <a:r>
              <a:rPr lang="vi-VN" altLang="ko-KR" sz="2000" dirty="0" smtClean="0">
                <a:solidFill>
                  <a:schemeClr val="bg1"/>
                </a:solidFill>
              </a:rPr>
              <a:t>à </a:t>
            </a:r>
            <a:r>
              <a:rPr lang="vi-VN" altLang="ko-KR" sz="2000" dirty="0">
                <a:solidFill>
                  <a:schemeClr val="bg1"/>
                </a:solidFill>
              </a:rPr>
              <a:t>khuôn khổ đơn giản nhất trong bộ Selenium và là cách đơn giản nhất để </a:t>
            </a:r>
            <a:r>
              <a:rPr lang="vi-VN" altLang="ko-KR" sz="2000" dirty="0" smtClean="0">
                <a:solidFill>
                  <a:schemeClr val="bg1"/>
                </a:solidFill>
              </a:rPr>
              <a:t>học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="" xmlns:a16="http://schemas.microsoft.com/office/drawing/2014/main" id="{C0A38D19-7D5E-44D9-8CFE-A5E47E9467C9}"/>
              </a:ext>
            </a:extLst>
          </p:cNvPr>
          <p:cNvSpPr/>
          <p:nvPr/>
        </p:nvSpPr>
        <p:spPr>
          <a:xfrm>
            <a:off x="4818184" y="2345275"/>
            <a:ext cx="66169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altLang="ko-KR" sz="2000" dirty="0">
                <a:solidFill>
                  <a:schemeClr val="bg1"/>
                </a:solidFill>
              </a:rPr>
              <a:t>Nếu bạn muốn tạo các trường hợp thử nghiệm nâng cao hơn, bạn sẽ cần phải sử dụng Selenium RC hoặc WebDriver.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DD088C-C363-4BC7-B5A2-DA6D3232600F}"/>
              </a:ext>
            </a:extLst>
          </p:cNvPr>
          <p:cNvSpPr txBox="1"/>
          <p:nvPr/>
        </p:nvSpPr>
        <p:spPr>
          <a:xfrm>
            <a:off x="1078788" y="367811"/>
            <a:ext cx="3954375" cy="1977464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400" b="1" dirty="0" smtClean="0">
                <a:solidFill>
                  <a:schemeClr val="accent3"/>
                </a:solidFill>
                <a:cs typeface="Arial" pitchFamily="34" charset="0"/>
              </a:rPr>
              <a:t>2.1</a:t>
            </a:r>
          </a:p>
          <a:p>
            <a:pPr>
              <a:lnSpc>
                <a:spcPts val="49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Selenium</a:t>
            </a:r>
          </a:p>
          <a:p>
            <a:pPr>
              <a:lnSpc>
                <a:spcPts val="4900"/>
              </a:lnSpc>
            </a:pPr>
            <a:r>
              <a:rPr lang="en-US" sz="4000" b="1" dirty="0" err="1">
                <a:solidFill>
                  <a:schemeClr val="accent3"/>
                </a:solidFill>
              </a:rPr>
              <a:t>WebDriver</a:t>
            </a:r>
            <a:endParaRPr lang="en-US" sz="4000" b="1" dirty="0">
              <a:solidFill>
                <a:schemeClr val="accent3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93B9DA0-D59C-4979-B937-BB01E02E6CD3}"/>
              </a:ext>
            </a:extLst>
          </p:cNvPr>
          <p:cNvCxnSpPr>
            <a:cxnSpLocks/>
          </p:cNvCxnSpPr>
          <p:nvPr/>
        </p:nvCxnSpPr>
        <p:spPr>
          <a:xfrm flipV="1">
            <a:off x="2814903" y="746191"/>
            <a:ext cx="8620234" cy="1"/>
          </a:xfrm>
          <a:prstGeom prst="line">
            <a:avLst/>
          </a:prstGeom>
          <a:ln w="22225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1">
            <a:extLst>
              <a:ext uri="{FF2B5EF4-FFF2-40B4-BE49-F238E27FC236}">
                <a16:creationId xmlns="" xmlns:a16="http://schemas.microsoft.com/office/drawing/2014/main" id="{C0A38D19-7D5E-44D9-8CFE-A5E47E9467C9}"/>
              </a:ext>
            </a:extLst>
          </p:cNvPr>
          <p:cNvSpPr/>
          <p:nvPr/>
        </p:nvSpPr>
        <p:spPr>
          <a:xfrm>
            <a:off x="4818184" y="1361339"/>
            <a:ext cx="6616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bg1"/>
                </a:solidFill>
              </a:rPr>
              <a:t>T</a:t>
            </a:r>
            <a:r>
              <a:rPr lang="vi-VN" altLang="ko-KR" sz="2000" dirty="0" smtClean="0">
                <a:solidFill>
                  <a:schemeClr val="bg1"/>
                </a:solidFill>
              </a:rPr>
              <a:t>hực </a:t>
            </a:r>
            <a:r>
              <a:rPr lang="vi-VN" altLang="ko-KR" sz="2000" dirty="0">
                <a:solidFill>
                  <a:schemeClr val="bg1"/>
                </a:solidFill>
              </a:rPr>
              <a:t>hiện tiếp cận hiện đại và ổn định hơn trong tự động hoá các hành động của trình duyệt.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="" xmlns:a16="http://schemas.microsoft.com/office/drawing/2014/main" id="{C0A38D19-7D5E-44D9-8CFE-A5E47E9467C9}"/>
              </a:ext>
            </a:extLst>
          </p:cNvPr>
          <p:cNvSpPr/>
          <p:nvPr/>
        </p:nvSpPr>
        <p:spPr>
          <a:xfrm>
            <a:off x="4818184" y="2345275"/>
            <a:ext cx="6616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Đ</a:t>
            </a:r>
            <a:r>
              <a:rPr lang="vi-VN" altLang="ko-KR" sz="2000" dirty="0" smtClean="0">
                <a:solidFill>
                  <a:schemeClr val="bg1"/>
                </a:solidFill>
              </a:rPr>
              <a:t>iều </a:t>
            </a:r>
            <a:r>
              <a:rPr lang="vi-VN" altLang="ko-KR" sz="2000" dirty="0">
                <a:solidFill>
                  <a:schemeClr val="bg1"/>
                </a:solidFill>
              </a:rPr>
              <a:t>khiển trình duyệt bằng cách liên lạc trực tiếp với </a:t>
            </a:r>
            <a:r>
              <a:rPr lang="vi-VN" altLang="ko-KR" sz="2000" dirty="0" smtClean="0">
                <a:solidFill>
                  <a:schemeClr val="bg1"/>
                </a:solidFill>
              </a:rPr>
              <a:t>nó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vi-VN" altLang="ko-KR" sz="2000" dirty="0" smtClean="0">
                <a:solidFill>
                  <a:schemeClr val="bg1"/>
                </a:solidFill>
              </a:rPr>
              <a:t>(như </a:t>
            </a:r>
            <a:r>
              <a:rPr lang="vi-VN" altLang="ko-KR" sz="2000" dirty="0">
                <a:solidFill>
                  <a:schemeClr val="bg1"/>
                </a:solidFill>
              </a:rPr>
              <a:t>một người dùng)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="" xmlns:a16="http://schemas.microsoft.com/office/drawing/2014/main" id="{C0A38D19-7D5E-44D9-8CFE-A5E47E9467C9}"/>
              </a:ext>
            </a:extLst>
          </p:cNvPr>
          <p:cNvSpPr/>
          <p:nvPr/>
        </p:nvSpPr>
        <p:spPr>
          <a:xfrm>
            <a:off x="4818184" y="3423798"/>
            <a:ext cx="6616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Hỗ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trợ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các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ngôn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ngữ</a:t>
            </a:r>
            <a:r>
              <a:rPr lang="en-US" altLang="ko-KR" sz="2000" dirty="0">
                <a:solidFill>
                  <a:schemeClr val="bg1"/>
                </a:solidFill>
              </a:rPr>
              <a:t>: Ruby, Java, Python, C#, JavaScript</a:t>
            </a:r>
          </a:p>
        </p:txBody>
      </p:sp>
    </p:spTree>
    <p:extLst>
      <p:ext uri="{BB962C8B-B14F-4D97-AF65-F5344CB8AC3E}">
        <p14:creationId xmlns:p14="http://schemas.microsoft.com/office/powerpoint/2010/main" val="22346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888864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3.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Lợi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ích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9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6915FD2-D0E6-4DEB-B1C9-9340552A3344}"/>
              </a:ext>
            </a:extLst>
          </p:cNvPr>
          <p:cNvGrpSpPr/>
          <p:nvPr/>
        </p:nvGrpSpPr>
        <p:grpSpPr>
          <a:xfrm>
            <a:off x="760492" y="361883"/>
            <a:ext cx="2564080" cy="6496117"/>
            <a:chOff x="896897" y="372794"/>
            <a:chExt cx="2425766" cy="6145697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D1D8A4D9-073F-4BB6-A662-1EFDCB85E80C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07DF9A70-42B4-4956-A6DE-65EC83042B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A1EA2B28-8846-4C7F-88A9-8ADBC0501178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F3EF62E-06EA-4D0D-A441-B65B6FB961EF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2E20A684-E434-40C4-84DE-66387E9E9CDA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2723C70-5094-47B0-BC93-ED8A527333DB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B1EF34FD-D5C4-4393-B6D7-67E4DFF7534A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FF4A134F-9F05-4D10-8F90-D5BBBDC78A1A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E5F9C0EC-A17E-433A-8DA0-F9E36EE2B618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2A4C65E-0C75-4DB0-82EF-744D0558FF37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8AB7B3CA-67A1-4869-BE7B-1BEA69037B5E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4D98CE6B-6D12-45B9-A830-4F286947E6B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A65AE8CE-85F5-4CEF-80A8-3599D73F25D1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4FC040DF-8608-444D-92AC-39F0AE68CB0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1389FFD7-DE4F-47D1-9314-82320CDDE13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972D6D6-3A17-4A2E-AAB1-897CF6022D4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C3898C49-F9BC-4092-B007-970A80368E3F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4BECFD8E-5027-4C50-A0BB-AC8B7749E800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3922043" y="1133461"/>
            <a:ext cx="7625188" cy="489364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vi-VN" altLang="ko-KR" sz="2400" dirty="0" smtClean="0">
                <a:cs typeface="Arial" pitchFamily="34" charset="0"/>
              </a:rPr>
              <a:t>Hỗ </a:t>
            </a:r>
            <a:r>
              <a:rPr lang="vi-VN" altLang="ko-KR" sz="2400" dirty="0">
                <a:cs typeface="Arial" pitchFamily="34" charset="0"/>
              </a:rPr>
              <a:t>trợ các trường hợp mà việc execute test lặp đi lặp </a:t>
            </a:r>
            <a:r>
              <a:rPr lang="vi-VN" altLang="ko-KR" sz="2400" dirty="0" smtClean="0">
                <a:cs typeface="Arial" pitchFamily="34" charset="0"/>
              </a:rPr>
              <a:t>lại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vi-VN" altLang="ko-KR" sz="2400" dirty="0" smtClean="0">
                <a:cs typeface="Arial" pitchFamily="34" charset="0"/>
              </a:rPr>
              <a:t>Hỗ </a:t>
            </a:r>
            <a:r>
              <a:rPr lang="vi-VN" altLang="ko-KR" sz="2400" dirty="0">
                <a:cs typeface="Arial" pitchFamily="34" charset="0"/>
              </a:rPr>
              <a:t>trợ các trường hợp execute test một ma trận thử nghiệm </a:t>
            </a:r>
            <a:r>
              <a:rPr lang="vi-VN" altLang="ko-KR" sz="2400" dirty="0" smtClean="0">
                <a:cs typeface="Arial" pitchFamily="34" charset="0"/>
              </a:rPr>
              <a:t>lớn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Có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thể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thực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hiện</a:t>
            </a:r>
            <a:r>
              <a:rPr lang="en-US" altLang="ko-KR" sz="2400" dirty="0">
                <a:cs typeface="Arial" pitchFamily="34" charset="0"/>
              </a:rPr>
              <a:t> execute test song </a:t>
            </a:r>
            <a:r>
              <a:rPr lang="en-US" altLang="ko-KR" sz="2400" dirty="0" err="1" smtClean="0">
                <a:cs typeface="Arial" pitchFamily="34" charset="0"/>
              </a:rPr>
              <a:t>song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vi-VN" altLang="ko-KR" sz="2400" dirty="0" smtClean="0">
                <a:cs typeface="Arial" pitchFamily="34" charset="0"/>
              </a:rPr>
              <a:t>Có thể thực hiện execute test mà không cần người giám sát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 smtClean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vi-VN" altLang="ko-KR" sz="2400" dirty="0" smtClean="0">
                <a:cs typeface="Arial" pitchFamily="34" charset="0"/>
              </a:rPr>
              <a:t>Cải thiện độ chính xác, giảm tối đa các lỗi do con </a:t>
            </a:r>
            <a:r>
              <a:rPr lang="en-US" altLang="ko-KR" sz="2400" dirty="0" smtClean="0">
                <a:cs typeface="Arial" pitchFamily="34" charset="0"/>
              </a:rPr>
              <a:t>  </a:t>
            </a:r>
            <a:r>
              <a:rPr lang="vi-VN" altLang="ko-KR" sz="2400" dirty="0" smtClean="0">
                <a:cs typeface="Arial" pitchFamily="34" charset="0"/>
              </a:rPr>
              <a:t>người tạo ra</a:t>
            </a:r>
            <a:endParaRPr lang="en-US" altLang="ko-KR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Selenium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6915FD2-D0E6-4DEB-B1C9-9340552A3344}"/>
              </a:ext>
            </a:extLst>
          </p:cNvPr>
          <p:cNvGrpSpPr/>
          <p:nvPr/>
        </p:nvGrpSpPr>
        <p:grpSpPr>
          <a:xfrm>
            <a:off x="760492" y="361883"/>
            <a:ext cx="2564080" cy="6496117"/>
            <a:chOff x="896897" y="372794"/>
            <a:chExt cx="2425766" cy="6145697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D1D8A4D9-073F-4BB6-A662-1EFDCB85E80C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07DF9A70-42B4-4956-A6DE-65EC83042B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A1EA2B28-8846-4C7F-88A9-8ADBC0501178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F3EF62E-06EA-4D0D-A441-B65B6FB961EF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2E20A684-E434-40C4-84DE-66387E9E9CDA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2723C70-5094-47B0-BC93-ED8A527333DB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B1EF34FD-D5C4-4393-B6D7-67E4DFF7534A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FF4A134F-9F05-4D10-8F90-D5BBBDC78A1A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E5F9C0EC-A17E-433A-8DA0-F9E36EE2B618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2A4C65E-0C75-4DB0-82EF-744D0558FF37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8AB7B3CA-67A1-4869-BE7B-1BEA69037B5E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4D98CE6B-6D12-45B9-A830-4F286947E6B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A65AE8CE-85F5-4CEF-80A8-3599D73F25D1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4FC040DF-8608-444D-92AC-39F0AE68CB0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1389FFD7-DE4F-47D1-9314-82320CDDE13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972D6D6-3A17-4A2E-AAB1-897CF6022D4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C3898C49-F9BC-4092-B007-970A80368E3F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4BECFD8E-5027-4C50-A0BB-AC8B7749E800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3922043" y="1133461"/>
            <a:ext cx="7625188" cy="489364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Là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>
                <a:cs typeface="Arial" pitchFamily="34" charset="0"/>
              </a:rPr>
              <a:t>tool free </a:t>
            </a:r>
            <a:r>
              <a:rPr lang="en-US" altLang="ko-KR" sz="2400" dirty="0" err="1">
                <a:cs typeface="Arial" pitchFamily="34" charset="0"/>
              </a:rPr>
              <a:t>và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có</a:t>
            </a:r>
            <a:r>
              <a:rPr lang="en-US" altLang="ko-KR" sz="2400" dirty="0">
                <a:cs typeface="Arial" pitchFamily="34" charset="0"/>
              </a:rPr>
              <a:t> open source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C</a:t>
            </a:r>
            <a:r>
              <a:rPr lang="vi-VN" altLang="ko-KR" sz="2400" dirty="0" smtClean="0">
                <a:cs typeface="Arial" pitchFamily="34" charset="0"/>
              </a:rPr>
              <a:t>ó </a:t>
            </a:r>
            <a:r>
              <a:rPr lang="vi-VN" altLang="ko-KR" sz="2400" dirty="0">
                <a:cs typeface="Arial" pitchFamily="34" charset="0"/>
              </a:rPr>
              <a:t>cộng đồng sử dụng đông </a:t>
            </a:r>
            <a:r>
              <a:rPr lang="vi-VN" altLang="ko-KR" sz="2400" dirty="0" smtClean="0">
                <a:cs typeface="Arial" pitchFamily="34" charset="0"/>
              </a:rPr>
              <a:t>đảo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Có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thể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thực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hiện</a:t>
            </a:r>
            <a:r>
              <a:rPr lang="en-US" altLang="ko-KR" sz="2400" dirty="0">
                <a:cs typeface="Arial" pitchFamily="34" charset="0"/>
              </a:rPr>
              <a:t> execute test song </a:t>
            </a:r>
            <a:r>
              <a:rPr lang="en-US" altLang="ko-KR" sz="2400" dirty="0" err="1" smtClean="0">
                <a:cs typeface="Arial" pitchFamily="34" charset="0"/>
              </a:rPr>
              <a:t>song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C</a:t>
            </a:r>
            <a:r>
              <a:rPr lang="vi-VN" altLang="ko-KR" sz="2400" dirty="0" smtClean="0">
                <a:cs typeface="Arial" pitchFamily="34" charset="0"/>
              </a:rPr>
              <a:t>ó </a:t>
            </a:r>
            <a:r>
              <a:rPr lang="vi-VN" altLang="ko-KR" sz="2400" dirty="0">
                <a:cs typeface="Arial" pitchFamily="34" charset="0"/>
              </a:rPr>
              <a:t>khả năng tương thích trên nhiều Browser (Firefox, chrome, Internet Explorer, Safari etc</a:t>
            </a:r>
            <a:r>
              <a:rPr lang="vi-VN" altLang="ko-KR" sz="2400" dirty="0" smtClean="0">
                <a:cs typeface="Arial" pitchFamily="34" charset="0"/>
              </a:rPr>
              <a:t>.)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 smtClean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Hỗ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trợ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với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nhiều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ngôn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ngữ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lập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trình</a:t>
            </a:r>
            <a:r>
              <a:rPr lang="en-US" altLang="ko-KR" sz="2400" dirty="0">
                <a:cs typeface="Arial" pitchFamily="34" charset="0"/>
              </a:rPr>
              <a:t> (Java, C#, Ruby, Python, Pearl etc</a:t>
            </a:r>
            <a:r>
              <a:rPr lang="en-US" altLang="ko-KR" sz="2400" dirty="0" smtClean="0">
                <a:cs typeface="Arial" pitchFamily="34" charset="0"/>
              </a:rPr>
              <a:t>.)</a:t>
            </a:r>
          </a:p>
          <a:p>
            <a:pPr algn="just"/>
            <a:endParaRPr lang="en-US" altLang="ko-KR" sz="2400" dirty="0" smtClean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smtClean="0">
                <a:cs typeface="Arial" pitchFamily="34" charset="0"/>
              </a:rPr>
              <a:t>T</a:t>
            </a:r>
            <a:r>
              <a:rPr lang="vi-VN" altLang="ko-KR" sz="2400" dirty="0" smtClean="0">
                <a:cs typeface="Arial" pitchFamily="34" charset="0"/>
              </a:rPr>
              <a:t>hường </a:t>
            </a:r>
            <a:r>
              <a:rPr lang="vi-VN" altLang="ko-KR" sz="2400" dirty="0">
                <a:cs typeface="Arial" pitchFamily="34" charset="0"/>
              </a:rPr>
              <a:t>xuyên được phát triển và cải tiến</a:t>
            </a:r>
            <a:endParaRPr lang="en-US" altLang="ko-KR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"/>
            <a:ext cx="12192000" cy="356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1723"/>
            <a:ext cx="12172950" cy="303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375139"/>
            <a:ext cx="12039600" cy="627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1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888864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4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82875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0B50BDA-9DD3-47E4-8852-4E61CF2A00B0}"/>
              </a:ext>
            </a:extLst>
          </p:cNvPr>
          <p:cNvSpPr/>
          <p:nvPr/>
        </p:nvSpPr>
        <p:spPr>
          <a:xfrm>
            <a:off x="0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4F188E-C654-4B5C-ABF1-DB0BEABF2171}"/>
              </a:ext>
            </a:extLst>
          </p:cNvPr>
          <p:cNvSpPr/>
          <p:nvPr/>
        </p:nvSpPr>
        <p:spPr>
          <a:xfrm>
            <a:off x="8296859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012892" cy="584775"/>
            <a:chOff x="6626470" y="1884559"/>
            <a:chExt cx="5012892" cy="58477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Công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cụ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Selenium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FC34C18B-00FD-416B-BB1A-ADF93EDF3F3B}"/>
              </a:ext>
            </a:extLst>
          </p:cNvPr>
          <p:cNvGrpSpPr/>
          <p:nvPr/>
        </p:nvGrpSpPr>
        <p:grpSpPr>
          <a:xfrm>
            <a:off x="6700688" y="3622189"/>
            <a:ext cx="5012892" cy="584775"/>
            <a:chOff x="6626470" y="3048182"/>
            <a:chExt cx="5012892" cy="584775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9BF85FC-CB9F-48CC-97AD-24B8EB0149E1}"/>
                </a:ext>
              </a:extLst>
            </p:cNvPr>
            <p:cNvSpPr txBox="1"/>
            <p:nvPr/>
          </p:nvSpPr>
          <p:spPr>
            <a:xfrm>
              <a:off x="7454630" y="3078959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Lợi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ích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E2E1452F-F7C5-4578-B19C-4A14A1B26C8B}"/>
                </a:ext>
              </a:extLst>
            </p:cNvPr>
            <p:cNvSpPr txBox="1"/>
            <p:nvPr/>
          </p:nvSpPr>
          <p:spPr>
            <a:xfrm>
              <a:off x="6626470" y="304818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0C3BA0C-6C6D-4734-A5DA-5BF5FF9719BC}"/>
              </a:ext>
            </a:extLst>
          </p:cNvPr>
          <p:cNvGrpSpPr/>
          <p:nvPr/>
        </p:nvGrpSpPr>
        <p:grpSpPr>
          <a:xfrm>
            <a:off x="6700688" y="5064066"/>
            <a:ext cx="5012892" cy="584775"/>
            <a:chOff x="6626470" y="4211805"/>
            <a:chExt cx="5012892" cy="584775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6F76D16D-BF18-43EF-9AF7-F44F3D563A0E}"/>
                </a:ext>
              </a:extLst>
            </p:cNvPr>
            <p:cNvSpPr txBox="1"/>
            <p:nvPr/>
          </p:nvSpPr>
          <p:spPr>
            <a:xfrm>
              <a:off x="7454630" y="4242582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Demo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D09C452E-68D3-4C74-8A4E-0EBFDEF40F5D}"/>
                </a:ext>
              </a:extLst>
            </p:cNvPr>
            <p:cNvSpPr txBox="1"/>
            <p:nvPr/>
          </p:nvSpPr>
          <p:spPr>
            <a:xfrm>
              <a:off x="6626470" y="4211805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186512" cy="584775"/>
            <a:chOff x="6626470" y="720936"/>
            <a:chExt cx="5186512" cy="584775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35835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Kiểm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thử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tự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động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012892" cy="584775"/>
            <a:chOff x="6626470" y="1884559"/>
            <a:chExt cx="5012892" cy="58477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FC34C18B-00FD-416B-BB1A-ADF93EDF3F3B}"/>
              </a:ext>
            </a:extLst>
          </p:cNvPr>
          <p:cNvGrpSpPr/>
          <p:nvPr/>
        </p:nvGrpSpPr>
        <p:grpSpPr>
          <a:xfrm>
            <a:off x="6700688" y="3622189"/>
            <a:ext cx="5012892" cy="584775"/>
            <a:chOff x="6626470" y="3048182"/>
            <a:chExt cx="5012892" cy="584775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9BF85FC-CB9F-48CC-97AD-24B8EB0149E1}"/>
                </a:ext>
              </a:extLst>
            </p:cNvPr>
            <p:cNvSpPr txBox="1"/>
            <p:nvPr/>
          </p:nvSpPr>
          <p:spPr>
            <a:xfrm>
              <a:off x="7454630" y="3078959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E2E1452F-F7C5-4578-B19C-4A14A1B26C8B}"/>
                </a:ext>
              </a:extLst>
            </p:cNvPr>
            <p:cNvSpPr txBox="1"/>
            <p:nvPr/>
          </p:nvSpPr>
          <p:spPr>
            <a:xfrm>
              <a:off x="6626470" y="304818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186512" cy="584775"/>
            <a:chOff x="6626470" y="720936"/>
            <a:chExt cx="5186512" cy="584775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35835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9D53A5A-B18B-4EDC-BA10-843AF3775AB4}"/>
              </a:ext>
            </a:extLst>
          </p:cNvPr>
          <p:cNvSpPr txBox="1"/>
          <p:nvPr/>
        </p:nvSpPr>
        <p:spPr>
          <a:xfrm>
            <a:off x="2433486" y="345723"/>
            <a:ext cx="3873527" cy="107721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Danh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sách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thành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viên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.Kiểm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2050" name="Picture 2" descr="https://vietnamsautaylai.com/wp-content/uploads/2019/11/test-autom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129" y="2958367"/>
            <a:ext cx="6286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8984" y="1368642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 i="1" dirty="0"/>
              <a:t>Kiểm thử tự </a:t>
            </a:r>
            <a:r>
              <a:rPr lang="vi-VN" b="1" i="1" dirty="0" smtClean="0"/>
              <a:t>động</a:t>
            </a:r>
            <a:r>
              <a:rPr lang="en-US" b="1" i="1" dirty="0" smtClean="0"/>
              <a:t> </a:t>
            </a:r>
            <a:r>
              <a:rPr lang="en-US" b="1" i="1" dirty="0" err="1" smtClean="0"/>
              <a:t>là</a:t>
            </a:r>
            <a:r>
              <a:rPr lang="en-US" b="1" i="1" dirty="0" smtClean="0"/>
              <a:t> </a:t>
            </a:r>
            <a:r>
              <a:rPr lang="en-US" b="1" i="1" dirty="0" err="1" smtClean="0"/>
              <a:t>gì</a:t>
            </a:r>
            <a:r>
              <a:rPr lang="en-US" b="1" i="1" dirty="0" smtClean="0"/>
              <a:t>?</a:t>
            </a:r>
            <a:r>
              <a:rPr lang="vi-VN" b="1" i="1" dirty="0"/>
              <a:t> </a:t>
            </a:r>
            <a:endParaRPr lang="vi-VN" b="1" dirty="0"/>
          </a:p>
        </p:txBody>
      </p:sp>
      <p:sp>
        <p:nvSpPr>
          <p:cNvPr id="4" name="Rectangle 3"/>
          <p:cNvSpPr/>
          <p:nvPr/>
        </p:nvSpPr>
        <p:spPr>
          <a:xfrm>
            <a:off x="578983" y="1951672"/>
            <a:ext cx="10698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Kiểm thử tự động là việc sử dụng các công cụ để thực hiện các test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888864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2.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Selenium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2.1.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85030F3C-3F14-4280-AA6C-19204206B3E0}"/>
              </a:ext>
            </a:extLst>
          </p:cNvPr>
          <p:cNvGrpSpPr/>
          <p:nvPr/>
        </p:nvGrpSpPr>
        <p:grpSpPr>
          <a:xfrm rot="16200000">
            <a:off x="8019960" y="2640234"/>
            <a:ext cx="6404152" cy="1704274"/>
            <a:chOff x="3960971" y="2767117"/>
            <a:chExt cx="4267200" cy="1321489"/>
          </a:xfrm>
        </p:grpSpPr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500CC3D4-3213-44FE-AEA1-D00F01745FC6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F3D9FB98-AB9C-4644-A8E5-20D1B778615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16388DEA-7EFF-4878-98F7-417A594FE6F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BDB4C64B-2027-487F-AE96-A7A3A8516637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83" name="Graphic 3">
            <a:extLst>
              <a:ext uri="{FF2B5EF4-FFF2-40B4-BE49-F238E27FC236}">
                <a16:creationId xmlns="" xmlns:a16="http://schemas.microsoft.com/office/drawing/2014/main" id="{19C4EF18-7F43-4D6E-ACAF-E47946F46669}"/>
              </a:ext>
            </a:extLst>
          </p:cNvPr>
          <p:cNvGrpSpPr/>
          <p:nvPr/>
        </p:nvGrpSpPr>
        <p:grpSpPr>
          <a:xfrm rot="21305829" flipH="1">
            <a:off x="388050" y="3006314"/>
            <a:ext cx="1389702" cy="1123553"/>
            <a:chOff x="8338752" y="1211990"/>
            <a:chExt cx="3851961" cy="3114252"/>
          </a:xfrm>
        </p:grpSpPr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7597336B-849F-41FC-8FBF-F6FB448FBA73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5FCBCE89-77CA-4B4E-BDA6-1A6C8C0F5D90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B3E290C5-17C5-4E8C-84C3-8D553BE9FF39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C2F9C513-FADF-4D04-84EE-961B06D79CF7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E75D5EF7-4D68-451A-B3EF-253EC99AC782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E7E294D0-AABC-44BF-B931-92E93C29B2EC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B34A1B24-026B-4C86-A1A6-DAF05C52EA44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2B2BFA7B-2E28-4C79-B559-1D0B0309EE94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DC938BF-274F-4644-8F23-CD7AE6676BA0}"/>
              </a:ext>
            </a:extLst>
          </p:cNvPr>
          <p:cNvGrpSpPr/>
          <p:nvPr/>
        </p:nvGrpSpPr>
        <p:grpSpPr>
          <a:xfrm>
            <a:off x="1446763" y="2639278"/>
            <a:ext cx="10061655" cy="2617601"/>
            <a:chOff x="1427713" y="2852132"/>
            <a:chExt cx="10061655" cy="2617601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ADB454B5-5F77-4C49-9103-B7C97A7995BA}"/>
                </a:ext>
              </a:extLst>
            </p:cNvPr>
            <p:cNvGrpSpPr/>
            <p:nvPr/>
          </p:nvGrpSpPr>
          <p:grpSpPr>
            <a:xfrm>
              <a:off x="1427713" y="2852132"/>
              <a:ext cx="9478349" cy="2617601"/>
              <a:chOff x="2895898" y="2601320"/>
              <a:chExt cx="9478349" cy="2617601"/>
            </a:xfrm>
          </p:grpSpPr>
          <p:sp>
            <p:nvSpPr>
              <p:cNvPr id="109" name="Block Arc 108">
                <a:extLst>
                  <a:ext uri="{FF2B5EF4-FFF2-40B4-BE49-F238E27FC236}">
                    <a16:creationId xmlns="" xmlns:a16="http://schemas.microsoft.com/office/drawing/2014/main" id="{FE8A1025-CBFC-402B-BE6B-AFFE5D4E969B}"/>
                  </a:ext>
                </a:extLst>
              </p:cNvPr>
              <p:cNvSpPr/>
              <p:nvPr/>
            </p:nvSpPr>
            <p:spPr>
              <a:xfrm>
                <a:off x="10539544" y="3374995"/>
                <a:ext cx="1834703" cy="1834703"/>
              </a:xfrm>
              <a:prstGeom prst="blockArc">
                <a:avLst>
                  <a:gd name="adj1" fmla="val 12399071"/>
                  <a:gd name="adj2" fmla="val 16243311"/>
                  <a:gd name="adj3" fmla="val 664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0" name="Block Arc 109">
                <a:extLst>
                  <a:ext uri="{FF2B5EF4-FFF2-40B4-BE49-F238E27FC236}">
                    <a16:creationId xmlns="" xmlns:a16="http://schemas.microsoft.com/office/drawing/2014/main" id="{5B9948DF-5A0A-4747-B694-A56DACB3FF4D}"/>
                  </a:ext>
                </a:extLst>
              </p:cNvPr>
              <p:cNvSpPr/>
              <p:nvPr/>
            </p:nvSpPr>
            <p:spPr>
              <a:xfrm rot="10800000">
                <a:off x="2895898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1" name="Block Arc 110">
                <a:extLst>
                  <a:ext uri="{FF2B5EF4-FFF2-40B4-BE49-F238E27FC236}">
                    <a16:creationId xmlns="" xmlns:a16="http://schemas.microsoft.com/office/drawing/2014/main" id="{E67BDBDC-F19E-406B-B8E2-0E2179EB9E4D}"/>
                  </a:ext>
                </a:extLst>
              </p:cNvPr>
              <p:cNvSpPr/>
              <p:nvPr/>
            </p:nvSpPr>
            <p:spPr>
              <a:xfrm>
                <a:off x="747756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2" name="Block Arc 111">
                <a:extLst>
                  <a:ext uri="{FF2B5EF4-FFF2-40B4-BE49-F238E27FC236}">
                    <a16:creationId xmlns="" xmlns:a16="http://schemas.microsoft.com/office/drawing/2014/main" id="{330036F1-9DAC-4969-B3EF-83EF2CF63EB1}"/>
                  </a:ext>
                </a:extLst>
              </p:cNvPr>
              <p:cNvSpPr/>
              <p:nvPr/>
            </p:nvSpPr>
            <p:spPr>
              <a:xfrm>
                <a:off x="441628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3" name="Block Arc 112">
                <a:extLst>
                  <a:ext uri="{FF2B5EF4-FFF2-40B4-BE49-F238E27FC236}">
                    <a16:creationId xmlns="" xmlns:a16="http://schemas.microsoft.com/office/drawing/2014/main" id="{E40E8946-5E4B-4C26-84C5-466244B4392C}"/>
                  </a:ext>
                </a:extLst>
              </p:cNvPr>
              <p:cNvSpPr/>
              <p:nvPr/>
            </p:nvSpPr>
            <p:spPr>
              <a:xfrm rot="10800000">
                <a:off x="5946920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4" name="Block Arc 160">
                <a:extLst>
                  <a:ext uri="{FF2B5EF4-FFF2-40B4-BE49-F238E27FC236}">
                    <a16:creationId xmlns="" xmlns:a16="http://schemas.microsoft.com/office/drawing/2014/main" id="{66238CEF-C54D-4BBA-BA3E-140CFFCE07D7}"/>
                  </a:ext>
                </a:extLst>
              </p:cNvPr>
              <p:cNvSpPr/>
              <p:nvPr/>
            </p:nvSpPr>
            <p:spPr>
              <a:xfrm rot="10800000">
                <a:off x="9008904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1BD60E6-79DF-41AA-859E-722ADC1D512C}"/>
                </a:ext>
              </a:extLst>
            </p:cNvPr>
            <p:cNvSpPr/>
            <p:nvPr/>
          </p:nvSpPr>
          <p:spPr>
            <a:xfrm>
              <a:off x="9988709" y="3625806"/>
              <a:ext cx="1500659" cy="1180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="" xmlns:a16="http://schemas.microsoft.com/office/drawing/2014/main" id="{A478EFDC-91F9-4AB0-86AA-EF757AA65B89}"/>
              </a:ext>
            </a:extLst>
          </p:cNvPr>
          <p:cNvSpPr/>
          <p:nvPr/>
        </p:nvSpPr>
        <p:spPr>
          <a:xfrm>
            <a:off x="3543531" y="3869278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7" name="Oval 116">
            <a:extLst>
              <a:ext uri="{FF2B5EF4-FFF2-40B4-BE49-F238E27FC236}">
                <a16:creationId xmlns="" xmlns:a16="http://schemas.microsoft.com/office/drawing/2014/main" id="{F58C1468-307F-4474-A7C3-796841EE438D}"/>
              </a:ext>
            </a:extLst>
          </p:cNvPr>
          <p:cNvSpPr/>
          <p:nvPr/>
        </p:nvSpPr>
        <p:spPr>
          <a:xfrm>
            <a:off x="2014569" y="3384889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9" name="Oval 118">
            <a:extLst>
              <a:ext uri="{FF2B5EF4-FFF2-40B4-BE49-F238E27FC236}">
                <a16:creationId xmlns="" xmlns:a16="http://schemas.microsoft.com/office/drawing/2014/main" id="{2E9AEEA8-BE6A-406B-BB73-D62F6237E8FD}"/>
              </a:ext>
            </a:extLst>
          </p:cNvPr>
          <p:cNvSpPr/>
          <p:nvPr/>
        </p:nvSpPr>
        <p:spPr>
          <a:xfrm>
            <a:off x="6601454" y="3869278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1" name="Oval 100">
            <a:extLst>
              <a:ext uri="{FF2B5EF4-FFF2-40B4-BE49-F238E27FC236}">
                <a16:creationId xmlns="" xmlns:a16="http://schemas.microsoft.com/office/drawing/2014/main" id="{102A3DBB-340A-440D-BDBC-B66D4D01EFDC}"/>
              </a:ext>
            </a:extLst>
          </p:cNvPr>
          <p:cNvSpPr/>
          <p:nvPr/>
        </p:nvSpPr>
        <p:spPr>
          <a:xfrm>
            <a:off x="8130415" y="338488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B4AE6051-F7A4-4254-AA82-C97EC6D2EA80}"/>
              </a:ext>
            </a:extLst>
          </p:cNvPr>
          <p:cNvSpPr txBox="1"/>
          <p:nvPr/>
        </p:nvSpPr>
        <p:spPr>
          <a:xfrm>
            <a:off x="1906242" y="2929757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75228B2-8D83-41D4-99CB-6BAAF018A6E6}"/>
              </a:ext>
            </a:extLst>
          </p:cNvPr>
          <p:cNvSpPr txBox="1"/>
          <p:nvPr/>
        </p:nvSpPr>
        <p:spPr>
          <a:xfrm>
            <a:off x="10021567" y="3580660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="" xmlns:a16="http://schemas.microsoft.com/office/drawing/2014/main" id="{E3CC16F6-2648-4181-8CAB-1BB1F3649E3F}"/>
              </a:ext>
            </a:extLst>
          </p:cNvPr>
          <p:cNvGrpSpPr/>
          <p:nvPr/>
        </p:nvGrpSpPr>
        <p:grpSpPr>
          <a:xfrm>
            <a:off x="2975268" y="5083945"/>
            <a:ext cx="1819678" cy="1084161"/>
            <a:chOff x="1985513" y="4307149"/>
            <a:chExt cx="2380861" cy="1084161"/>
          </a:xfrm>
        </p:grpSpPr>
        <p:sp>
          <p:nvSpPr>
            <p:cNvPr id="138" name="TextBox 137">
              <a:extLst>
                <a:ext uri="{FF2B5EF4-FFF2-40B4-BE49-F238E27FC236}">
                  <a16:creationId xmlns="" xmlns:a16="http://schemas.microsoft.com/office/drawing/2014/main" id="{EEB58CBD-4473-4574-81DE-4FD1A4834E64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Paul Hammant, đã quyết định tạo ra một máy chủ sẽ hoạt động như một proxy HTTP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="" xmlns:a16="http://schemas.microsoft.com/office/drawing/2014/main" id="{4DA463E9-971E-4FD9-8048-9902F6E5202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Selenium RC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20E6A521-D88B-4C25-99C7-9DB91CCE7A6F}"/>
              </a:ext>
            </a:extLst>
          </p:cNvPr>
          <p:cNvGrpSpPr/>
          <p:nvPr/>
        </p:nvGrpSpPr>
        <p:grpSpPr>
          <a:xfrm>
            <a:off x="1451437" y="1579995"/>
            <a:ext cx="1819678" cy="1268827"/>
            <a:chOff x="1985513" y="4307149"/>
            <a:chExt cx="2380861" cy="1268827"/>
          </a:xfrm>
        </p:grpSpPr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CF4618F2-4883-423B-AE84-8CF62C57CB54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bởi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Jason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Huggins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javascript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tự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động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kiểm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soát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động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duyệt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="" xmlns:a16="http://schemas.microsoft.com/office/drawing/2014/main" id="{A03AA2BC-49B1-466E-A167-64AEAF6946A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JavaScriptTestRunner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="" xmlns:a16="http://schemas.microsoft.com/office/drawing/2014/main" id="{3AA6359F-5131-4A8A-9CA6-6147DD6F9540}"/>
              </a:ext>
            </a:extLst>
          </p:cNvPr>
          <p:cNvGrpSpPr/>
          <p:nvPr/>
        </p:nvGrpSpPr>
        <p:grpSpPr>
          <a:xfrm>
            <a:off x="6051411" y="5083945"/>
            <a:ext cx="1819678" cy="1638159"/>
            <a:chOff x="1985513" y="4307149"/>
            <a:chExt cx="2380861" cy="1638159"/>
          </a:xfrm>
        </p:grpSpPr>
        <p:sp>
          <p:nvSpPr>
            <p:cNvPr id="147" name="TextBox 146">
              <a:extLst>
                <a:ext uri="{FF2B5EF4-FFF2-40B4-BE49-F238E27FC236}">
                  <a16:creationId xmlns="" xmlns:a16="http://schemas.microsoft.com/office/drawing/2014/main" id="{A84529F9-1047-4826-8B79-9416E4A16560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Shinya Kasatani của Nhật Bản đã tạo </a:t>
              </a:r>
              <a:r>
                <a:rPr lang="vi-VN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 phần mở rộng của Firefox có thể tự động hoá trình duyệt thông qua tính năng ghi lại và phát lại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="" xmlns:a16="http://schemas.microsoft.com/office/drawing/2014/main" id="{FD5A2D58-DFEA-4468-8AB6-33217CB1C08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Selenium IDE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="" xmlns:a16="http://schemas.microsoft.com/office/drawing/2014/main" id="{49979540-F977-4FFD-BB36-D7DCF76C6D3D}"/>
              </a:ext>
            </a:extLst>
          </p:cNvPr>
          <p:cNvGrpSpPr/>
          <p:nvPr/>
        </p:nvGrpSpPr>
        <p:grpSpPr>
          <a:xfrm>
            <a:off x="9078647" y="4092117"/>
            <a:ext cx="1819678" cy="1453493"/>
            <a:chOff x="1985513" y="4307149"/>
            <a:chExt cx="2380861" cy="1453493"/>
          </a:xfrm>
        </p:grpSpPr>
        <p:sp>
          <p:nvSpPr>
            <p:cNvPr id="153" name="TextBox 152">
              <a:extLst>
                <a:ext uri="{FF2B5EF4-FFF2-40B4-BE49-F238E27FC236}">
                  <a16:creationId xmlns="" xmlns:a16="http://schemas.microsoft.com/office/drawing/2014/main" id="{5467797D-35B8-429F-AEBB-297597EAFB8A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toàn bộ nhóm Selenium quyết định hợp nhất WebDriver và Selenium </a:t>
              </a:r>
              <a:r>
                <a:rPr lang="vi-VN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 tạo thành một công cụ mạnh hơn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="" xmlns:a16="http://schemas.microsoft.com/office/drawing/2014/main" id="{99D64E58-BB63-4D88-88D0-E95109F22BD8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Selenium 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="" xmlns:a16="http://schemas.microsoft.com/office/drawing/2014/main" id="{D369F3C3-68B7-4075-BE2E-8B0358C66755}"/>
              </a:ext>
            </a:extLst>
          </p:cNvPr>
          <p:cNvGrpSpPr/>
          <p:nvPr/>
        </p:nvGrpSpPr>
        <p:grpSpPr>
          <a:xfrm>
            <a:off x="7574794" y="1579995"/>
            <a:ext cx="1819678" cy="1268827"/>
            <a:chOff x="1985513" y="4307149"/>
            <a:chExt cx="2380861" cy="1268827"/>
          </a:xfrm>
        </p:grpSpPr>
        <p:sp>
          <p:nvSpPr>
            <p:cNvPr id="156" name="TextBox 155">
              <a:extLst>
                <a:ext uri="{FF2B5EF4-FFF2-40B4-BE49-F238E27FC236}">
                  <a16:creationId xmlns="" xmlns:a16="http://schemas.microsoft.com/office/drawing/2014/main" id="{A13B9285-80FB-4AF7-AADC-36E601DD3EDE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Shinya Kasatani của Nhật Bản đã tạo 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một phần mở rộng của Firefox có thể tự động hoá </a:t>
              </a:r>
              <a:r>
                <a:rPr lang="vi-VN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duyệt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="" xmlns:a16="http://schemas.microsoft.com/office/drawing/2014/main" id="{31571EF2-6CC4-4A91-AB06-18ED808363D1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Selenium IDE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822763">
            <a:off x="2145004" y="3492545"/>
            <a:ext cx="418431" cy="47810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822763">
            <a:off x="3651839" y="3976934"/>
            <a:ext cx="418431" cy="47810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2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822763">
            <a:off x="8297091" y="3488352"/>
            <a:ext cx="418431" cy="47810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822763">
            <a:off x="6752035" y="3968234"/>
            <a:ext cx="418431" cy="47810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2.2.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4" name="자유형 9">
            <a:extLst>
              <a:ext uri="{FF2B5EF4-FFF2-40B4-BE49-F238E27FC236}">
                <a16:creationId xmlns="" xmlns:a16="http://schemas.microsoft.com/office/drawing/2014/main" id="{8657BB3C-CDA7-4B47-B8C1-ED7B2F9690E3}"/>
              </a:ext>
            </a:extLst>
          </p:cNvPr>
          <p:cNvSpPr/>
          <p:nvPr/>
        </p:nvSpPr>
        <p:spPr>
          <a:xfrm>
            <a:off x="6344277" y="209254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103A989-0584-446C-86AF-0EA6CD80F6B9}"/>
              </a:ext>
            </a:extLst>
          </p:cNvPr>
          <p:cNvSpPr txBox="1"/>
          <p:nvPr/>
        </p:nvSpPr>
        <p:spPr>
          <a:xfrm>
            <a:off x="6774994" y="1769379"/>
            <a:ext cx="3031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 smtClean="0">
                <a:solidFill>
                  <a:schemeClr val="accent2"/>
                </a:solidFill>
              </a:rPr>
              <a:t>Selenium RC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자유형 19">
            <a:extLst>
              <a:ext uri="{FF2B5EF4-FFF2-40B4-BE49-F238E27FC236}">
                <a16:creationId xmlns="" xmlns:a16="http://schemas.microsoft.com/office/drawing/2014/main" id="{8E52383C-1F55-4DF0-95D9-A9F237B3CD05}"/>
              </a:ext>
            </a:extLst>
          </p:cNvPr>
          <p:cNvSpPr/>
          <p:nvPr/>
        </p:nvSpPr>
        <p:spPr>
          <a:xfrm>
            <a:off x="6344277" y="290156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5B35BE6-D25B-4024-B21C-F316D15EAD1C}"/>
              </a:ext>
            </a:extLst>
          </p:cNvPr>
          <p:cNvSpPr txBox="1"/>
          <p:nvPr/>
        </p:nvSpPr>
        <p:spPr>
          <a:xfrm>
            <a:off x="6774994" y="2578399"/>
            <a:ext cx="33137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 smtClean="0">
                <a:solidFill>
                  <a:schemeClr val="accent3"/>
                </a:solidFill>
              </a:rPr>
              <a:t>Selenium Grid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0" name="자유형 22">
            <a:extLst>
              <a:ext uri="{FF2B5EF4-FFF2-40B4-BE49-F238E27FC236}">
                <a16:creationId xmlns="" xmlns:a16="http://schemas.microsoft.com/office/drawing/2014/main" id="{65794ADA-7D32-45F1-9D23-532DB1FC9C94}"/>
              </a:ext>
            </a:extLst>
          </p:cNvPr>
          <p:cNvSpPr/>
          <p:nvPr/>
        </p:nvSpPr>
        <p:spPr>
          <a:xfrm>
            <a:off x="6344277" y="371058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AD17775-57AF-465A-BD4B-90BA1DA9AD69}"/>
              </a:ext>
            </a:extLst>
          </p:cNvPr>
          <p:cNvSpPr txBox="1"/>
          <p:nvPr/>
        </p:nvSpPr>
        <p:spPr>
          <a:xfrm>
            <a:off x="6774994" y="3387419"/>
            <a:ext cx="3031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 smtClean="0">
                <a:solidFill>
                  <a:schemeClr val="accent4"/>
                </a:solidFill>
              </a:rPr>
              <a:t>Selenium RC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3" name="자유형 28">
            <a:extLst>
              <a:ext uri="{FF2B5EF4-FFF2-40B4-BE49-F238E27FC236}">
                <a16:creationId xmlns="" xmlns:a16="http://schemas.microsoft.com/office/drawing/2014/main" id="{85D55E4D-DB8B-469F-9BBE-620CC3131626}"/>
              </a:ext>
            </a:extLst>
          </p:cNvPr>
          <p:cNvSpPr/>
          <p:nvPr/>
        </p:nvSpPr>
        <p:spPr>
          <a:xfrm>
            <a:off x="6344277" y="4519605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D4E6063-4926-481D-8085-497AC40C1389}"/>
              </a:ext>
            </a:extLst>
          </p:cNvPr>
          <p:cNvSpPr txBox="1"/>
          <p:nvPr/>
        </p:nvSpPr>
        <p:spPr>
          <a:xfrm>
            <a:off x="6774994" y="4196440"/>
            <a:ext cx="24846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1"/>
                </a:solidFill>
              </a:rPr>
              <a:t>WebDriver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43" name="직선 연결선 5">
            <a:extLst>
              <a:ext uri="{FF2B5EF4-FFF2-40B4-BE49-F238E27FC236}">
                <a16:creationId xmlns="" xmlns:a16="http://schemas.microsoft.com/office/drawing/2014/main" id="{2C69CFCB-9E7C-4397-B889-EB3BECE27AC3}"/>
              </a:ext>
            </a:extLst>
          </p:cNvPr>
          <p:cNvCxnSpPr>
            <a:cxnSpLocks/>
          </p:cNvCxnSpPr>
          <p:nvPr/>
        </p:nvCxnSpPr>
        <p:spPr>
          <a:xfrm>
            <a:off x="6202108" y="1831523"/>
            <a:ext cx="0" cy="335356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16">
            <a:extLst>
              <a:ext uri="{FF2B5EF4-FFF2-40B4-BE49-F238E27FC236}">
                <a16:creationId xmlns="" xmlns:a16="http://schemas.microsoft.com/office/drawing/2014/main" id="{AA11EF03-D0AE-45C3-881C-42B5453CF392}"/>
              </a:ext>
            </a:extLst>
          </p:cNvPr>
          <p:cNvSpPr/>
          <p:nvPr/>
        </p:nvSpPr>
        <p:spPr>
          <a:xfrm rot="2700000">
            <a:off x="10581156" y="509848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27">
            <a:extLst>
              <a:ext uri="{FF2B5EF4-FFF2-40B4-BE49-F238E27FC236}">
                <a16:creationId xmlns="" xmlns:a16="http://schemas.microsoft.com/office/drawing/2014/main" id="{98416075-279F-4CDD-96CE-81AEA037CE6E}"/>
              </a:ext>
            </a:extLst>
          </p:cNvPr>
          <p:cNvSpPr/>
          <p:nvPr/>
        </p:nvSpPr>
        <p:spPr>
          <a:xfrm>
            <a:off x="7052281" y="5185090"/>
            <a:ext cx="386209" cy="29666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Oval 21">
            <a:extLst>
              <a:ext uri="{FF2B5EF4-FFF2-40B4-BE49-F238E27FC236}">
                <a16:creationId xmlns="" xmlns:a16="http://schemas.microsoft.com/office/drawing/2014/main" id="{0A9D902E-DD9E-47DB-AD72-8B14AC62436F}"/>
              </a:ext>
            </a:extLst>
          </p:cNvPr>
          <p:cNvSpPr>
            <a:spLocks noChangeAspect="1"/>
          </p:cNvSpPr>
          <p:nvPr/>
        </p:nvSpPr>
        <p:spPr>
          <a:xfrm>
            <a:off x="8784729" y="5136956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074" name="Picture 2" descr="https://www.perfecto.io/sites/perfecto.io/files/image/2020-03/image-integrations-selenium-testin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8" y="1541107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ight Brace 43"/>
          <p:cNvSpPr/>
          <p:nvPr/>
        </p:nvSpPr>
        <p:spPr>
          <a:xfrm>
            <a:off x="9671538" y="3387419"/>
            <a:ext cx="417184" cy="13604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5B35BE6-D25B-4024-B21C-F316D15EAD1C}"/>
              </a:ext>
            </a:extLst>
          </p:cNvPr>
          <p:cNvSpPr txBox="1"/>
          <p:nvPr/>
        </p:nvSpPr>
        <p:spPr>
          <a:xfrm>
            <a:off x="10088722" y="3529023"/>
            <a:ext cx="218534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00B050"/>
                </a:solidFill>
              </a:rPr>
              <a:t>Selenium 2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DD088C-C363-4BC7-B5A2-DA6D3232600F}"/>
              </a:ext>
            </a:extLst>
          </p:cNvPr>
          <p:cNvSpPr txBox="1"/>
          <p:nvPr/>
        </p:nvSpPr>
        <p:spPr>
          <a:xfrm>
            <a:off x="1078788" y="367811"/>
            <a:ext cx="3954375" cy="1977464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400" b="1" dirty="0" smtClean="0">
                <a:solidFill>
                  <a:schemeClr val="accent3"/>
                </a:solidFill>
                <a:cs typeface="Arial" pitchFamily="34" charset="0"/>
              </a:rPr>
              <a:t>2.1</a:t>
            </a:r>
            <a:endParaRPr lang="en-US" altLang="ko-KR" sz="4400" b="1" dirty="0">
              <a:solidFill>
                <a:schemeClr val="accent3"/>
              </a:solidFill>
              <a:cs typeface="Arial" pitchFamily="34" charset="0"/>
            </a:endParaRPr>
          </a:p>
          <a:p>
            <a:pPr>
              <a:lnSpc>
                <a:spcPts val="49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Selenium</a:t>
            </a:r>
          </a:p>
          <a:p>
            <a:pPr>
              <a:lnSpc>
                <a:spcPts val="4900"/>
              </a:lnSpc>
            </a:pPr>
            <a:r>
              <a:rPr lang="en-US" sz="4000" b="1" dirty="0" smtClean="0">
                <a:solidFill>
                  <a:schemeClr val="accent3"/>
                </a:solidFill>
              </a:rPr>
              <a:t>RC</a:t>
            </a:r>
            <a:endParaRPr lang="en-US" sz="4000" b="1" dirty="0">
              <a:solidFill>
                <a:schemeClr val="accent3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93B9DA0-D59C-4979-B937-BB01E02E6CD3}"/>
              </a:ext>
            </a:extLst>
          </p:cNvPr>
          <p:cNvCxnSpPr>
            <a:cxnSpLocks/>
          </p:cNvCxnSpPr>
          <p:nvPr/>
        </p:nvCxnSpPr>
        <p:spPr>
          <a:xfrm flipV="1">
            <a:off x="2814903" y="746191"/>
            <a:ext cx="8620234" cy="1"/>
          </a:xfrm>
          <a:prstGeom prst="line">
            <a:avLst/>
          </a:prstGeom>
          <a:ln w="22225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1">
            <a:extLst>
              <a:ext uri="{FF2B5EF4-FFF2-40B4-BE49-F238E27FC236}">
                <a16:creationId xmlns="" xmlns:a16="http://schemas.microsoft.com/office/drawing/2014/main" id="{C0A38D19-7D5E-44D9-8CFE-A5E47E9467C9}"/>
              </a:ext>
            </a:extLst>
          </p:cNvPr>
          <p:cNvSpPr/>
          <p:nvPr/>
        </p:nvSpPr>
        <p:spPr>
          <a:xfrm>
            <a:off x="5602041" y="1361339"/>
            <a:ext cx="5833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bg1"/>
                </a:solidFill>
              </a:rPr>
              <a:t>L</a:t>
            </a:r>
            <a:r>
              <a:rPr lang="vi-VN" altLang="ko-KR" sz="2000" dirty="0" smtClean="0">
                <a:solidFill>
                  <a:schemeClr val="bg1"/>
                </a:solidFill>
              </a:rPr>
              <a:t>à </a:t>
            </a:r>
            <a:r>
              <a:rPr lang="vi-VN" altLang="ko-KR" sz="2000" dirty="0">
                <a:solidFill>
                  <a:schemeClr val="bg1"/>
                </a:solidFill>
              </a:rPr>
              <a:t>framework thử nghiệm hàng đầu của toàn bộ dự án Selenium trong một thời gian dài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="" xmlns:a16="http://schemas.microsoft.com/office/drawing/2014/main" id="{C0A38D19-7D5E-44D9-8CFE-A5E47E9467C9}"/>
              </a:ext>
            </a:extLst>
          </p:cNvPr>
          <p:cNvSpPr/>
          <p:nvPr/>
        </p:nvSpPr>
        <p:spPr>
          <a:xfrm>
            <a:off x="5602041" y="2345275"/>
            <a:ext cx="5833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altLang="ko-KR" sz="2000" dirty="0">
                <a:solidFill>
                  <a:schemeClr val="bg1"/>
                </a:solidFill>
              </a:rPr>
              <a:t>Hay còn gọi là selenium 1, nhưng kể từ khi kết hợp với webdriver thì phiên bản này không còn được hỗ trợ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DD088C-C363-4BC7-B5A2-DA6D3232600F}"/>
              </a:ext>
            </a:extLst>
          </p:cNvPr>
          <p:cNvSpPr txBox="1"/>
          <p:nvPr/>
        </p:nvSpPr>
        <p:spPr>
          <a:xfrm>
            <a:off x="1078788" y="367811"/>
            <a:ext cx="3954375" cy="1977464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400" b="1" dirty="0" smtClean="0">
                <a:solidFill>
                  <a:schemeClr val="accent3"/>
                </a:solidFill>
                <a:cs typeface="Arial" pitchFamily="34" charset="0"/>
              </a:rPr>
              <a:t>2.1</a:t>
            </a:r>
            <a:endParaRPr lang="en-US" altLang="ko-KR" sz="4400" b="1" dirty="0">
              <a:solidFill>
                <a:schemeClr val="accent3"/>
              </a:solidFill>
              <a:cs typeface="Arial" pitchFamily="34" charset="0"/>
            </a:endParaRPr>
          </a:p>
          <a:p>
            <a:pPr>
              <a:lnSpc>
                <a:spcPts val="49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Selenium</a:t>
            </a:r>
          </a:p>
          <a:p>
            <a:pPr>
              <a:lnSpc>
                <a:spcPts val="4900"/>
              </a:lnSpc>
            </a:pPr>
            <a:r>
              <a:rPr lang="en-US" sz="4000" b="1" dirty="0">
                <a:solidFill>
                  <a:schemeClr val="accent3"/>
                </a:solidFill>
              </a:rPr>
              <a:t>Grid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93B9DA0-D59C-4979-B937-BB01E02E6CD3}"/>
              </a:ext>
            </a:extLst>
          </p:cNvPr>
          <p:cNvCxnSpPr>
            <a:cxnSpLocks/>
          </p:cNvCxnSpPr>
          <p:nvPr/>
        </p:nvCxnSpPr>
        <p:spPr>
          <a:xfrm flipV="1">
            <a:off x="2814903" y="746191"/>
            <a:ext cx="8620234" cy="1"/>
          </a:xfrm>
          <a:prstGeom prst="line">
            <a:avLst/>
          </a:prstGeom>
          <a:ln w="22225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1">
            <a:extLst>
              <a:ext uri="{FF2B5EF4-FFF2-40B4-BE49-F238E27FC236}">
                <a16:creationId xmlns="" xmlns:a16="http://schemas.microsoft.com/office/drawing/2014/main" id="{C0A38D19-7D5E-44D9-8CFE-A5E47E9467C9}"/>
              </a:ext>
            </a:extLst>
          </p:cNvPr>
          <p:cNvSpPr/>
          <p:nvPr/>
        </p:nvSpPr>
        <p:spPr>
          <a:xfrm>
            <a:off x="5602041" y="1361339"/>
            <a:ext cx="5833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ko-KR" sz="2000" dirty="0">
                <a:solidFill>
                  <a:schemeClr val="bg1"/>
                </a:solidFill>
              </a:rPr>
              <a:t>Cho phép chạy đồng thời các thử nghiệm trong nhiều trình duyệt và môi trường.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="" xmlns:a16="http://schemas.microsoft.com/office/drawing/2014/main" id="{C0A38D19-7D5E-44D9-8CFE-A5E47E9467C9}"/>
              </a:ext>
            </a:extLst>
          </p:cNvPr>
          <p:cNvSpPr/>
          <p:nvPr/>
        </p:nvSpPr>
        <p:spPr>
          <a:xfrm>
            <a:off x="5602041" y="2345275"/>
            <a:ext cx="5833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Tiết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kiệm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thời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gian</a:t>
            </a:r>
            <a:r>
              <a:rPr lang="en-US" altLang="ko-KR" sz="2000" dirty="0">
                <a:solidFill>
                  <a:schemeClr val="bg1"/>
                </a:solidFill>
              </a:rPr>
              <a:t> to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lớn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546</Words>
  <Application>Microsoft Office PowerPoint</Application>
  <PresentationFormat>Custom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</cp:lastModifiedBy>
  <cp:revision>75</cp:revision>
  <dcterms:created xsi:type="dcterms:W3CDTF">2020-01-20T05:08:25Z</dcterms:created>
  <dcterms:modified xsi:type="dcterms:W3CDTF">2020-06-08T17:52:31Z</dcterms:modified>
</cp:coreProperties>
</file>