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2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2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9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4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2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8A08-FC16-4FC7-B415-C9130545860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D2E1-99FB-4A43-B2EA-17AE78AAA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7991" y="1452168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根据敌我双方敏捷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进行队列排序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257991" y="2117594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首发单位开始行动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选择攻击目标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57991" y="2802013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执行攻击逻辑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播放攻击动画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5187143" y="914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战斗流程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7991" y="3506345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执行重击技能（释放）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257991" y="4167958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下一单位开始行动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257991" y="4862823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回合结束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开启新的回合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257991" y="778744"/>
            <a:ext cx="1873134" cy="5521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开始战斗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开始第一回合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299418" y="6197764"/>
            <a:ext cx="1873134" cy="5521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己方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敌方全灭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结束战斗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672897" y="3334650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发动攻击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单位</a:t>
            </a:r>
            <a:r>
              <a:rPr lang="zh-CN" altLang="en-US" sz="1400" dirty="0" smtClean="0"/>
              <a:t>重击充能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235985" y="4796811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释放大招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暂停战斗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扣除能量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8882202" y="4791476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百万一闪槽充</a:t>
            </a:r>
            <a:r>
              <a:rPr lang="zh-CN" altLang="en-US" sz="1400" dirty="0" smtClean="0"/>
              <a:t>能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672897" y="778744"/>
            <a:ext cx="1873134" cy="5521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角色重击能量槽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672897" y="4054985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释放重击技能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重击槽清空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6235985" y="774288"/>
            <a:ext cx="1873134" cy="5521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队伍大招能量槽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8882202" y="774288"/>
            <a:ext cx="1873134" cy="5521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队伍百万一闪能量槽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6235985" y="3325714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队伍大招充能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14" idx="2"/>
            <a:endCxn id="5" idx="0"/>
          </p:cNvCxnSpPr>
          <p:nvPr/>
        </p:nvCxnSpPr>
        <p:spPr>
          <a:xfrm>
            <a:off x="2194558" y="1330916"/>
            <a:ext cx="0" cy="12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2194558" y="2004340"/>
            <a:ext cx="0" cy="1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0"/>
          </p:cNvCxnSpPr>
          <p:nvPr/>
        </p:nvCxnSpPr>
        <p:spPr>
          <a:xfrm>
            <a:off x="2194558" y="2669766"/>
            <a:ext cx="0" cy="13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2194558" y="3354185"/>
            <a:ext cx="0" cy="16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0" idx="0"/>
          </p:cNvCxnSpPr>
          <p:nvPr/>
        </p:nvCxnSpPr>
        <p:spPr>
          <a:xfrm>
            <a:off x="2194558" y="4058517"/>
            <a:ext cx="0" cy="10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1" idx="0"/>
          </p:cNvCxnSpPr>
          <p:nvPr/>
        </p:nvCxnSpPr>
        <p:spPr>
          <a:xfrm>
            <a:off x="2194558" y="4720130"/>
            <a:ext cx="0" cy="14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3"/>
            <a:endCxn id="16" idx="0"/>
          </p:cNvCxnSpPr>
          <p:nvPr/>
        </p:nvCxnSpPr>
        <p:spPr>
          <a:xfrm>
            <a:off x="3131125" y="3078099"/>
            <a:ext cx="1478339" cy="256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7" idx="3"/>
            <a:endCxn id="24" idx="0"/>
          </p:cNvCxnSpPr>
          <p:nvPr/>
        </p:nvCxnSpPr>
        <p:spPr>
          <a:xfrm>
            <a:off x="3131125" y="3078099"/>
            <a:ext cx="4041427" cy="247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9" idx="3"/>
            <a:endCxn id="20" idx="1"/>
          </p:cNvCxnSpPr>
          <p:nvPr/>
        </p:nvCxnSpPr>
        <p:spPr>
          <a:xfrm>
            <a:off x="3131125" y="3782431"/>
            <a:ext cx="541772" cy="548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235985" y="4046672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队伍大招充能</a:t>
            </a:r>
            <a:endParaRPr lang="zh-CN" altLang="en-US" sz="1400" dirty="0"/>
          </a:p>
        </p:txBody>
      </p:sp>
      <p:cxnSp>
        <p:nvCxnSpPr>
          <p:cNvPr id="52" name="肘形连接符 51"/>
          <p:cNvCxnSpPr>
            <a:stCxn id="20" idx="3"/>
            <a:endCxn id="50" idx="1"/>
          </p:cNvCxnSpPr>
          <p:nvPr/>
        </p:nvCxnSpPr>
        <p:spPr>
          <a:xfrm flipV="1">
            <a:off x="5546031" y="4322758"/>
            <a:ext cx="689954" cy="8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18" idx="1"/>
          </p:cNvCxnSpPr>
          <p:nvPr/>
        </p:nvCxnSpPr>
        <p:spPr>
          <a:xfrm flipV="1">
            <a:off x="8109119" y="5067562"/>
            <a:ext cx="773083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882202" y="5414995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释放百万一闪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暂停战斗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能量槽清空</a:t>
            </a:r>
            <a:endParaRPr lang="zh-CN" altLang="en-US" sz="1400" dirty="0"/>
          </a:p>
        </p:txBody>
      </p:sp>
      <p:cxnSp>
        <p:nvCxnSpPr>
          <p:cNvPr id="61" name="肘形连接符 60"/>
          <p:cNvCxnSpPr>
            <a:stCxn id="11" idx="2"/>
            <a:endCxn id="15" idx="0"/>
          </p:cNvCxnSpPr>
          <p:nvPr/>
        </p:nvCxnSpPr>
        <p:spPr>
          <a:xfrm rot="16200000" flipH="1">
            <a:off x="3823887" y="3785665"/>
            <a:ext cx="782769" cy="4041427"/>
          </a:xfrm>
          <a:prstGeom prst="bentConnector3">
            <a:avLst>
              <a:gd name="adj1" fmla="val 3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0" idx="2"/>
            <a:endCxn id="15" idx="0"/>
          </p:cNvCxnSpPr>
          <p:nvPr/>
        </p:nvCxnSpPr>
        <p:spPr>
          <a:xfrm rot="16200000" flipH="1">
            <a:off x="4627421" y="4589199"/>
            <a:ext cx="1590607" cy="1626521"/>
          </a:xfrm>
          <a:prstGeom prst="bentConnector3">
            <a:avLst>
              <a:gd name="adj1" fmla="val 68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7" idx="2"/>
            <a:endCxn id="15" idx="0"/>
          </p:cNvCxnSpPr>
          <p:nvPr/>
        </p:nvCxnSpPr>
        <p:spPr>
          <a:xfrm rot="5400000">
            <a:off x="6279879" y="5305090"/>
            <a:ext cx="848781" cy="936567"/>
          </a:xfrm>
          <a:prstGeom prst="bentConnector3">
            <a:avLst>
              <a:gd name="adj1" fmla="val 42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7" idx="1"/>
            <a:endCxn id="15" idx="0"/>
          </p:cNvCxnSpPr>
          <p:nvPr/>
        </p:nvCxnSpPr>
        <p:spPr>
          <a:xfrm rot="10800000" flipV="1">
            <a:off x="6235986" y="5691080"/>
            <a:ext cx="2646217" cy="506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672897" y="1452168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角色槽每秒自动充能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3672897" y="2111798"/>
            <a:ext cx="1873134" cy="55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被攻击增加重击能量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305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042406" y="116378"/>
            <a:ext cx="10216342" cy="2945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7" y="4596830"/>
            <a:ext cx="1119422" cy="1405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3" y="4350328"/>
            <a:ext cx="1280070" cy="1652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25" y="4596830"/>
            <a:ext cx="1155804" cy="1444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70" y="4464122"/>
            <a:ext cx="998292" cy="16064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22" y="4596830"/>
            <a:ext cx="917314" cy="1405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62" y="796483"/>
            <a:ext cx="1359664" cy="15806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17" y="371003"/>
            <a:ext cx="3074719" cy="20344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92827" y="235553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5665" y="235553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38899" y="2380337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01287" y="611629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7858" y="616310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74429" y="617588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8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86904" y="618439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095514" y="6162989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61173" y="3197586"/>
            <a:ext cx="10914611" cy="119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9564" y="34706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每回合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攻击队列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3796" y="3287102"/>
            <a:ext cx="741055" cy="72897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7888" y="3302493"/>
            <a:ext cx="772006" cy="7382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6894" y="3284919"/>
            <a:ext cx="802315" cy="77341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93330" y="40577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77" y="825511"/>
            <a:ext cx="986629" cy="15516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9656" y="3285812"/>
            <a:ext cx="815872" cy="74868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141305" y="40577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81795" y="40502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26285" y="403546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65059" y="403546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20648" y="402064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67419" y="401607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341735" y="402805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1829" y="3301577"/>
            <a:ext cx="810169" cy="7401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9155" y="3308168"/>
            <a:ext cx="747614" cy="73350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1893" y="3292874"/>
            <a:ext cx="740481" cy="73455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5514" y="3301577"/>
            <a:ext cx="878686" cy="756139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621659" y="4785357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相同敏捷度排序规则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：先己后敌人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：己方优先排序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：敌方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优先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898" y="4560918"/>
            <a:ext cx="26500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攻击逻辑：</a:t>
            </a:r>
            <a:endParaRPr lang="en-US" altLang="zh-CN" dirty="0" smtClean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每回合开始前排列一次攻击队列</a:t>
            </a:r>
            <a:endParaRPr lang="en-US" altLang="zh-CN" sz="1200" dirty="0" smtClean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敏捷值高的单位优先行动</a:t>
            </a:r>
            <a:endParaRPr lang="en-US" altLang="zh-CN" sz="1200" dirty="0" smtClean="0"/>
          </a:p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回合中不会变更攻击顺序</a:t>
            </a:r>
            <a:endParaRPr lang="en-US" altLang="zh-CN" sz="1200" dirty="0" smtClean="0"/>
          </a:p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游戏中一般不会出现打乱攻击顺序</a:t>
            </a:r>
            <a:endParaRPr lang="en-US" altLang="zh-CN" sz="1200" dirty="0" smtClean="0"/>
          </a:p>
          <a:p>
            <a:r>
              <a:rPr lang="zh-CN" altLang="en-US" sz="1200" dirty="0" smtClean="0"/>
              <a:t>的加成或技能。</a:t>
            </a:r>
            <a:endParaRPr lang="en-US" altLang="zh-CN" sz="1200" dirty="0" smtClean="0"/>
          </a:p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可能会出现控制技能，会导致单位</a:t>
            </a:r>
            <a:endParaRPr lang="en-US" altLang="zh-CN" sz="1200" dirty="0" smtClean="0"/>
          </a:p>
          <a:p>
            <a:r>
              <a:rPr lang="zh-CN" altLang="en-US" sz="1200" dirty="0" smtClean="0"/>
              <a:t>无法行动，跳过自身在该回合的行动</a:t>
            </a:r>
            <a:endParaRPr lang="en-US" altLang="zh-CN" sz="1200" dirty="0" smtClean="0"/>
          </a:p>
          <a:p>
            <a:r>
              <a:rPr lang="zh-CN" altLang="en-US" sz="1200" dirty="0" smtClean="0"/>
              <a:t>。但不影响下一回合。</a:t>
            </a:r>
            <a:endParaRPr lang="en-US" altLang="zh-CN" sz="1200" dirty="0" smtClean="0"/>
          </a:p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单位被击杀将把单位移出该回合。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46" name="云形标注 45"/>
          <p:cNvSpPr/>
          <p:nvPr/>
        </p:nvSpPr>
        <p:spPr>
          <a:xfrm>
            <a:off x="6160628" y="4350294"/>
            <a:ext cx="1041127" cy="414749"/>
          </a:xfrm>
          <a:prstGeom prst="cloudCallout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我最快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9009359" y="3889469"/>
            <a:ext cx="1366648" cy="120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374104" y="3889469"/>
            <a:ext cx="1366648" cy="120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767822" y="3899664"/>
            <a:ext cx="1366648" cy="120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57168" y="79985"/>
            <a:ext cx="10216342" cy="29459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25" y="573531"/>
            <a:ext cx="1359664" cy="15806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80" y="148051"/>
            <a:ext cx="3074719" cy="20344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4690" y="2132583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07528" y="2132583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810762" y="2157385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120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0" y="602559"/>
            <a:ext cx="986629" cy="15516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2" y="3688930"/>
            <a:ext cx="1874776" cy="235391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73808" y="610255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仇恨：</a:t>
            </a:r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757500" y="32926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选择攻击目标</a:t>
            </a:r>
            <a:endParaRPr lang="zh-CN" altLang="en-US" dirty="0"/>
          </a:p>
        </p:txBody>
      </p:sp>
      <p:sp>
        <p:nvSpPr>
          <p:cNvPr id="41" name="椭圆形标注 40"/>
          <p:cNvSpPr/>
          <p:nvPr/>
        </p:nvSpPr>
        <p:spPr>
          <a:xfrm>
            <a:off x="1125540" y="3099345"/>
            <a:ext cx="1556183" cy="634969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打谁好呢？</a:t>
            </a:r>
            <a:endParaRPr lang="zh-CN" altLang="en-US" sz="1400" b="1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811" y="3946974"/>
            <a:ext cx="802315" cy="77341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5491" y="3980960"/>
            <a:ext cx="815872" cy="74868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3341" y="3980960"/>
            <a:ext cx="878686" cy="75613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3859898" y="4735124"/>
            <a:ext cx="1242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仇恨：</a:t>
            </a:r>
            <a:r>
              <a:rPr lang="en-US" altLang="zh-CN" dirty="0" smtClean="0"/>
              <a:t>120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483825" y="4735600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仇恨：</a:t>
            </a:r>
            <a:r>
              <a:rPr lang="en-US" altLang="zh-CN" dirty="0" smtClean="0"/>
              <a:t>45 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140695" y="4743914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仇恨：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872916" y="5711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计算公式：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18165" y="6081299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角色被攻击概率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自身仇恨值</a:t>
            </a:r>
            <a:r>
              <a:rPr lang="en-US" altLang="zh-CN" dirty="0" smtClean="0"/>
              <a:t>/(</a:t>
            </a:r>
            <a:r>
              <a:rPr lang="zh-CN" altLang="en-US" dirty="0" smtClean="0"/>
              <a:t>队伍当前存活仇恨值总数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133905" y="5073930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被</a:t>
            </a:r>
            <a:r>
              <a:rPr lang="zh-CN" altLang="en-US" dirty="0" smtClean="0"/>
              <a:t>攻击概率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120/(120+45+45)=57.2%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828481" y="5065636"/>
            <a:ext cx="24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被</a:t>
            </a:r>
            <a:r>
              <a:rPr lang="zh-CN" altLang="en-US" dirty="0" smtClean="0"/>
              <a:t>攻击概率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45/(120+45+45)=21.4%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430064" y="5065635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被</a:t>
            </a:r>
            <a:r>
              <a:rPr lang="zh-CN" altLang="en-US" dirty="0" smtClean="0"/>
              <a:t>攻击概率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45/(120+45+45)= 21.4%</a:t>
            </a:r>
            <a:endParaRPr lang="zh-CN" altLang="en-US" dirty="0"/>
          </a:p>
        </p:txBody>
      </p:sp>
      <p:sp>
        <p:nvSpPr>
          <p:cNvPr id="56" name="云形标注 55"/>
          <p:cNvSpPr/>
          <p:nvPr/>
        </p:nvSpPr>
        <p:spPr>
          <a:xfrm>
            <a:off x="4554640" y="3474719"/>
            <a:ext cx="1041127" cy="41474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我最帅</a:t>
            </a:r>
            <a:endParaRPr lang="zh-CN" altLang="en-US" sz="1200" dirty="0"/>
          </a:p>
        </p:txBody>
      </p:sp>
      <p:sp>
        <p:nvSpPr>
          <p:cNvPr id="57" name="云形标注 56"/>
          <p:cNvSpPr/>
          <p:nvPr/>
        </p:nvSpPr>
        <p:spPr>
          <a:xfrm>
            <a:off x="7107127" y="3495686"/>
            <a:ext cx="1267250" cy="35193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很美低调</a:t>
            </a:r>
            <a:endParaRPr lang="zh-CN" altLang="en-US" sz="1200" dirty="0"/>
          </a:p>
        </p:txBody>
      </p:sp>
      <p:sp>
        <p:nvSpPr>
          <p:cNvPr id="58" name="云形标注 57"/>
          <p:cNvSpPr/>
          <p:nvPr/>
        </p:nvSpPr>
        <p:spPr>
          <a:xfrm>
            <a:off x="9721528" y="3506123"/>
            <a:ext cx="1267250" cy="35193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低调装酷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62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2" y="4196592"/>
            <a:ext cx="1874776" cy="2353911"/>
          </a:xfrm>
          <a:prstGeom prst="rect">
            <a:avLst/>
          </a:prstGeom>
        </p:spPr>
      </p:pic>
      <p:sp>
        <p:nvSpPr>
          <p:cNvPr id="41" name="椭圆形标注 40"/>
          <p:cNvSpPr/>
          <p:nvPr/>
        </p:nvSpPr>
        <p:spPr>
          <a:xfrm flipH="1">
            <a:off x="1682022" y="4015412"/>
            <a:ext cx="1358489" cy="634969"/>
          </a:xfrm>
          <a:prstGeom prst="wedgeEllipseCallout">
            <a:avLst>
              <a:gd name="adj1" fmla="val 50210"/>
              <a:gd name="adj2" fmla="val 5316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伤害计算！</a:t>
            </a:r>
            <a:endParaRPr lang="zh-CN" altLang="en-US" sz="1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134668" y="4807092"/>
            <a:ext cx="38395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攻击力：</a:t>
            </a:r>
            <a:r>
              <a:rPr lang="en-US" altLang="zh-CN" sz="1400" dirty="0" smtClean="0"/>
              <a:t>3333</a:t>
            </a:r>
            <a:r>
              <a:rPr lang="zh-CN" altLang="en-US" sz="1400" dirty="0" smtClean="0"/>
              <a:t>（白字伤害）</a:t>
            </a:r>
            <a:r>
              <a:rPr lang="en-US" altLang="zh-CN" sz="1400" dirty="0" smtClean="0"/>
              <a:t>+233</a:t>
            </a:r>
            <a:r>
              <a:rPr lang="zh-CN" altLang="en-US" sz="1400" dirty="0" smtClean="0"/>
              <a:t>（武器伤害）</a:t>
            </a:r>
            <a:endParaRPr lang="en-US" altLang="zh-CN" sz="1400" dirty="0" smtClean="0"/>
          </a:p>
          <a:p>
            <a:r>
              <a:rPr lang="zh-CN" altLang="en-US" sz="1400" dirty="0" smtClean="0"/>
              <a:t>狩猎值：</a:t>
            </a:r>
            <a:r>
              <a:rPr lang="en-US" altLang="zh-CN" sz="1400" dirty="0" smtClean="0"/>
              <a:t>3667</a:t>
            </a:r>
            <a:r>
              <a:rPr lang="zh-CN" altLang="en-US" sz="1400" dirty="0" smtClean="0"/>
              <a:t>（普通攻击参数）</a:t>
            </a:r>
            <a:endParaRPr lang="en-US" altLang="zh-CN" sz="1400" dirty="0" smtClean="0"/>
          </a:p>
          <a:p>
            <a:r>
              <a:rPr lang="zh-CN" altLang="en-US" sz="1400" dirty="0" smtClean="0"/>
              <a:t>敏捷值：</a:t>
            </a:r>
            <a:r>
              <a:rPr lang="en-US" altLang="zh-CN" sz="1400" dirty="0"/>
              <a:t>2889</a:t>
            </a:r>
            <a:r>
              <a:rPr lang="zh-CN" altLang="en-US" sz="1400" dirty="0" smtClean="0"/>
              <a:t> （暴击率）</a:t>
            </a:r>
            <a:endParaRPr lang="en-US" altLang="zh-CN" sz="1400" dirty="0" smtClean="0"/>
          </a:p>
          <a:p>
            <a:r>
              <a:rPr lang="zh-CN" altLang="en-US" sz="1400" dirty="0" smtClean="0"/>
              <a:t>傲骄值：</a:t>
            </a:r>
            <a:r>
              <a:rPr lang="en-US" altLang="zh-CN" sz="1400" dirty="0"/>
              <a:t>4833</a:t>
            </a:r>
            <a:r>
              <a:rPr lang="zh-CN" altLang="en-US" sz="1400" dirty="0" smtClean="0"/>
              <a:t> （闪避</a:t>
            </a:r>
            <a:r>
              <a:rPr lang="en-US" altLang="zh-CN" sz="1400" dirty="0" smtClean="0"/>
              <a:t>&amp;</a:t>
            </a:r>
            <a:r>
              <a:rPr lang="en-US" altLang="zh-CN" sz="1400" dirty="0" err="1" smtClean="0"/>
              <a:t>debuff</a:t>
            </a:r>
            <a:r>
              <a:rPr lang="zh-CN" altLang="en-US" sz="1400" dirty="0" smtClean="0"/>
              <a:t>抵抗）</a:t>
            </a:r>
            <a:endParaRPr lang="en-US" altLang="zh-CN" sz="1400" dirty="0" smtClean="0"/>
          </a:p>
          <a:p>
            <a:r>
              <a:rPr lang="zh-CN" altLang="en-US" sz="1400" dirty="0" smtClean="0"/>
              <a:t>隐匿：</a:t>
            </a:r>
            <a:r>
              <a:rPr lang="en-US" altLang="zh-CN" sz="1400" dirty="0"/>
              <a:t>100</a:t>
            </a:r>
            <a:r>
              <a:rPr lang="zh-CN" altLang="en-US" sz="1400" dirty="0" smtClean="0"/>
              <a:t> （闪避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其他）</a:t>
            </a:r>
            <a:endParaRPr lang="en-US" altLang="zh-CN" sz="1400" dirty="0" smtClean="0"/>
          </a:p>
          <a:p>
            <a:r>
              <a:rPr lang="zh-CN" altLang="en-US" sz="1400" dirty="0" smtClean="0"/>
              <a:t>幸运：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（修订参数）</a:t>
            </a:r>
            <a:endParaRPr lang="en-US" altLang="zh-CN" sz="1400" dirty="0" smtClean="0"/>
          </a:p>
          <a:p>
            <a:r>
              <a:rPr lang="zh-CN" altLang="en-US" sz="1400" dirty="0" smtClean="0"/>
              <a:t>额外攻击力：</a:t>
            </a:r>
            <a:r>
              <a:rPr lang="en-US" altLang="zh-CN" sz="1400" dirty="0" smtClean="0"/>
              <a:t>600</a:t>
            </a:r>
            <a:r>
              <a:rPr lang="zh-CN" altLang="en-US" sz="1400" dirty="0" smtClean="0"/>
              <a:t>（装备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塔罗牌额外获得）</a:t>
            </a:r>
            <a:endParaRPr lang="en-US" altLang="zh-CN" sz="1400" dirty="0" smtClean="0"/>
          </a:p>
          <a:p>
            <a:r>
              <a:rPr lang="zh-CN" altLang="en-US" sz="1400" dirty="0" smtClean="0"/>
              <a:t>固定伤害</a:t>
            </a:r>
            <a:r>
              <a:rPr lang="en-US" altLang="zh-CN" sz="1400" dirty="0" smtClean="0"/>
              <a:t>:200</a:t>
            </a:r>
            <a:r>
              <a:rPr lang="zh-CN" altLang="en-US" sz="1400" dirty="0" smtClean="0"/>
              <a:t>（天赋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装备获得）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79823" y="17425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普通攻击计算逻辑：所有计算公式为</a:t>
            </a:r>
            <a:r>
              <a:rPr lang="zh-CN" altLang="en-US" dirty="0" smtClean="0">
                <a:solidFill>
                  <a:srgbClr val="FF0000"/>
                </a:solidFill>
              </a:rPr>
              <a:t>临时公式！！！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598" y="825989"/>
            <a:ext cx="1247926" cy="1145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75755" y="2010234"/>
            <a:ext cx="1495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/>
                </a:solidFill>
              </a:rPr>
              <a:t>敌人</a:t>
            </a:r>
            <a:r>
              <a:rPr lang="en-US" altLang="zh-CN" sz="1400" dirty="0" smtClean="0">
                <a:solidFill>
                  <a:schemeClr val="accent5"/>
                </a:solidFill>
              </a:rPr>
              <a:t>A</a:t>
            </a:r>
            <a:r>
              <a:rPr lang="zh-CN" altLang="en-US" sz="1400" dirty="0" smtClean="0">
                <a:solidFill>
                  <a:schemeClr val="accent5"/>
                </a:solidFill>
              </a:rPr>
              <a:t>（挨打）</a:t>
            </a:r>
            <a:endParaRPr lang="en-US" altLang="zh-CN" sz="1400" dirty="0" smtClean="0">
              <a:solidFill>
                <a:schemeClr val="accent5"/>
              </a:solidFill>
            </a:endParaRP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仇恨：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120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被</a:t>
            </a:r>
            <a:r>
              <a:rPr lang="zh-CN" altLang="en-US" sz="1400" dirty="0" smtClean="0">
                <a:solidFill>
                  <a:schemeClr val="accent5"/>
                </a:solidFill>
              </a:rPr>
              <a:t>打概率：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57.2%</a:t>
            </a: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生命值：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7400</a:t>
            </a: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攻击力：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4470</a:t>
            </a: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防御力：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4335</a:t>
            </a: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傲</a:t>
            </a:r>
            <a:r>
              <a:rPr lang="zh-CN" altLang="en-US" sz="1400" dirty="0">
                <a:solidFill>
                  <a:schemeClr val="accent5"/>
                </a:solidFill>
              </a:rPr>
              <a:t>娇值</a:t>
            </a:r>
            <a:r>
              <a:rPr lang="zh-CN" altLang="en-US" sz="1400" dirty="0" smtClean="0">
                <a:solidFill>
                  <a:schemeClr val="accent5"/>
                </a:solidFill>
              </a:rPr>
              <a:t> 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3536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敏捷值</a:t>
            </a:r>
            <a:r>
              <a:rPr lang="zh-CN" altLang="en-US" sz="1400" dirty="0" smtClean="0">
                <a:solidFill>
                  <a:schemeClr val="accent5"/>
                </a:solidFill>
              </a:rPr>
              <a:t> 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3536</a:t>
            </a:r>
          </a:p>
          <a:p>
            <a:r>
              <a:rPr lang="zh-CN" altLang="en-US" sz="1400" dirty="0" smtClean="0">
                <a:solidFill>
                  <a:schemeClr val="accent5"/>
                </a:solidFill>
              </a:rPr>
              <a:t>隐匿值：</a:t>
            </a:r>
            <a:r>
              <a:rPr lang="en-US" altLang="zh-CN" sz="1400" dirty="0" smtClean="0">
                <a:solidFill>
                  <a:schemeClr val="accent5"/>
                </a:solidFill>
              </a:rPr>
              <a:t>30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880" y="548604"/>
            <a:ext cx="9341019" cy="385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计算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加成，将获得的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属性添加在角色上。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计算是否发生暴击：</a:t>
            </a:r>
            <a:r>
              <a:rPr lang="en-US" altLang="zh-CN" dirty="0" smtClean="0"/>
              <a:t>LOG10((</a:t>
            </a:r>
            <a:r>
              <a:rPr lang="zh-CN" altLang="en-US" dirty="0" smtClean="0"/>
              <a:t>角色敏捷值</a:t>
            </a:r>
            <a:r>
              <a:rPr lang="en-US" altLang="zh-CN" dirty="0" smtClean="0"/>
              <a:t>+3000)/600)/2-0.25+BUFF</a:t>
            </a:r>
            <a:r>
              <a:rPr lang="zh-CN" altLang="en-US" dirty="0" smtClean="0"/>
              <a:t>提升暴击率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计算攻击是否命中：比谁更傲</a:t>
            </a:r>
            <a:r>
              <a:rPr lang="en-US" altLang="zh-CN" dirty="0" smtClean="0"/>
              <a:t>233</a:t>
            </a:r>
            <a:r>
              <a:rPr lang="zh-CN" altLang="en-US" dirty="0" smtClean="0"/>
              <a:t>！（</a:t>
            </a:r>
            <a:r>
              <a:rPr lang="en-US" altLang="zh-CN" dirty="0" smtClean="0"/>
              <a:t>PVP</a:t>
            </a:r>
            <a:r>
              <a:rPr lang="zh-CN" altLang="en-US" dirty="0" smtClean="0"/>
              <a:t>效果极强）</a:t>
            </a:r>
            <a:endParaRPr lang="en-US" altLang="zh-CN" dirty="0" smtClean="0"/>
          </a:p>
          <a:p>
            <a:r>
              <a:rPr lang="zh-CN" altLang="en-US" dirty="0" smtClean="0"/>
              <a:t>         我方傲娇值大于敌方</a:t>
            </a:r>
            <a:endParaRPr lang="en-US" altLang="zh-CN" dirty="0" smtClean="0"/>
          </a:p>
          <a:p>
            <a:r>
              <a:rPr lang="zh-CN" altLang="en-US" dirty="0" smtClean="0"/>
              <a:t>         命中率：</a:t>
            </a:r>
            <a:r>
              <a:rPr lang="en-US" altLang="zh-CN" dirty="0" smtClean="0"/>
              <a:t>0.87+LOG10(</a:t>
            </a:r>
            <a:r>
              <a:rPr lang="zh-CN" altLang="en-US" dirty="0" smtClean="0"/>
              <a:t>我方傲娇值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敌方傲娇值</a:t>
            </a:r>
            <a:r>
              <a:rPr lang="en-US" altLang="zh-CN" dirty="0" smtClean="0"/>
              <a:t>+1)-1.5%*LOG10(</a:t>
            </a:r>
            <a:r>
              <a:rPr lang="zh-CN" altLang="en-US" dirty="0" smtClean="0"/>
              <a:t>敌方隐匿值</a:t>
            </a:r>
            <a:r>
              <a:rPr lang="en-US" altLang="zh-CN" dirty="0" smtClean="0"/>
              <a:t>-20)</a:t>
            </a:r>
          </a:p>
          <a:p>
            <a:r>
              <a:rPr lang="zh-CN" altLang="en-US" dirty="0" smtClean="0"/>
              <a:t>         我方傲娇值小于敌方</a:t>
            </a:r>
            <a:endParaRPr lang="en-US" altLang="zh-CN" dirty="0" smtClean="0"/>
          </a:p>
          <a:p>
            <a:r>
              <a:rPr lang="zh-CN" altLang="en-US" dirty="0" smtClean="0"/>
              <a:t>         命中率：</a:t>
            </a:r>
            <a:r>
              <a:rPr lang="en-US" altLang="zh-CN" dirty="0" smtClean="0"/>
              <a:t>0.87-LOG10(</a:t>
            </a:r>
            <a:r>
              <a:rPr lang="zh-CN" altLang="en-US" dirty="0"/>
              <a:t>敌</a:t>
            </a:r>
            <a:r>
              <a:rPr lang="zh-CN" altLang="en-US" dirty="0" smtClean="0"/>
              <a:t>方傲娇值</a:t>
            </a:r>
            <a:r>
              <a:rPr lang="en-US" altLang="zh-CN" dirty="0" smtClean="0"/>
              <a:t>-</a:t>
            </a:r>
            <a:r>
              <a:rPr lang="zh-CN" altLang="en-US" dirty="0"/>
              <a:t>我</a:t>
            </a:r>
            <a:r>
              <a:rPr lang="zh-CN" altLang="en-US" dirty="0" smtClean="0"/>
              <a:t>方傲娇值</a:t>
            </a:r>
            <a:r>
              <a:rPr lang="en-US" altLang="zh-CN" dirty="0" smtClean="0"/>
              <a:t>+1)-1.5%*LOG10(</a:t>
            </a:r>
            <a:r>
              <a:rPr lang="zh-CN" altLang="en-US" dirty="0" smtClean="0"/>
              <a:t>敌方隐匿值</a:t>
            </a:r>
            <a:r>
              <a:rPr lang="en-US" altLang="zh-CN" dirty="0" smtClean="0"/>
              <a:t>-20)</a:t>
            </a:r>
          </a:p>
          <a:p>
            <a:pPr marL="342900" indent="-342900">
              <a:buFontTx/>
              <a:buAutoNum type="arabicPeriod" startAt="4"/>
            </a:pPr>
            <a:r>
              <a:rPr lang="zh-CN" altLang="en-US" dirty="0" smtClean="0"/>
              <a:t>计算攻击伤害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（临时公式）</a:t>
            </a:r>
            <a:r>
              <a:rPr lang="zh-CN" altLang="en-US" dirty="0"/>
              <a:t> （</a:t>
            </a:r>
            <a:r>
              <a:rPr lang="en-US" altLang="zh-CN" dirty="0"/>
              <a:t>1-</a:t>
            </a:r>
            <a:r>
              <a:rPr lang="zh-CN" altLang="en-US" dirty="0"/>
              <a:t>敌方防御力*减伤参数</a:t>
            </a:r>
            <a:r>
              <a:rPr lang="en-US" altLang="zh-CN" dirty="0"/>
              <a:t>1/</a:t>
            </a:r>
            <a:r>
              <a:rPr lang="zh-CN" altLang="en-US" dirty="0"/>
              <a:t>减伤参数</a:t>
            </a:r>
            <a:r>
              <a:rPr lang="en-US" altLang="zh-CN" dirty="0"/>
              <a:t>2</a:t>
            </a:r>
            <a:r>
              <a:rPr lang="zh-CN" altLang="en-US" dirty="0" smtClean="0"/>
              <a:t>）最小值</a:t>
            </a:r>
            <a:r>
              <a:rPr lang="en-US" altLang="zh-CN" dirty="0" smtClean="0"/>
              <a:t>60%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/>
              <a:t>攻击颜色克制对方：</a:t>
            </a:r>
            <a:endParaRPr lang="en-US" altLang="zh-CN" sz="1000" dirty="0" smtClean="0"/>
          </a:p>
          <a:p>
            <a:r>
              <a:rPr lang="en-US" altLang="zh-CN" sz="1000" dirty="0" smtClean="0"/>
              <a:t>【</a:t>
            </a:r>
            <a:r>
              <a:rPr lang="zh-CN" altLang="en-US" sz="1000" dirty="0" smtClean="0"/>
              <a:t>（攻击力*攻击（等级）系数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（敌方防御力*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级减伤系数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保底防御）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固定伤害））*</a:t>
            </a:r>
            <a:r>
              <a:rPr lang="zh-CN" altLang="en-US" sz="1000" dirty="0" smtClean="0">
                <a:solidFill>
                  <a:srgbClr val="FF0000"/>
                </a:solidFill>
              </a:rPr>
              <a:t>（</a:t>
            </a:r>
            <a:r>
              <a:rPr lang="en-US" altLang="zh-CN" sz="1000" dirty="0" smtClean="0">
                <a:solidFill>
                  <a:srgbClr val="FF0000"/>
                </a:solidFill>
              </a:rPr>
              <a:t>1+</a:t>
            </a:r>
            <a:r>
              <a:rPr lang="zh-CN" altLang="en-US" sz="1000" dirty="0" smtClean="0">
                <a:solidFill>
                  <a:srgbClr val="FF0000"/>
                </a:solidFill>
              </a:rPr>
              <a:t>属性伤害强化</a:t>
            </a:r>
            <a:r>
              <a:rPr lang="en-US" altLang="zh-CN" sz="1000" dirty="0" smtClean="0">
                <a:solidFill>
                  <a:srgbClr val="FF0000"/>
                </a:solidFill>
              </a:rPr>
              <a:t>%</a:t>
            </a:r>
            <a:r>
              <a:rPr lang="zh-CN" altLang="en-US" sz="1000" dirty="0" smtClean="0">
                <a:solidFill>
                  <a:srgbClr val="FF0000"/>
                </a:solidFill>
              </a:rPr>
              <a:t>（狩猎值换算））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额外攻击力*装备伤害修订参数</a:t>
            </a:r>
            <a:r>
              <a:rPr lang="en-US" altLang="zh-CN" sz="1000" dirty="0" smtClean="0"/>
              <a:t>】</a:t>
            </a:r>
            <a:r>
              <a:rPr lang="zh-CN" altLang="en-US" sz="1000" dirty="0" smtClean="0"/>
              <a:t>*</a:t>
            </a:r>
            <a:endParaRPr lang="en-US" altLang="zh-CN" sz="100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 smtClean="0"/>
              <a:t>1-</a:t>
            </a:r>
            <a:r>
              <a:rPr lang="zh-CN" altLang="en-US" sz="1000" dirty="0" smtClean="0"/>
              <a:t>敌方</a:t>
            </a:r>
            <a:r>
              <a:rPr lang="zh-CN" altLang="en-US" sz="1000" dirty="0"/>
              <a:t>防御</a:t>
            </a:r>
            <a:r>
              <a:rPr lang="zh-CN" altLang="en-US" sz="1000" dirty="0" smtClean="0"/>
              <a:t>力*减伤参数</a:t>
            </a:r>
            <a:r>
              <a:rPr lang="en-US" altLang="zh-CN" sz="1000" dirty="0" smtClean="0"/>
              <a:t>1/</a:t>
            </a:r>
            <a:r>
              <a:rPr lang="zh-CN" altLang="en-US" sz="1000" dirty="0" smtClean="0"/>
              <a:t>减伤参数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）*（</a:t>
            </a:r>
            <a:r>
              <a:rPr lang="en-US" altLang="zh-CN" sz="1000" dirty="0" smtClean="0"/>
              <a:t>1+</a:t>
            </a:r>
            <a:r>
              <a:rPr lang="zh-CN" altLang="en-US" sz="1000" dirty="0" smtClean="0"/>
              <a:t>终伤加成</a:t>
            </a:r>
            <a:r>
              <a:rPr lang="en-US" altLang="zh-CN" sz="1000" dirty="0" smtClean="0"/>
              <a:t>%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zh-CN" altLang="en-US" sz="1050" dirty="0" smtClean="0"/>
              <a:t>攻击颜色被对方克制：</a:t>
            </a:r>
            <a:endParaRPr lang="en-US" altLang="zh-CN" sz="1050" dirty="0" smtClean="0"/>
          </a:p>
          <a:p>
            <a:r>
              <a:rPr lang="en-US" altLang="zh-CN" sz="1000" dirty="0"/>
              <a:t>【</a:t>
            </a:r>
            <a:r>
              <a:rPr lang="zh-CN" altLang="en-US" sz="1000" dirty="0"/>
              <a:t>（攻击力*攻击（等级）系数</a:t>
            </a:r>
            <a:r>
              <a:rPr lang="en-US" altLang="zh-CN" sz="1000" dirty="0"/>
              <a:t>/</a:t>
            </a:r>
            <a:r>
              <a:rPr lang="zh-CN" altLang="en-US" sz="1000" dirty="0"/>
              <a:t>（敌方防御力*</a:t>
            </a:r>
            <a:r>
              <a:rPr lang="en-US" altLang="zh-CN" sz="1000" dirty="0"/>
              <a:t>1</a:t>
            </a:r>
            <a:r>
              <a:rPr lang="zh-CN" altLang="en-US" sz="1000" dirty="0"/>
              <a:t>级减伤系数</a:t>
            </a:r>
            <a:r>
              <a:rPr lang="en-US" altLang="zh-CN" sz="1000" dirty="0"/>
              <a:t>+</a:t>
            </a:r>
            <a:r>
              <a:rPr lang="zh-CN" altLang="en-US" sz="1000" dirty="0"/>
              <a:t>保底防御）</a:t>
            </a:r>
            <a:r>
              <a:rPr lang="en-US" altLang="zh-CN" sz="1000" dirty="0"/>
              <a:t>+</a:t>
            </a:r>
            <a:r>
              <a:rPr lang="zh-CN" altLang="en-US" sz="1000" dirty="0"/>
              <a:t>固定伤害））*</a:t>
            </a:r>
            <a:r>
              <a:rPr lang="zh-CN" altLang="en-US" sz="1000" dirty="0">
                <a:solidFill>
                  <a:srgbClr val="FF0000"/>
                </a:solidFill>
              </a:rPr>
              <a:t>（</a:t>
            </a:r>
            <a:r>
              <a:rPr lang="en-US" altLang="zh-CN" sz="1000" dirty="0" smtClean="0">
                <a:solidFill>
                  <a:srgbClr val="FF0000"/>
                </a:solidFill>
              </a:rPr>
              <a:t>1-</a:t>
            </a:r>
            <a:r>
              <a:rPr lang="zh-CN" altLang="en-US" sz="1000" dirty="0" smtClean="0">
                <a:solidFill>
                  <a:srgbClr val="FF0000"/>
                </a:solidFill>
              </a:rPr>
              <a:t>属性</a:t>
            </a:r>
            <a:r>
              <a:rPr lang="zh-CN" altLang="en-US" sz="1000" dirty="0">
                <a:solidFill>
                  <a:srgbClr val="FF0000"/>
                </a:solidFill>
              </a:rPr>
              <a:t>伤害强化</a:t>
            </a:r>
            <a:r>
              <a:rPr lang="en-US" altLang="zh-CN" sz="1000" dirty="0">
                <a:solidFill>
                  <a:srgbClr val="FF0000"/>
                </a:solidFill>
              </a:rPr>
              <a:t>%</a:t>
            </a:r>
            <a:r>
              <a:rPr lang="zh-CN" altLang="en-US" sz="1000" dirty="0" smtClean="0">
                <a:solidFill>
                  <a:srgbClr val="FF0000"/>
                </a:solidFill>
              </a:rPr>
              <a:t>（傲娇值换算））</a:t>
            </a:r>
            <a:r>
              <a:rPr lang="en-US" altLang="zh-CN" sz="1000" dirty="0"/>
              <a:t>+</a:t>
            </a:r>
            <a:r>
              <a:rPr lang="zh-CN" altLang="en-US" sz="1000" dirty="0"/>
              <a:t>额外攻击力*装备</a:t>
            </a:r>
            <a:r>
              <a:rPr lang="zh-CN" altLang="en-US" sz="1000" dirty="0" smtClean="0"/>
              <a:t>伤害修订</a:t>
            </a:r>
            <a:r>
              <a:rPr lang="zh-CN" altLang="en-US" sz="1000" dirty="0"/>
              <a:t>参数</a:t>
            </a:r>
            <a:r>
              <a:rPr lang="en-US" altLang="zh-CN" sz="1000" dirty="0"/>
              <a:t>】</a:t>
            </a:r>
            <a:r>
              <a:rPr lang="zh-CN" altLang="en-US" sz="1000" dirty="0" smtClean="0"/>
              <a:t>*</a:t>
            </a:r>
            <a:endParaRPr lang="en-US" altLang="zh-CN" sz="100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/>
              <a:t>1-</a:t>
            </a:r>
            <a:r>
              <a:rPr lang="zh-CN" altLang="en-US" sz="1000" dirty="0"/>
              <a:t>敌方防御力*减伤参数</a:t>
            </a:r>
            <a:r>
              <a:rPr lang="en-US" altLang="zh-CN" sz="1000" dirty="0"/>
              <a:t>1/</a:t>
            </a:r>
            <a:r>
              <a:rPr lang="zh-CN" altLang="en-US" sz="1000" dirty="0"/>
              <a:t>减伤参数</a:t>
            </a:r>
            <a:r>
              <a:rPr lang="en-US" altLang="zh-CN" sz="1000" dirty="0"/>
              <a:t>2</a:t>
            </a:r>
            <a:r>
              <a:rPr lang="zh-CN" altLang="en-US" sz="1000" dirty="0"/>
              <a:t>）*（</a:t>
            </a:r>
            <a:r>
              <a:rPr lang="en-US" altLang="zh-CN" sz="1000" dirty="0"/>
              <a:t>1+</a:t>
            </a:r>
            <a:r>
              <a:rPr lang="zh-CN" altLang="en-US" sz="1000" dirty="0"/>
              <a:t>终伤加成</a:t>
            </a:r>
            <a:r>
              <a:rPr lang="en-US" altLang="zh-CN" sz="1000" dirty="0"/>
              <a:t>%</a:t>
            </a:r>
            <a:r>
              <a:rPr lang="zh-CN" altLang="en-US" sz="1000" dirty="0" smtClean="0"/>
              <a:t>）</a:t>
            </a:r>
            <a:endParaRPr lang="en-US" altLang="zh-CN" dirty="0"/>
          </a:p>
          <a:p>
            <a:r>
              <a:rPr lang="zh-CN" altLang="en-US" sz="1000" dirty="0" smtClean="0"/>
              <a:t>攻击无颜色克制：</a:t>
            </a:r>
            <a:endParaRPr lang="en-US" altLang="zh-CN" sz="1000" dirty="0" smtClean="0"/>
          </a:p>
          <a:p>
            <a:r>
              <a:rPr lang="en-US" altLang="zh-CN" sz="1000" dirty="0" smtClean="0"/>
              <a:t>【</a:t>
            </a:r>
            <a:r>
              <a:rPr lang="zh-CN" altLang="en-US" sz="1000" dirty="0" smtClean="0"/>
              <a:t>（攻击力*攻击（等级）系数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（敌方防御力*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级减伤系数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保底防御）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固定伤害））</a:t>
            </a:r>
            <a:r>
              <a:rPr lang="en-US" altLang="zh-CN" sz="1000" dirty="0" smtClean="0"/>
              <a:t>+</a:t>
            </a:r>
            <a:r>
              <a:rPr lang="zh-CN" altLang="en-US" sz="1000" dirty="0" smtClean="0"/>
              <a:t>额外攻击力*装备伤害修订参数</a:t>
            </a:r>
            <a:r>
              <a:rPr lang="en-US" altLang="zh-CN" sz="1000" dirty="0" smtClean="0"/>
              <a:t>】</a:t>
            </a:r>
            <a:r>
              <a:rPr lang="zh-CN" altLang="en-US" sz="1000" dirty="0" smtClean="0"/>
              <a:t>*（</a:t>
            </a:r>
            <a:r>
              <a:rPr lang="en-US" altLang="zh-CN" sz="1000" dirty="0" smtClean="0"/>
              <a:t>1-</a:t>
            </a:r>
            <a:r>
              <a:rPr lang="zh-CN" altLang="en-US" sz="1000" dirty="0" smtClean="0"/>
              <a:t>敌方防御力*减伤参数</a:t>
            </a:r>
            <a:r>
              <a:rPr lang="en-US" altLang="zh-CN" sz="1000" dirty="0" smtClean="0"/>
              <a:t>1/</a:t>
            </a:r>
            <a:r>
              <a:rPr lang="zh-CN" altLang="en-US" sz="1000" dirty="0" smtClean="0"/>
              <a:t>减伤参数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zh-CN" altLang="en-US" sz="1000" dirty="0" smtClean="0"/>
              <a:t>*（</a:t>
            </a:r>
            <a:r>
              <a:rPr lang="en-US" altLang="zh-CN" sz="1000" dirty="0" smtClean="0"/>
              <a:t>1+</a:t>
            </a:r>
            <a:r>
              <a:rPr lang="zh-CN" altLang="en-US" sz="1000" dirty="0" smtClean="0"/>
              <a:t>终伤加成</a:t>
            </a:r>
            <a:r>
              <a:rPr lang="en-US" altLang="zh-CN" sz="1000" dirty="0" smtClean="0"/>
              <a:t>%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endParaRPr lang="en-US" altLang="zh-CN" sz="1000" dirty="0"/>
          </a:p>
        </p:txBody>
      </p:sp>
      <p:sp>
        <p:nvSpPr>
          <p:cNvPr id="10" name="云形标注 9"/>
          <p:cNvSpPr/>
          <p:nvPr/>
        </p:nvSpPr>
        <p:spPr>
          <a:xfrm>
            <a:off x="10587683" y="174251"/>
            <a:ext cx="1321683" cy="612648"/>
          </a:xfrm>
          <a:prstGeom prst="cloudCallout">
            <a:avLst/>
          </a:prstGeom>
          <a:solidFill>
            <a:srgbClr val="FFC0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我那么帅凭</a:t>
            </a:r>
            <a:r>
              <a:rPr lang="zh-CN" altLang="en-US" sz="1200" dirty="0"/>
              <a:t>啥</a:t>
            </a:r>
            <a:r>
              <a:rPr lang="zh-CN" altLang="en-US" sz="1200" dirty="0" smtClean="0"/>
              <a:t>打我</a:t>
            </a:r>
            <a:r>
              <a:rPr lang="en-US" altLang="zh-CN" sz="1200" dirty="0" smtClean="0"/>
              <a:t>!</a:t>
            </a:r>
            <a:endParaRPr lang="zh-CN" altLang="en-US" sz="12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6735935" y="4595557"/>
            <a:ext cx="4346932" cy="202741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普通攻击伤害总结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我的暴击率：</a:t>
            </a:r>
            <a:r>
              <a:rPr lang="en-US" altLang="zh-CN" dirty="0" smtClean="0">
                <a:solidFill>
                  <a:schemeClr val="tx1"/>
                </a:solidFill>
              </a:rPr>
              <a:t>24.6%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我的命中率：</a:t>
            </a:r>
            <a:r>
              <a:rPr lang="en-US" altLang="zh-CN" dirty="0" smtClean="0">
                <a:solidFill>
                  <a:schemeClr val="tx1"/>
                </a:solidFill>
              </a:rPr>
              <a:t>98%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我</a:t>
            </a:r>
            <a:r>
              <a:rPr lang="zh-CN" altLang="en-US" dirty="0" smtClean="0">
                <a:solidFill>
                  <a:schemeClr val="tx1"/>
                </a:solidFill>
              </a:rPr>
              <a:t>打出的白字伤害：</a:t>
            </a:r>
            <a:r>
              <a:rPr lang="en-US" altLang="zh-CN" dirty="0" smtClean="0">
                <a:solidFill>
                  <a:schemeClr val="tx1"/>
                </a:solidFill>
              </a:rPr>
              <a:t>672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我打出的克制伤害： </a:t>
            </a:r>
            <a:r>
              <a:rPr lang="en-US" altLang="zh-CN" dirty="0" smtClean="0">
                <a:solidFill>
                  <a:schemeClr val="tx1"/>
                </a:solidFill>
              </a:rPr>
              <a:t>778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我打被克制的伤害： </a:t>
            </a:r>
            <a:r>
              <a:rPr lang="en-US" altLang="zh-CN" dirty="0" smtClean="0">
                <a:solidFill>
                  <a:schemeClr val="tx1"/>
                </a:solidFill>
              </a:rPr>
              <a:t>491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我</a:t>
            </a:r>
            <a:r>
              <a:rPr lang="zh-CN" altLang="en-US" dirty="0" smtClean="0">
                <a:solidFill>
                  <a:schemeClr val="tx1"/>
                </a:solidFill>
              </a:rPr>
              <a:t>的期望克制伤害：  </a:t>
            </a:r>
            <a:r>
              <a:rPr lang="en-US" altLang="zh-CN" dirty="0">
                <a:solidFill>
                  <a:schemeClr val="tx1"/>
                </a:solidFill>
              </a:rPr>
              <a:t>868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99994" y="1175106"/>
            <a:ext cx="2285999" cy="21971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可选过程 41"/>
          <p:cNvSpPr/>
          <p:nvPr/>
        </p:nvSpPr>
        <p:spPr>
          <a:xfrm>
            <a:off x="2977523" y="1477899"/>
            <a:ext cx="1805266" cy="3050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每秒自动回复</a:t>
            </a:r>
            <a:endParaRPr lang="zh-CN" altLang="en-US" sz="1400" dirty="0"/>
          </a:p>
        </p:txBody>
      </p:sp>
      <p:sp>
        <p:nvSpPr>
          <p:cNvPr id="43" name="流程图: 可选过程 42"/>
          <p:cNvSpPr/>
          <p:nvPr/>
        </p:nvSpPr>
        <p:spPr>
          <a:xfrm>
            <a:off x="2977523" y="2135500"/>
            <a:ext cx="1805266" cy="3050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发动攻击技能增加</a:t>
            </a:r>
            <a:endParaRPr lang="zh-CN" altLang="en-US" sz="14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7" y="848733"/>
            <a:ext cx="1342683" cy="2160638"/>
          </a:xfrm>
          <a:prstGeom prst="rect">
            <a:avLst/>
          </a:prstGeom>
        </p:spPr>
      </p:pic>
      <p:sp>
        <p:nvSpPr>
          <p:cNvPr id="38" name="流程图: 可选过程 37"/>
          <p:cNvSpPr/>
          <p:nvPr/>
        </p:nvSpPr>
        <p:spPr>
          <a:xfrm>
            <a:off x="5422058" y="2160478"/>
            <a:ext cx="1326425" cy="2792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能量槽满</a:t>
            </a:r>
            <a:endParaRPr lang="zh-CN" altLang="en-US" dirty="0"/>
          </a:p>
        </p:txBody>
      </p:sp>
      <p:sp>
        <p:nvSpPr>
          <p:cNvPr id="2" name="二十四角星 1"/>
          <p:cNvSpPr/>
          <p:nvPr/>
        </p:nvSpPr>
        <p:spPr>
          <a:xfrm>
            <a:off x="7998586" y="1772905"/>
            <a:ext cx="1081297" cy="1027667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98586" y="2103759"/>
            <a:ext cx="11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发动重击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4" name="椭圆形标注 43"/>
          <p:cNvSpPr/>
          <p:nvPr/>
        </p:nvSpPr>
        <p:spPr>
          <a:xfrm flipH="1">
            <a:off x="1742157" y="328353"/>
            <a:ext cx="1358489" cy="634969"/>
          </a:xfrm>
          <a:prstGeom prst="wedgeEllipseCallout">
            <a:avLst>
              <a:gd name="adj1" fmla="val 50210"/>
              <a:gd name="adj2" fmla="val 5316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你要喂我补魔么？</a:t>
            </a:r>
            <a:endParaRPr lang="zh-CN" altLang="en-US" sz="1400" b="1" dirty="0"/>
          </a:p>
        </p:txBody>
      </p:sp>
      <p:sp>
        <p:nvSpPr>
          <p:cNvPr id="45" name="流程图: 可选过程 44"/>
          <p:cNvSpPr/>
          <p:nvPr/>
        </p:nvSpPr>
        <p:spPr>
          <a:xfrm>
            <a:off x="2960203" y="2822971"/>
            <a:ext cx="1805266" cy="3050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被别人攻击</a:t>
            </a:r>
            <a:r>
              <a:rPr lang="zh-CN" altLang="en-US" sz="1400" dirty="0" smtClean="0"/>
              <a:t>增加</a:t>
            </a:r>
            <a:endParaRPr lang="zh-CN" altLang="en-US" sz="1400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660313" y="3041013"/>
            <a:ext cx="1451117" cy="2792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角色能量槽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1730" y="7535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能量获得方式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27558" y="3735088"/>
            <a:ext cx="11334951" cy="29593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技能</a:t>
            </a:r>
            <a:r>
              <a:rPr lang="zh-CN" altLang="en-US" dirty="0" smtClean="0">
                <a:solidFill>
                  <a:schemeClr val="tx1"/>
                </a:solidFill>
              </a:rPr>
              <a:t>计算流程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攻击瞄准方式选择作用目标。（仇恨选择，随机单体，</a:t>
            </a:r>
            <a:r>
              <a:rPr lang="zh-CN" altLang="en-US" dirty="0">
                <a:solidFill>
                  <a:schemeClr val="tx1"/>
                </a:solidFill>
              </a:rPr>
              <a:t>随机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个，血量最少等，单次多发）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判断是否发动暴击：</a:t>
            </a:r>
            <a:r>
              <a:rPr lang="en-US" altLang="zh-CN" dirty="0" smtClean="0">
                <a:solidFill>
                  <a:schemeClr val="tx1"/>
                </a:solidFill>
              </a:rPr>
              <a:t>LOG10((</a:t>
            </a:r>
            <a:r>
              <a:rPr lang="zh-CN" altLang="en-US" dirty="0">
                <a:solidFill>
                  <a:schemeClr val="tx1"/>
                </a:solidFill>
              </a:rPr>
              <a:t>敏捷值</a:t>
            </a:r>
            <a:r>
              <a:rPr lang="en-US" altLang="zh-CN" dirty="0" smtClean="0">
                <a:solidFill>
                  <a:schemeClr val="tx1"/>
                </a:solidFill>
              </a:rPr>
              <a:t>+3000</a:t>
            </a:r>
            <a:r>
              <a:rPr lang="en-US" altLang="zh-CN" dirty="0">
                <a:solidFill>
                  <a:schemeClr val="tx1"/>
                </a:solidFill>
              </a:rPr>
              <a:t>)/600)/</a:t>
            </a:r>
            <a:r>
              <a:rPr lang="en-US" altLang="zh-CN" dirty="0" smtClean="0">
                <a:solidFill>
                  <a:schemeClr val="tx1"/>
                </a:solidFill>
              </a:rPr>
              <a:t>2-0.25+BUFF</a:t>
            </a:r>
            <a:r>
              <a:rPr lang="zh-CN" altLang="en-US" dirty="0">
                <a:solidFill>
                  <a:schemeClr val="tx1"/>
                </a:solidFill>
              </a:rPr>
              <a:t>暴击</a:t>
            </a:r>
            <a:r>
              <a:rPr lang="zh-CN" altLang="en-US" dirty="0" smtClean="0">
                <a:solidFill>
                  <a:schemeClr val="tx1"/>
                </a:solidFill>
              </a:rPr>
              <a:t>率加成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计算伤害公式：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1-</a:t>
            </a:r>
            <a:r>
              <a:rPr lang="zh-CN" altLang="en-US" dirty="0">
                <a:solidFill>
                  <a:schemeClr val="tx1"/>
                </a:solidFill>
              </a:rPr>
              <a:t>敌方防御力*减伤参数</a:t>
            </a:r>
            <a:r>
              <a:rPr lang="en-US" altLang="zh-CN" dirty="0">
                <a:solidFill>
                  <a:schemeClr val="tx1"/>
                </a:solidFill>
              </a:rPr>
              <a:t>1/</a:t>
            </a:r>
            <a:r>
              <a:rPr lang="zh-CN" altLang="en-US" dirty="0">
                <a:solidFill>
                  <a:schemeClr val="tx1"/>
                </a:solidFill>
              </a:rPr>
              <a:t>减伤参数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）的最小值</a:t>
            </a:r>
            <a:r>
              <a:rPr lang="en-US" altLang="zh-CN" dirty="0">
                <a:solidFill>
                  <a:schemeClr val="tx1"/>
                </a:solidFill>
              </a:rPr>
              <a:t>60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（（</a:t>
            </a:r>
            <a:r>
              <a:rPr lang="zh-CN" altLang="en-US" dirty="0">
                <a:solidFill>
                  <a:schemeClr val="tx1"/>
                </a:solidFill>
              </a:rPr>
              <a:t>己方攻击力</a:t>
            </a:r>
            <a:r>
              <a:rPr lang="zh-CN" altLang="en-US" dirty="0" smtClean="0">
                <a:solidFill>
                  <a:schemeClr val="tx1"/>
                </a:solidFill>
              </a:rPr>
              <a:t>*重击攻击力参数</a:t>
            </a:r>
            <a:r>
              <a:rPr lang="en-US" altLang="zh-CN" dirty="0" smtClean="0">
                <a:solidFill>
                  <a:schemeClr val="tx1"/>
                </a:solidFill>
              </a:rPr>
              <a:t>1+</a:t>
            </a:r>
            <a:r>
              <a:rPr lang="zh-CN" altLang="en-US" dirty="0">
                <a:solidFill>
                  <a:schemeClr val="tx1"/>
                </a:solidFill>
              </a:rPr>
              <a:t>装备攻击力</a:t>
            </a:r>
            <a:r>
              <a:rPr lang="zh-CN" altLang="en-US" dirty="0" smtClean="0">
                <a:solidFill>
                  <a:schemeClr val="tx1"/>
                </a:solidFill>
              </a:rPr>
              <a:t>*重击装备攻击参数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*（（敏捷值差）</a:t>
            </a:r>
            <a:r>
              <a:rPr lang="en-US" altLang="zh-CN" dirty="0">
                <a:solidFill>
                  <a:schemeClr val="tx1"/>
                </a:solidFill>
              </a:rPr>
              <a:t>/62*0.003+0.03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敌方防御力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防御</a:t>
            </a:r>
            <a:r>
              <a:rPr lang="zh-CN" altLang="en-US" dirty="0" smtClean="0">
                <a:solidFill>
                  <a:schemeClr val="tx1"/>
                </a:solidFill>
              </a:rPr>
              <a:t>力保底值</a:t>
            </a:r>
            <a:r>
              <a:rPr lang="en-US" altLang="zh-CN" dirty="0" smtClean="0">
                <a:solidFill>
                  <a:schemeClr val="tx1"/>
                </a:solidFill>
              </a:rPr>
              <a:t>)*</a:t>
            </a:r>
            <a:r>
              <a:rPr lang="zh-CN" altLang="en-US" dirty="0">
                <a:solidFill>
                  <a:schemeClr val="tx1"/>
                </a:solidFill>
              </a:rPr>
              <a:t>防御力补偿系数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固定伤害）*（</a:t>
            </a:r>
            <a:r>
              <a:rPr lang="en-US" altLang="zh-CN" dirty="0">
                <a:solidFill>
                  <a:schemeClr val="tx1"/>
                </a:solidFill>
              </a:rPr>
              <a:t>1+</a:t>
            </a:r>
            <a:r>
              <a:rPr lang="zh-CN" altLang="en-US" dirty="0">
                <a:solidFill>
                  <a:schemeClr val="tx1"/>
                </a:solidFill>
              </a:rPr>
              <a:t>属性压制）*（</a:t>
            </a:r>
            <a:r>
              <a:rPr lang="en-US" altLang="zh-CN" dirty="0">
                <a:solidFill>
                  <a:schemeClr val="tx1"/>
                </a:solidFill>
              </a:rPr>
              <a:t>1-</a:t>
            </a:r>
            <a:r>
              <a:rPr lang="zh-CN" altLang="en-US" dirty="0">
                <a:solidFill>
                  <a:schemeClr val="tx1"/>
                </a:solidFill>
              </a:rPr>
              <a:t>敌方防御力*参数</a:t>
            </a:r>
            <a:r>
              <a:rPr lang="en-US" altLang="zh-CN" dirty="0">
                <a:solidFill>
                  <a:schemeClr val="tx1"/>
                </a:solidFill>
              </a:rPr>
              <a:t>1/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4"/>
            </a:pPr>
            <a:r>
              <a:rPr lang="zh-CN" altLang="en-US" dirty="0" smtClean="0">
                <a:solidFill>
                  <a:schemeClr val="tx1"/>
                </a:solidFill>
              </a:rPr>
              <a:t>治疗计算方式：待定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4"/>
            </a:pPr>
            <a:r>
              <a:rPr lang="en-US" altLang="zh-CN" dirty="0" smtClean="0">
                <a:solidFill>
                  <a:schemeClr val="tx1"/>
                </a:solidFill>
              </a:rPr>
              <a:t>BUFF</a:t>
            </a:r>
            <a:r>
              <a:rPr lang="zh-CN" altLang="en-US" dirty="0" smtClean="0">
                <a:solidFill>
                  <a:schemeClr val="tx1"/>
                </a:solidFill>
              </a:rPr>
              <a:t>强化属性计算方式：待定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流程图: 可选过程 46"/>
          <p:cNvSpPr/>
          <p:nvPr/>
        </p:nvSpPr>
        <p:spPr>
          <a:xfrm>
            <a:off x="10256228" y="2160478"/>
            <a:ext cx="1431464" cy="2792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能量槽清空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9335275" y="2208946"/>
            <a:ext cx="634515" cy="182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7077633" y="2213157"/>
            <a:ext cx="634515" cy="182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85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1173</Words>
  <Application>Microsoft Office PowerPoint</Application>
  <PresentationFormat>宽屏</PresentationFormat>
  <Paragraphs>152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135</cp:revision>
  <dcterms:created xsi:type="dcterms:W3CDTF">2019-01-03T02:07:48Z</dcterms:created>
  <dcterms:modified xsi:type="dcterms:W3CDTF">2019-01-08T08:28:20Z</dcterms:modified>
</cp:coreProperties>
</file>