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70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6" r:id="rId22"/>
    <p:sldId id="282" r:id="rId23"/>
    <p:sldId id="279" r:id="rId24"/>
    <p:sldId id="281" r:id="rId25"/>
    <p:sldId id="278" r:id="rId26"/>
    <p:sldId id="283" r:id="rId27"/>
    <p:sldId id="284" r:id="rId28"/>
    <p:sldId id="285" r:id="rId29"/>
    <p:sldId id="287" r:id="rId30"/>
    <p:sldId id="289" r:id="rId31"/>
    <p:sldId id="288" r:id="rId32"/>
    <p:sldId id="290" r:id="rId33"/>
    <p:sldId id="292" r:id="rId34"/>
    <p:sldId id="293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3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222CD-0064-417E-887A-DCEE9BC06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FD8586-F0D6-4041-9585-70011533D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96260-E4BD-4128-984A-A75735B6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7866-06AC-42DC-B820-793BE59816BA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C1F57-DEFA-459B-B54B-D54305D68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B795AA-86EA-48C0-B99B-9CB615B3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A9B1-43A2-4E85-A028-EAFD8D1B5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5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3957A-067D-49AA-8486-4FF55D07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62BCA2-B70B-4ED8-84C1-ABB4ED0A3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E5FAF9-2B32-4199-8B50-8DCA59B9B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7866-06AC-42DC-B820-793BE59816BA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4A7E82-EA26-4A95-8D99-79AD436CD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57A6B4-3953-4CC2-8995-AF166FD1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A9B1-43A2-4E85-A028-EAFD8D1B5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66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9FA210-805A-46F5-8705-25BE30488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C3C092-A1DF-4567-BB3E-81858D8C5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1F5523-46A6-4FAA-A308-451C833F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7866-06AC-42DC-B820-793BE59816BA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1FDFD0-6D94-41C9-B8A8-61837C40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15AE4-C1EA-4FF4-9DBF-CC588446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A9B1-43A2-4E85-A028-EAFD8D1B5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28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AC9E2-6882-449B-82C1-082BD1CD9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C4606A-F795-41BB-8DEA-5503BC423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18D93-04BE-45FD-975E-9B30837C5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7866-06AC-42DC-B820-793BE59816BA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7CFBF-98AF-4A5E-B71A-DAD481A79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4E9E42-547B-4DCA-95E1-F2AF7DB9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A9B1-43A2-4E85-A028-EAFD8D1B5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19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28D92-31BA-4EA9-AF0D-72B215E75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6DBE7F-3904-4E99-AF16-6F9941ACD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33FAB-0FD7-4ADC-B50C-1E6BD275B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7866-06AC-42DC-B820-793BE59816BA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D3F732-A4B8-424A-A60C-9E48CD03E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402B1-083C-4981-8242-CE86E74A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A9B1-43A2-4E85-A028-EAFD8D1B5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5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7D3B1-BA8F-4B3A-B3B1-523B5EF4E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AEEBBD-7E30-44F7-9219-16EA4EF4F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F15A02-530D-491A-8BD6-25BA57663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D58A1E-48CC-4916-BE34-CB6CB497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7866-06AC-42DC-B820-793BE59816BA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032B66-56F1-4B2F-9A2D-D9964071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E719B9-595B-41FA-9A4C-697FFE745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A9B1-43A2-4E85-A028-EAFD8D1B5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57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02492-789B-484F-A2FB-6613B3FCF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A34760-AF7E-402D-8186-0DC13DC13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2A55BF-F105-4028-A984-BCA072B39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D2538-E2B9-491D-9E5D-D21FA4810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6627CB-4CCF-47B2-ACE8-26C6F8FE8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947DB9-8F2B-4CCE-B803-CE8D2F9E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7866-06AC-42DC-B820-793BE59816BA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8E05C8-277C-4D97-89AA-33E511402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3C86DE-9540-4AC5-ABDF-4B27A844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A9B1-43A2-4E85-A028-EAFD8D1B5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70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A8959-B69E-47E3-B463-89C3FDEB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3AFA6E-4749-4417-8DF1-A7D91D81D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7866-06AC-42DC-B820-793BE59816BA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B3FFAD-A283-49F6-B4FE-8D98B3AB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A7D9EF-3441-4072-BC6A-09921557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A9B1-43A2-4E85-A028-EAFD8D1B5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03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47F577-F842-47A2-B8D6-88AD6B04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7866-06AC-42DC-B820-793BE59816BA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A33AD3-64B8-4524-BFE1-7C6AD24C6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4605A6-EF53-41B5-8EE1-F410F55FC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A9B1-43A2-4E85-A028-EAFD8D1B5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06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707F9-1602-4A7B-8304-200BD25EF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182491-7C82-4068-9B42-54D854825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93E61F-51F7-4456-A45A-5D65D942D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6B6514-BC28-437E-A5A8-823241AD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7866-06AC-42DC-B820-793BE59816BA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468C33-45B5-4806-BA2D-5AC7D827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634274-95B1-445F-912E-E9410114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A9B1-43A2-4E85-A028-EAFD8D1B5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10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300E7-4922-437B-B946-E315C323F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900FCE-CACA-4295-9A66-7200D6B1E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C2C2A7-5EF2-4BA9-9CE4-A3434CB0E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8B28EA-057A-4707-A5CC-1FCB20010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7866-06AC-42DC-B820-793BE59816BA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D6C83B-96B7-4B45-901F-B3A3D952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6ED2D2-A440-4FEB-B654-82CCD44A8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A9B1-43A2-4E85-A028-EAFD8D1B5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41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76C0A2-C5CA-4492-996B-471733512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76BA94-F952-40FC-B3B6-109015363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260B1-D462-4F52-B4B2-49D31C1FA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D7866-06AC-42DC-B820-793BE59816BA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D17B31-646F-40EC-9B7A-38E5F6E0E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BFDA3C-1854-474E-92D0-0CDA1EA37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AA9B1-43A2-4E85-A028-EAFD8D1B5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84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92307-C59B-4879-9892-4BC6C6802C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RECURSION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300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33931-63D7-496E-B854-4E40F2685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한개씩</a:t>
            </a:r>
            <a:r>
              <a:rPr lang="ko-KR" altLang="en-US" dirty="0"/>
              <a:t> 퀸을 놓으면서 생각해보자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7F984-2B25-42A9-8AF3-A7921554B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처음에 </a:t>
            </a:r>
            <a:r>
              <a:rPr lang="en-US" altLang="ko-KR" dirty="0"/>
              <a:t>a1</a:t>
            </a:r>
            <a:r>
              <a:rPr lang="ko-KR" altLang="en-US" dirty="0"/>
              <a:t>에 퀸을 놓았다면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다음 열에는 </a:t>
            </a:r>
            <a:r>
              <a:rPr lang="en-US" altLang="ko-KR" dirty="0"/>
              <a:t>c2~h2</a:t>
            </a:r>
            <a:r>
              <a:rPr lang="ko-KR" altLang="en-US" dirty="0"/>
              <a:t>에만 퀸을 놓을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a2</a:t>
            </a:r>
            <a:r>
              <a:rPr lang="ko-KR" altLang="en-US" dirty="0"/>
              <a:t>와 </a:t>
            </a:r>
            <a:r>
              <a:rPr lang="en-US" altLang="ko-KR" dirty="0"/>
              <a:t>b2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퀸을 놓는 경우 더 이상</a:t>
            </a:r>
            <a:br>
              <a:rPr lang="en-US" altLang="ko-KR" dirty="0"/>
            </a:br>
            <a:r>
              <a:rPr lang="ko-KR" altLang="en-US" dirty="0"/>
              <a:t>그 다음 퀸을 놓는 경우를 생각하지 않는다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10E601C-6E56-4E64-8CEE-51D156FA8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330" y="1690688"/>
            <a:ext cx="3366470" cy="317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75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D7E56-16B4-4F9F-8E60-76C871A6A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가지 뻗기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007F1-5EBD-40AD-9D5A-EDAD601D0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일단 놓아본다</a:t>
            </a:r>
            <a:r>
              <a:rPr lang="en-US" altLang="ko-KR" dirty="0"/>
              <a:t>’</a:t>
            </a:r>
          </a:p>
          <a:p>
            <a:r>
              <a:rPr lang="ko-KR" altLang="en-US" dirty="0"/>
              <a:t>다음 </a:t>
            </a:r>
            <a:r>
              <a:rPr lang="en-US" altLang="ko-KR" dirty="0"/>
              <a:t>8</a:t>
            </a:r>
            <a:r>
              <a:rPr lang="ko-KR" altLang="en-US" dirty="0"/>
              <a:t>수를 모두 생각해본다</a:t>
            </a:r>
            <a:endParaRPr lang="en-US" altLang="ko-KR" dirty="0"/>
          </a:p>
          <a:p>
            <a:r>
              <a:rPr lang="en-US" altLang="ko-KR" dirty="0"/>
              <a:t>1-1~1-8</a:t>
            </a:r>
            <a:br>
              <a:rPr lang="en-US" altLang="ko-KR" dirty="0"/>
            </a:br>
            <a:r>
              <a:rPr lang="en-US" altLang="ko-KR" dirty="0"/>
              <a:t>1-1-1~1-1-8, 1-2-1~1-2-8,</a:t>
            </a:r>
            <a:br>
              <a:rPr lang="en-US" altLang="ko-KR" dirty="0"/>
            </a:br>
            <a:r>
              <a:rPr lang="en-US" altLang="ko-KR" dirty="0"/>
              <a:t>1-2-1~1-2-8, …, 1-8-1~1-8-8,</a:t>
            </a:r>
          </a:p>
          <a:p>
            <a:r>
              <a:rPr lang="en-US" altLang="ko-KR" dirty="0"/>
              <a:t>1-1-1-1~1-1-1-8, …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F3B5E9-E8DF-4668-B445-CCF055F26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572" y="3723436"/>
            <a:ext cx="2211537" cy="22115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4E47F7-6169-4925-AB67-661864F88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662" y="3819413"/>
            <a:ext cx="2048161" cy="20195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965D158-1947-440C-B83C-89FDFE48D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6838" y="1664180"/>
            <a:ext cx="1991003" cy="192431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66F69AB-C14E-4EFB-AE1C-539D1EC47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3767" y="1679973"/>
            <a:ext cx="2010056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76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D7E56-16B4-4F9F-8E60-76C871A6A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가지 뻗기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007F1-5EBD-40AD-9D5A-EDAD601D0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set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j=0; j&lt;8; </a:t>
            </a:r>
            <a:r>
              <a:rPr lang="en-US" altLang="ko-KR" dirty="0" err="1">
                <a:latin typeface="Consolas" panose="020B0609020204030204" pitchFamily="49" charset="0"/>
              </a:rPr>
              <a:t>j++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pos[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] = j;	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퀸 배치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==7)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latin typeface="Consolas" panose="020B0609020204030204" pitchFamily="49" charset="0"/>
              </a:rPr>
              <a:t>();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모든 열 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배치시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출력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set</a:t>
            </a:r>
            <a:r>
              <a:rPr lang="en-US" altLang="ko-KR" dirty="0">
                <a:latin typeface="Consolas" panose="020B0609020204030204" pitchFamily="49" charset="0"/>
              </a:rPr>
              <a:t>(i+1);	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재귀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3511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8C477-7929-417A-AFDD-48CA6304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분기한정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D0CF7-3B9E-4999-9A99-ADB97B963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규칙에 어긋나는</a:t>
            </a:r>
            <a:r>
              <a:rPr lang="en-US" altLang="ko-KR" dirty="0"/>
              <a:t>‘ </a:t>
            </a:r>
            <a:r>
              <a:rPr lang="ko-KR" altLang="en-US" dirty="0"/>
              <a:t>분기들을 제거</a:t>
            </a:r>
            <a:endParaRPr lang="en-US" altLang="ko-KR" dirty="0"/>
          </a:p>
          <a:p>
            <a:r>
              <a:rPr lang="ko-KR" altLang="en-US" dirty="0" err="1"/>
              <a:t>가로행</a:t>
            </a:r>
            <a:r>
              <a:rPr lang="ko-KR" altLang="en-US" dirty="0"/>
              <a:t> 중복 규칙 적용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5005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32A357B-7FE4-4E37-9937-60CC0547E0F4}"/>
              </a:ext>
            </a:extLst>
          </p:cNvPr>
          <p:cNvSpPr/>
          <p:nvPr/>
        </p:nvSpPr>
        <p:spPr>
          <a:xfrm>
            <a:off x="2692400" y="2552700"/>
            <a:ext cx="3403600" cy="5461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CCDC7D-AFC0-4E45-A37A-306079BEF0D9}"/>
              </a:ext>
            </a:extLst>
          </p:cNvPr>
          <p:cNvSpPr/>
          <p:nvPr/>
        </p:nvSpPr>
        <p:spPr>
          <a:xfrm>
            <a:off x="4533900" y="5158581"/>
            <a:ext cx="2743200" cy="4445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6B0668-F54E-4828-B6DE-15249F96E784}"/>
              </a:ext>
            </a:extLst>
          </p:cNvPr>
          <p:cNvSpPr/>
          <p:nvPr/>
        </p:nvSpPr>
        <p:spPr>
          <a:xfrm>
            <a:off x="4533900" y="4292600"/>
            <a:ext cx="2616200" cy="4445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AFFCBD-BF64-4AA9-9852-C4A6D508F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분기한정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71567-F062-4426-ABE4-F298CD8A6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set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j=0; j&lt;8; </a:t>
            </a:r>
            <a:r>
              <a:rPr lang="en-US" altLang="ko-KR" dirty="0" err="1">
                <a:latin typeface="Consolas" panose="020B0609020204030204" pitchFamily="49" charset="0"/>
              </a:rPr>
              <a:t>j++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</a:rPr>
              <a:t>(flag[j] ==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dirty="0">
                <a:latin typeface="Consolas" panose="020B0609020204030204" pitchFamily="49" charset="0"/>
              </a:rPr>
              <a:t>) {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//j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행에 퀸이 없다면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	pos[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] = j;	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퀸 배치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==7)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latin typeface="Consolas" panose="020B0609020204030204" pitchFamily="49" charset="0"/>
              </a:rPr>
              <a:t>();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모든 열에 배치하면 출력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		flag[j] = true;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해당 행 퀸 배치 표시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	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set</a:t>
            </a:r>
            <a:r>
              <a:rPr lang="en-US" altLang="ko-KR" dirty="0">
                <a:latin typeface="Consolas" panose="020B0609020204030204" pitchFamily="49" charset="0"/>
              </a:rPr>
              <a:t>(i+1);	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재귀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		flag[j] = false;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해당 행 퀸 배치 해제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} } } 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5672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8C477-7929-417A-AFDD-48CA6304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분기한정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D0CF7-3B9E-4999-9A99-ADB97B963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이번에는 </a:t>
            </a:r>
            <a:r>
              <a:rPr lang="en-US" altLang="ko-KR" dirty="0"/>
              <a:t>‘</a:t>
            </a:r>
            <a:r>
              <a:rPr lang="ko-KR" altLang="en-US" dirty="0"/>
              <a:t>대각선 방향</a:t>
            </a:r>
            <a:r>
              <a:rPr lang="en-US" altLang="ko-KR" dirty="0"/>
              <a:t>’</a:t>
            </a:r>
            <a:r>
              <a:rPr lang="ko-KR" altLang="en-US" dirty="0"/>
              <a:t>을 검사해봅시다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i+j</a:t>
            </a:r>
            <a:r>
              <a:rPr lang="ko-KR" altLang="en-US" dirty="0"/>
              <a:t>가 대응하는 </a:t>
            </a:r>
            <a:r>
              <a:rPr lang="en-US" altLang="ko-KR" dirty="0" err="1"/>
              <a:t>idx</a:t>
            </a:r>
            <a:r>
              <a:rPr lang="en-US" altLang="ko-KR" dirty="0"/>
              <a:t>			i-j+7</a:t>
            </a:r>
            <a:r>
              <a:rPr lang="ko-KR" altLang="en-US" dirty="0"/>
              <a:t>가 대응하는 </a:t>
            </a:r>
            <a:r>
              <a:rPr lang="en-US" altLang="ko-KR" dirty="0" err="1"/>
              <a:t>idx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D4061F-718C-434F-AA82-8DF61B5B5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66" y="2981976"/>
            <a:ext cx="3049733" cy="29801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41D7CF-D9AF-4555-A51A-05CD69892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790" y="2981976"/>
            <a:ext cx="2804971" cy="287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36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820516-FABB-4D40-8EE8-DBD1EC2B4872}"/>
              </a:ext>
            </a:extLst>
          </p:cNvPr>
          <p:cNvSpPr/>
          <p:nvPr/>
        </p:nvSpPr>
        <p:spPr>
          <a:xfrm>
            <a:off x="3149600" y="1028700"/>
            <a:ext cx="2946400" cy="1016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C5DB1E-3AED-410E-8DBB-BF4DB806EF4F}"/>
              </a:ext>
            </a:extLst>
          </p:cNvPr>
          <p:cNvSpPr/>
          <p:nvPr/>
        </p:nvSpPr>
        <p:spPr>
          <a:xfrm>
            <a:off x="4508500" y="3094831"/>
            <a:ext cx="2946400" cy="1016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EE4A7E-7DFA-4A14-9726-7CF2EC1BFB4E}"/>
              </a:ext>
            </a:extLst>
          </p:cNvPr>
          <p:cNvSpPr/>
          <p:nvPr/>
        </p:nvSpPr>
        <p:spPr>
          <a:xfrm>
            <a:off x="4546600" y="4394200"/>
            <a:ext cx="2946400" cy="1016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4C6E50-E02A-4162-86A2-6EB802F39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700"/>
            <a:ext cx="10515600" cy="57832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set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j=0; j&lt;8; </a:t>
            </a:r>
            <a:r>
              <a:rPr lang="en-US" altLang="ko-KR" dirty="0" err="1">
                <a:latin typeface="Consolas" panose="020B0609020204030204" pitchFamily="49" charset="0"/>
              </a:rPr>
              <a:t>j++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flagA</a:t>
            </a:r>
            <a:r>
              <a:rPr lang="en-US" altLang="ko-KR" dirty="0">
                <a:latin typeface="Consolas" panose="020B0609020204030204" pitchFamily="49" charset="0"/>
              </a:rPr>
              <a:t>[j] ==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false </a:t>
            </a:r>
            <a:r>
              <a:rPr lang="en-US" altLang="ko-KR" dirty="0">
                <a:latin typeface="Consolas" panose="020B0609020204030204" pitchFamily="49" charset="0"/>
              </a:rPr>
              <a:t>&amp;&amp;		/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가로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flag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   </a:t>
            </a:r>
            <a:r>
              <a:rPr lang="en-US" altLang="ko-KR" dirty="0" err="1">
                <a:latin typeface="Consolas" panose="020B0609020204030204" pitchFamily="49" charset="0"/>
              </a:rPr>
              <a:t>flagB</a:t>
            </a:r>
            <a:r>
              <a:rPr lang="en-US" altLang="ko-KR" dirty="0"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latin typeface="Consolas" panose="020B0609020204030204" pitchFamily="49" charset="0"/>
              </a:rPr>
              <a:t>i+j</a:t>
            </a:r>
            <a:r>
              <a:rPr lang="en-US" altLang="ko-KR" dirty="0">
                <a:latin typeface="Consolas" panose="020B0609020204030204" pitchFamily="49" charset="0"/>
              </a:rPr>
              <a:t>] == false &amp;&amp;	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대각선검사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flag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   </a:t>
            </a:r>
            <a:r>
              <a:rPr lang="en-US" altLang="ko-KR" dirty="0" err="1">
                <a:latin typeface="Consolas" panose="020B0609020204030204" pitchFamily="49" charset="0"/>
              </a:rPr>
              <a:t>flagC</a:t>
            </a:r>
            <a:r>
              <a:rPr lang="en-US" altLang="ko-KR" dirty="0">
                <a:latin typeface="Consolas" panose="020B0609020204030204" pitchFamily="49" charset="0"/>
              </a:rPr>
              <a:t>[i-j+7] == false) {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\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대각선검사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flag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	pos[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] = j;	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퀸 배치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==7)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latin typeface="Consolas" panose="020B0609020204030204" pitchFamily="49" charset="0"/>
              </a:rPr>
              <a:t>();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모든 열에 배치하면 출력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		</a:t>
            </a:r>
            <a:r>
              <a:rPr lang="en-US" altLang="ko-KR" dirty="0" err="1">
                <a:latin typeface="Consolas" panose="020B0609020204030204" pitchFamily="49" charset="0"/>
              </a:rPr>
              <a:t>flagA</a:t>
            </a:r>
            <a:r>
              <a:rPr lang="en-US" altLang="ko-KR" dirty="0">
                <a:latin typeface="Consolas" panose="020B0609020204030204" pitchFamily="49" charset="0"/>
              </a:rPr>
              <a:t>[j] = true; 	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해당 행에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		</a:t>
            </a:r>
            <a:r>
              <a:rPr lang="en-US" altLang="ko-KR" dirty="0" err="1">
                <a:latin typeface="Consolas" panose="020B0609020204030204" pitchFamily="49" charset="0"/>
              </a:rPr>
              <a:t>flagB</a:t>
            </a:r>
            <a:r>
              <a:rPr lang="en-US" altLang="ko-KR" dirty="0"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latin typeface="Consolas" panose="020B0609020204030204" pitchFamily="49" charset="0"/>
              </a:rPr>
              <a:t>i+j</a:t>
            </a:r>
            <a:r>
              <a:rPr lang="en-US" altLang="ko-KR" dirty="0">
                <a:latin typeface="Consolas" panose="020B0609020204030204" pitchFamily="49" charset="0"/>
              </a:rPr>
              <a:t>] = true; 	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해당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대각선에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		</a:t>
            </a:r>
            <a:r>
              <a:rPr lang="en-US" altLang="ko-KR" dirty="0" err="1">
                <a:latin typeface="Consolas" panose="020B0609020204030204" pitchFamily="49" charset="0"/>
              </a:rPr>
              <a:t>flagC</a:t>
            </a:r>
            <a:r>
              <a:rPr lang="en-US" altLang="ko-KR" dirty="0">
                <a:latin typeface="Consolas" panose="020B0609020204030204" pitchFamily="49" charset="0"/>
              </a:rPr>
              <a:t>[i-j+7] = true;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해당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대각선에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	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set</a:t>
            </a:r>
            <a:r>
              <a:rPr lang="en-US" altLang="ko-KR" dirty="0">
                <a:latin typeface="Consolas" panose="020B0609020204030204" pitchFamily="49" charset="0"/>
              </a:rPr>
              <a:t>(i+1);		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재귀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		flag[j] = false; 	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해당 행 해제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		</a:t>
            </a:r>
            <a:r>
              <a:rPr lang="en-US" altLang="ko-KR" dirty="0" err="1">
                <a:latin typeface="Consolas" panose="020B0609020204030204" pitchFamily="49" charset="0"/>
              </a:rPr>
              <a:t>flagB</a:t>
            </a:r>
            <a:r>
              <a:rPr lang="en-US" altLang="ko-KR" dirty="0"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latin typeface="Consolas" panose="020B0609020204030204" pitchFamily="49" charset="0"/>
              </a:rPr>
              <a:t>i+j</a:t>
            </a:r>
            <a:r>
              <a:rPr lang="en-US" altLang="ko-KR" dirty="0">
                <a:latin typeface="Consolas" panose="020B0609020204030204" pitchFamily="49" charset="0"/>
              </a:rPr>
              <a:t>] = false; 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해당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대각선 해제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		</a:t>
            </a:r>
            <a:r>
              <a:rPr lang="en-US" altLang="ko-KR" dirty="0" err="1">
                <a:latin typeface="Consolas" panose="020B0609020204030204" pitchFamily="49" charset="0"/>
              </a:rPr>
              <a:t>flagC</a:t>
            </a:r>
            <a:r>
              <a:rPr lang="en-US" altLang="ko-KR" dirty="0">
                <a:latin typeface="Consolas" panose="020B0609020204030204" pitchFamily="49" charset="0"/>
              </a:rPr>
              <a:t>[i-j+7] = false;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해당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대각선 해제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} } } 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071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92307-C59B-4879-9892-4BC6C6802C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856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48C9E-440C-4784-8CF0-B73468721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C3245-829A-4CF0-9C48-3E85C3F57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자료들을 순서대로 늘어놓는 것</a:t>
            </a:r>
            <a:endParaRPr lang="en-US" altLang="ko-KR" dirty="0"/>
          </a:p>
          <a:p>
            <a:r>
              <a:rPr lang="ko-KR" altLang="en-US" dirty="0"/>
              <a:t>오름차순</a:t>
            </a:r>
            <a:r>
              <a:rPr lang="en-US" altLang="ko-KR" dirty="0"/>
              <a:t>: 1234ABCDEFG</a:t>
            </a:r>
            <a:r>
              <a:rPr lang="ko-KR" altLang="en-US" dirty="0" err="1"/>
              <a:t>가갸거겨</a:t>
            </a:r>
            <a:endParaRPr lang="en-US" altLang="ko-KR" dirty="0"/>
          </a:p>
          <a:p>
            <a:r>
              <a:rPr lang="ko-KR" altLang="en-US" dirty="0"/>
              <a:t>내림차순</a:t>
            </a:r>
            <a:r>
              <a:rPr lang="en-US" altLang="ko-KR" dirty="0"/>
              <a:t>: 9876ZYXWV</a:t>
            </a:r>
            <a:r>
              <a:rPr lang="ko-KR" altLang="en-US" dirty="0" err="1"/>
              <a:t>히흐휴후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533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21CB7-7C62-4985-B84B-B2E9BF22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bubble 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BC261D-7ACC-4864-BB01-DA7487B08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64371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98	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latin typeface="Consolas" panose="020B0609020204030204" pitchFamily="49" charset="0"/>
              </a:rPr>
              <a:t>6437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89	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13</a:t>
            </a:r>
            <a:r>
              <a:rPr lang="en-US" altLang="ko-KR" dirty="0">
                <a:latin typeface="Consolas" panose="020B0609020204030204" pitchFamily="49" charset="0"/>
              </a:rPr>
              <a:t>647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89 	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134</a:t>
            </a:r>
            <a:r>
              <a:rPr lang="en-US" altLang="ko-KR" dirty="0">
                <a:latin typeface="Consolas" panose="020B0609020204030204" pitchFamily="49" charset="0"/>
              </a:rPr>
              <a:t>67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89	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1346</a:t>
            </a:r>
            <a:r>
              <a:rPr lang="en-US" altLang="ko-KR" dirty="0">
                <a:latin typeface="Consolas" panose="020B0609020204030204" pitchFamily="49" charset="0"/>
              </a:rPr>
              <a:t>7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89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6437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18</a:t>
            </a:r>
            <a:r>
              <a:rPr lang="en-US" altLang="ko-KR" dirty="0">
                <a:latin typeface="Consolas" panose="020B0609020204030204" pitchFamily="49" charset="0"/>
              </a:rPr>
              <a:t>9	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latin typeface="Consolas" panose="020B0609020204030204" pitchFamily="49" charset="0"/>
              </a:rPr>
              <a:t>643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78</a:t>
            </a:r>
            <a:r>
              <a:rPr lang="en-US" altLang="ko-KR" dirty="0">
                <a:latin typeface="Consolas" panose="020B0609020204030204" pitchFamily="49" charset="0"/>
              </a:rPr>
              <a:t>9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13</a:t>
            </a:r>
            <a:r>
              <a:rPr lang="en-US" altLang="ko-KR" dirty="0">
                <a:latin typeface="Consolas" panose="020B0609020204030204" pitchFamily="49" charset="0"/>
              </a:rPr>
              <a:t>64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78</a:t>
            </a:r>
            <a:r>
              <a:rPr lang="en-US" altLang="ko-KR" dirty="0">
                <a:latin typeface="Consolas" panose="020B0609020204030204" pitchFamily="49" charset="0"/>
              </a:rPr>
              <a:t>9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	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134</a:t>
            </a:r>
            <a:r>
              <a:rPr lang="en-US" altLang="ko-KR" dirty="0">
                <a:latin typeface="Consolas" panose="020B0609020204030204" pitchFamily="49" charset="0"/>
              </a:rPr>
              <a:t>6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78</a:t>
            </a:r>
            <a:r>
              <a:rPr lang="en-US" altLang="ko-KR" dirty="0">
                <a:latin typeface="Consolas" panose="020B0609020204030204" pitchFamily="49" charset="0"/>
              </a:rPr>
              <a:t>9	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1346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78</a:t>
            </a:r>
            <a:r>
              <a:rPr lang="en-US" altLang="ko-KR" dirty="0">
                <a:latin typeface="Consolas" panose="020B0609020204030204" pitchFamily="49" charset="0"/>
              </a:rPr>
              <a:t>9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643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71</a:t>
            </a:r>
            <a:r>
              <a:rPr lang="en-US" altLang="ko-KR" dirty="0">
                <a:latin typeface="Consolas" panose="020B0609020204030204" pitchFamily="49" charset="0"/>
              </a:rPr>
              <a:t>89	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latin typeface="Consolas" panose="020B0609020204030204" pitchFamily="49" charset="0"/>
              </a:rPr>
              <a:t>64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37</a:t>
            </a:r>
            <a:r>
              <a:rPr lang="en-US" altLang="ko-KR" dirty="0">
                <a:latin typeface="Consolas" panose="020B0609020204030204" pitchFamily="49" charset="0"/>
              </a:rPr>
              <a:t>89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13</a:t>
            </a:r>
            <a:r>
              <a:rPr lang="en-US" altLang="ko-KR" dirty="0">
                <a:latin typeface="Consolas" panose="020B0609020204030204" pitchFamily="49" charset="0"/>
              </a:rPr>
              <a:t>6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47</a:t>
            </a:r>
            <a:r>
              <a:rPr lang="en-US" altLang="ko-KR" dirty="0">
                <a:latin typeface="Consolas" panose="020B0609020204030204" pitchFamily="49" charset="0"/>
              </a:rPr>
              <a:t>89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	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134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67</a:t>
            </a:r>
            <a:r>
              <a:rPr lang="en-US" altLang="ko-KR" dirty="0">
                <a:latin typeface="Consolas" panose="020B0609020204030204" pitchFamily="49" charset="0"/>
              </a:rPr>
              <a:t>89	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13467</a:t>
            </a:r>
            <a:r>
              <a:rPr lang="en-US" altLang="ko-KR" dirty="0">
                <a:latin typeface="Consolas" panose="020B0609020204030204" pitchFamily="49" charset="0"/>
              </a:rPr>
              <a:t>89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64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31</a:t>
            </a:r>
            <a:r>
              <a:rPr lang="en-US" altLang="ko-KR" dirty="0">
                <a:latin typeface="Consolas" panose="020B0609020204030204" pitchFamily="49" charset="0"/>
              </a:rPr>
              <a:t>789	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latin typeface="Consolas" panose="020B0609020204030204" pitchFamily="49" charset="0"/>
              </a:rPr>
              <a:t>6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43</a:t>
            </a:r>
            <a:r>
              <a:rPr lang="en-US" altLang="ko-KR" dirty="0">
                <a:latin typeface="Consolas" panose="020B0609020204030204" pitchFamily="49" charset="0"/>
              </a:rPr>
              <a:t>789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13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46</a:t>
            </a:r>
            <a:r>
              <a:rPr lang="en-US" altLang="ko-KR" dirty="0">
                <a:latin typeface="Consolas" panose="020B0609020204030204" pitchFamily="49" charset="0"/>
              </a:rPr>
              <a:t>789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	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1346</a:t>
            </a:r>
            <a:r>
              <a:rPr lang="en-US" altLang="ko-KR" dirty="0">
                <a:latin typeface="Consolas" panose="020B0609020204030204" pitchFamily="49" charset="0"/>
              </a:rPr>
              <a:t>789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6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41</a:t>
            </a:r>
            <a:r>
              <a:rPr lang="en-US" altLang="ko-KR" dirty="0">
                <a:latin typeface="Consolas" panose="020B0609020204030204" pitchFamily="49" charset="0"/>
              </a:rPr>
              <a:t>3789	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63</a:t>
            </a:r>
            <a:r>
              <a:rPr lang="en-US" altLang="ko-KR" dirty="0">
                <a:latin typeface="Consolas" panose="020B0609020204030204" pitchFamily="49" charset="0"/>
              </a:rPr>
              <a:t>4789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134</a:t>
            </a:r>
            <a:r>
              <a:rPr lang="en-US" altLang="ko-KR" dirty="0">
                <a:latin typeface="Consolas" panose="020B0609020204030204" pitchFamily="49" charset="0"/>
              </a:rPr>
              <a:t>6789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61</a:t>
            </a:r>
            <a:r>
              <a:rPr lang="en-US" altLang="ko-KR" dirty="0">
                <a:latin typeface="Consolas" panose="020B0609020204030204" pitchFamily="49" charset="0"/>
              </a:rPr>
              <a:t>43789	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13</a:t>
            </a:r>
            <a:r>
              <a:rPr lang="en-US" altLang="ko-KR" dirty="0">
                <a:latin typeface="Consolas" panose="020B0609020204030204" pitchFamily="49" charset="0"/>
              </a:rPr>
              <a:t>64789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latin typeface="Consolas" panose="020B0609020204030204" pitchFamily="49" charset="0"/>
              </a:rPr>
              <a:t>643789	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21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CD3A7-F911-4FE7-A615-28B0F534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하노이 탑 퍼즐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CF6DB2-F435-4894-AC26-50E89EF59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64</a:t>
            </a:r>
            <a:r>
              <a:rPr lang="ko-KR" altLang="en-US" dirty="0"/>
              <a:t>개의 원반</a:t>
            </a:r>
            <a:r>
              <a:rPr lang="en-US" altLang="ko-KR" dirty="0"/>
              <a:t>, 3</a:t>
            </a:r>
            <a:r>
              <a:rPr lang="ko-KR" altLang="en-US" dirty="0"/>
              <a:t>개의 탑</a:t>
            </a:r>
            <a:endParaRPr lang="en-US" altLang="ko-KR" dirty="0"/>
          </a:p>
          <a:p>
            <a:r>
              <a:rPr lang="ko-KR" altLang="en-US" dirty="0"/>
              <a:t>큰 원반은 작은 원반의 아래에만</a:t>
            </a:r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에 모든 원반을 옮기면</a:t>
            </a:r>
            <a:br>
              <a:rPr lang="en-US" altLang="ko-KR" dirty="0"/>
            </a:br>
            <a:r>
              <a:rPr lang="ko-KR" altLang="en-US" dirty="0"/>
              <a:t>세상에 종말이 찾아온다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026" name="Picture 2" descr="How to make and solve the Tower of Hanoi | STEM Little Explorers">
            <a:extLst>
              <a:ext uri="{FF2B5EF4-FFF2-40B4-BE49-F238E27FC236}">
                <a16:creationId xmlns:a16="http://schemas.microsoft.com/office/drawing/2014/main" id="{E4E747C4-4478-4AC5-B374-C1F1727DC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171" y="3036409"/>
            <a:ext cx="5645629" cy="282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428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21CB7-7C62-4985-B84B-B2E9BF22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bubble 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BC261D-7ACC-4864-BB01-DA7487B08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=0;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&lt;n-1;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j=n-1; j&gt;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; j--)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</a:rPr>
              <a:t>(a[j-1] &gt; a[j])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swap</a:t>
            </a:r>
            <a:r>
              <a:rPr lang="en-US" altLang="ko-KR" dirty="0">
                <a:latin typeface="Consolas" panose="020B0609020204030204" pitchFamily="49" charset="0"/>
              </a:rPr>
              <a:t>(a[j-1], a[j]);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148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CC478-94C0-4895-BCFE-93B50C33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bubble 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12067B-8C95-43D1-A72C-1D4F06327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실행시간</a:t>
            </a:r>
            <a:r>
              <a:rPr lang="en-US" altLang="ko-KR" dirty="0"/>
              <a:t> = (n-1) + (n-2) + (n-3) + … = ½(n²-n)</a:t>
            </a:r>
          </a:p>
          <a:p>
            <a:r>
              <a:rPr lang="ko-KR" altLang="en-US" dirty="0"/>
              <a:t>시간 복잡도</a:t>
            </a:r>
            <a:r>
              <a:rPr lang="en-US" altLang="ko-KR" dirty="0"/>
              <a:t>: O(n²)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우리가 알고있는 알고리즘의 시간 복잡도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ko-KR" altLang="en-US" dirty="0"/>
              <a:t>선형검색</a:t>
            </a:r>
            <a:r>
              <a:rPr lang="en-US" altLang="ko-KR" dirty="0"/>
              <a:t>: O(n)</a:t>
            </a:r>
          </a:p>
          <a:p>
            <a:pPr marL="0" indent="0">
              <a:buNone/>
            </a:pPr>
            <a:r>
              <a:rPr lang="ko-KR" altLang="en-US" dirty="0"/>
              <a:t>이진검색</a:t>
            </a:r>
            <a:r>
              <a:rPr lang="en-US" altLang="ko-KR" dirty="0"/>
              <a:t>: O(log n)</a:t>
            </a:r>
          </a:p>
          <a:p>
            <a:pPr marL="0" indent="0">
              <a:buNone/>
            </a:pPr>
            <a:r>
              <a:rPr lang="ko-KR" altLang="en-US" dirty="0" err="1"/>
              <a:t>버블정렬</a:t>
            </a:r>
            <a:r>
              <a:rPr lang="en-US" altLang="ko-KR" dirty="0"/>
              <a:t>: O(n²)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506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48C9E-440C-4784-8CF0-B73468721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bubble sort(</a:t>
            </a:r>
            <a:r>
              <a:rPr lang="ko-KR" altLang="en-US" dirty="0"/>
              <a:t>개선안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C3245-829A-4CF0-9C48-3E85C3F57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교환이 일어난다면</a:t>
            </a:r>
            <a:r>
              <a:rPr lang="en-US" altLang="ko-KR" dirty="0"/>
              <a:t>, </a:t>
            </a:r>
            <a:r>
              <a:rPr lang="ko-KR" altLang="en-US" dirty="0"/>
              <a:t>정렬이 아직 완료되지 않은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정렬이 중간에 완료되었다면</a:t>
            </a:r>
            <a:r>
              <a:rPr lang="en-US" altLang="ko-KR" dirty="0"/>
              <a:t>, </a:t>
            </a:r>
            <a:r>
              <a:rPr lang="ko-KR" altLang="en-US" dirty="0"/>
              <a:t>교환은 더 이상 일어나지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134</a:t>
            </a:r>
            <a:r>
              <a:rPr lang="en-US" altLang="ko-KR" dirty="0">
                <a:latin typeface="Consolas" panose="020B0609020204030204" pitchFamily="49" charset="0"/>
              </a:rPr>
              <a:t>6789 </a:t>
            </a:r>
            <a:r>
              <a:rPr lang="ko-KR" altLang="en-US" dirty="0"/>
              <a:t>← 정렬이 완료되었는데 아직 알고리즘이 돌고 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2998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D2F02-EDC2-4867-BC10-5737D83D0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31F335-0B32-4FA7-9DF1-B9B3B9DAA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Q1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=n-1;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&gt;0;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--)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j=0; j&lt;i-1; </a:t>
            </a:r>
            <a:r>
              <a:rPr lang="en-US" altLang="ko-KR" dirty="0" err="1">
                <a:latin typeface="Consolas" panose="020B0609020204030204" pitchFamily="49" charset="0"/>
              </a:rPr>
              <a:t>j++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</a:rPr>
              <a:t>(a[j+1] &gt; a[j])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swap</a:t>
            </a:r>
            <a:r>
              <a:rPr lang="en-US" altLang="ko-KR" dirty="0">
                <a:latin typeface="Consolas" panose="020B0609020204030204" pitchFamily="49" charset="0"/>
              </a:rPr>
              <a:t>(a[j+1], a[j]);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9888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48C9E-440C-4784-8CF0-B73468721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bubble sort(</a:t>
            </a:r>
            <a:r>
              <a:rPr lang="ko-KR" altLang="en-US" dirty="0"/>
              <a:t>개선안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C3245-829A-4CF0-9C48-3E85C3F57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교환이 일어난다면</a:t>
            </a:r>
            <a:r>
              <a:rPr lang="en-US" altLang="ko-KR" dirty="0"/>
              <a:t>, </a:t>
            </a:r>
            <a:r>
              <a:rPr lang="ko-KR" altLang="en-US" dirty="0"/>
              <a:t>정렬이 아직 완료되지 않은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정렬이 중간에 완료되었다면</a:t>
            </a:r>
            <a:r>
              <a:rPr lang="en-US" altLang="ko-KR" dirty="0"/>
              <a:t>, </a:t>
            </a:r>
            <a:r>
              <a:rPr lang="ko-KR" altLang="en-US" dirty="0"/>
              <a:t>교환은 더 이상 일어나지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134</a:t>
            </a:r>
            <a:r>
              <a:rPr lang="en-US" altLang="ko-KR" dirty="0">
                <a:latin typeface="Consolas" panose="020B0609020204030204" pitchFamily="49" charset="0"/>
              </a:rPr>
              <a:t>6789 </a:t>
            </a:r>
            <a:r>
              <a:rPr lang="ko-KR" altLang="en-US" dirty="0"/>
              <a:t>← 정렬이 완료되었는데 아직 알고리즘이 돌고 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7545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37230D-C105-43A9-AA5F-99A45C044BD9}"/>
              </a:ext>
            </a:extLst>
          </p:cNvPr>
          <p:cNvSpPr/>
          <p:nvPr/>
        </p:nvSpPr>
        <p:spPr>
          <a:xfrm>
            <a:off x="1727200" y="2070100"/>
            <a:ext cx="2552700" cy="469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1DA360-2308-4928-B5B9-2E3424D70707}"/>
              </a:ext>
            </a:extLst>
          </p:cNvPr>
          <p:cNvSpPr/>
          <p:nvPr/>
        </p:nvSpPr>
        <p:spPr>
          <a:xfrm>
            <a:off x="3556000" y="4051300"/>
            <a:ext cx="1612900" cy="469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2683E0-FB26-4937-9130-074537BA437C}"/>
              </a:ext>
            </a:extLst>
          </p:cNvPr>
          <p:cNvSpPr/>
          <p:nvPr/>
        </p:nvSpPr>
        <p:spPr>
          <a:xfrm>
            <a:off x="1727200" y="5232400"/>
            <a:ext cx="3721100" cy="469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D21CB7-7C62-4985-B84B-B2E9BF22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bubble sort (</a:t>
            </a:r>
            <a:r>
              <a:rPr lang="ko-KR" altLang="en-US" dirty="0"/>
              <a:t>개선안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BC261D-7ACC-4864-BB01-DA7487B08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=0;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&lt;n-1;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count = 0;			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교환횟수를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j=n-1; j&gt;I; j--)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</a:rPr>
              <a:t>(a[j-1] &gt; a[j])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swap</a:t>
            </a:r>
            <a:r>
              <a:rPr lang="en-US" altLang="ko-KR" dirty="0">
                <a:latin typeface="Consolas" panose="020B0609020204030204" pitchFamily="49" charset="0"/>
              </a:rPr>
              <a:t>(a[j-1], a[j]);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	count++;		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교환이 일어나면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	if</a:t>
            </a:r>
            <a:r>
              <a:rPr lang="en-US" altLang="ko-KR" dirty="0">
                <a:latin typeface="Consolas" panose="020B0609020204030204" pitchFamily="49" charset="0"/>
              </a:rPr>
              <a:t>(count == 0) break;		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교환이 없으면 종료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75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48C9E-440C-4784-8CF0-B73468721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bubble sort(</a:t>
            </a:r>
            <a:r>
              <a:rPr lang="ko-KR" altLang="en-US" dirty="0"/>
              <a:t>개선안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C3245-829A-4CF0-9C48-3E85C3F57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각 단계에서 가장 작은 숫자가 점점 앞으로 가면서 교환이 일어난다</a:t>
            </a:r>
            <a:endParaRPr lang="en-US" altLang="ko-KR" dirty="0"/>
          </a:p>
          <a:p>
            <a:r>
              <a:rPr lang="ko-KR" altLang="en-US" dirty="0"/>
              <a:t>특정 부분 이후 교환이 일어나지 않았다면</a:t>
            </a:r>
            <a:r>
              <a:rPr lang="en-US" altLang="ko-KR" dirty="0"/>
              <a:t>, </a:t>
            </a:r>
            <a:r>
              <a:rPr lang="ko-KR" altLang="en-US" dirty="0"/>
              <a:t>그 부분은 정렬이 된 것이다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13947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86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1394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76</a:t>
            </a:r>
            <a:r>
              <a:rPr lang="en-US" altLang="ko-KR" dirty="0">
                <a:latin typeface="Consolas" panose="020B0609020204030204" pitchFamily="49" charset="0"/>
              </a:rPr>
              <a:t>8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139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46</a:t>
            </a:r>
            <a:r>
              <a:rPr lang="en-US" altLang="ko-KR" dirty="0">
                <a:latin typeface="Consolas" panose="020B0609020204030204" pitchFamily="49" charset="0"/>
              </a:rPr>
              <a:t>76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13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94</a:t>
            </a:r>
            <a:r>
              <a:rPr lang="en-US" altLang="ko-KR" dirty="0">
                <a:latin typeface="Consolas" panose="020B0609020204030204" pitchFamily="49" charset="0"/>
              </a:rPr>
              <a:t>786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34</a:t>
            </a:r>
            <a:r>
              <a:rPr lang="en-US" altLang="ko-KR" dirty="0">
                <a:latin typeface="Consolas" panose="020B0609020204030204" pitchFamily="49" charset="0"/>
              </a:rPr>
              <a:t>9786 ]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13</a:t>
            </a:r>
            <a:r>
              <a:rPr lang="en-US" altLang="ko-KR" dirty="0">
                <a:latin typeface="Consolas" panose="020B0609020204030204" pitchFamily="49" charset="0"/>
              </a:rPr>
              <a:t>49786 ] </a:t>
            </a:r>
            <a:r>
              <a:rPr lang="ko-KR" altLang="en-US" dirty="0">
                <a:latin typeface="Consolas" panose="020B0609020204030204" pitchFamily="49" charset="0"/>
              </a:rPr>
              <a:t>이 부분 정렬이 완료되어 교환이 일어나지 않음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latin typeface="Consolas" panose="020B0609020204030204" pitchFamily="49" charset="0"/>
              </a:rPr>
              <a:t>349786 ]</a:t>
            </a: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25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F12719A-2FAD-43C3-A822-F0631525EDB7}"/>
              </a:ext>
            </a:extLst>
          </p:cNvPr>
          <p:cNvSpPr/>
          <p:nvPr/>
        </p:nvSpPr>
        <p:spPr>
          <a:xfrm>
            <a:off x="1739900" y="1320800"/>
            <a:ext cx="2730500" cy="482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A22D65-5BFE-4F7B-8411-0CCA9215EB17}"/>
              </a:ext>
            </a:extLst>
          </p:cNvPr>
          <p:cNvSpPr/>
          <p:nvPr/>
        </p:nvSpPr>
        <p:spPr>
          <a:xfrm>
            <a:off x="3619500" y="3266281"/>
            <a:ext cx="1612900" cy="482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DF1238-F6ED-48DB-A304-13E5C8BC9C35}"/>
              </a:ext>
            </a:extLst>
          </p:cNvPr>
          <p:cNvSpPr/>
          <p:nvPr/>
        </p:nvSpPr>
        <p:spPr>
          <a:xfrm>
            <a:off x="1739900" y="4813301"/>
            <a:ext cx="1651000" cy="482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BC261D-7ACC-4864-BB01-DA7487B08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7700"/>
            <a:ext cx="10515600" cy="55292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=0;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&lt;n-1; 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count = 0; 			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교환횟수를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last = n-1;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j=n-1; j&gt;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; j--)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</a:rPr>
              <a:t>(a[j-1] &gt; a[j])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swap</a:t>
            </a:r>
            <a:r>
              <a:rPr lang="en-US" altLang="ko-KR" dirty="0">
                <a:latin typeface="Consolas" panose="020B0609020204030204" pitchFamily="49" charset="0"/>
              </a:rPr>
              <a:t>(a[j-1], a[j]);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	last = j;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	count++;		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교환이 일어나면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= last;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	if</a:t>
            </a:r>
            <a:r>
              <a:rPr lang="en-US" altLang="ko-KR" dirty="0">
                <a:latin typeface="Consolas" panose="020B0609020204030204" pitchFamily="49" charset="0"/>
              </a:rPr>
              <a:t>(count == 0) break;		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교환이 없으면 종료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038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2A40D-CD6C-4348-B7CC-33D7B100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9783EA-3E25-4BD6-9363-2DBA6A017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Q5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845B3F-BABC-4D5B-94B2-F569A2A13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429" y="1825625"/>
            <a:ext cx="46397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78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21CB7-7C62-4985-B84B-B2E9BF22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selection 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BC261D-7ACC-4864-BB01-DA7487B08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altLang="ko-KR" dirty="0">
                <a:latin typeface="Consolas" panose="020B0609020204030204" pitchFamily="49" charset="0"/>
              </a:rPr>
              <a:t>83197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en-US" altLang="ko-KR" dirty="0">
                <a:latin typeface="Consolas" panose="020B0609020204030204" pitchFamily="49" charset="0"/>
              </a:rPr>
              <a:t>3697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13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altLang="ko-KR" dirty="0">
                <a:latin typeface="Consolas" panose="020B0609020204030204" pitchFamily="49" charset="0"/>
              </a:rPr>
              <a:t>697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134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en-US" altLang="ko-KR" dirty="0">
                <a:latin typeface="Consolas" panose="020B0609020204030204" pitchFamily="49" charset="0"/>
              </a:rPr>
              <a:t>97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1346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9</a:t>
            </a:r>
            <a:r>
              <a:rPr lang="en-US" altLang="ko-KR" dirty="0">
                <a:latin typeface="Consolas" panose="020B0609020204030204" pitchFamily="49" charset="0"/>
              </a:rPr>
              <a:t>7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en-US" altLang="ko-KR" dirty="0">
                <a:latin typeface="Consolas" panose="020B0609020204030204" pitchFamily="49" charset="0"/>
              </a:rPr>
              <a:t>3197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latin typeface="Consolas" panose="020B0609020204030204" pitchFamily="49" charset="0"/>
              </a:rPr>
              <a:t>697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13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en-US" altLang="ko-KR" dirty="0">
                <a:latin typeface="Consolas" panose="020B0609020204030204" pitchFamily="49" charset="0"/>
              </a:rPr>
              <a:t>97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134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9</a:t>
            </a:r>
            <a:r>
              <a:rPr lang="en-US" altLang="ko-KR" dirty="0">
                <a:latin typeface="Consolas" panose="020B0609020204030204" pitchFamily="49" charset="0"/>
              </a:rPr>
              <a:t>7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1346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en-US" altLang="ko-KR" dirty="0">
                <a:latin typeface="Consolas" panose="020B0609020204030204" pitchFamily="49" charset="0"/>
              </a:rPr>
              <a:t>9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altLang="ko-KR" dirty="0">
                <a:latin typeface="Consolas" panose="020B0609020204030204" pitchFamily="49" charset="0"/>
              </a:rPr>
              <a:t>8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latin typeface="Consolas" panose="020B0609020204030204" pitchFamily="49" charset="0"/>
              </a:rPr>
              <a:t>197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altLang="ko-KR" dirty="0">
                <a:latin typeface="Consolas" panose="020B0609020204030204" pitchFamily="49" charset="0"/>
              </a:rPr>
              <a:t>8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en-US" altLang="ko-KR" dirty="0">
                <a:latin typeface="Consolas" panose="020B0609020204030204" pitchFamily="49" charset="0"/>
              </a:rPr>
              <a:t>97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13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altLang="ko-KR" dirty="0">
                <a:latin typeface="Consolas" panose="020B0609020204030204" pitchFamily="49" charset="0"/>
              </a:rPr>
              <a:t>6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9</a:t>
            </a:r>
            <a:r>
              <a:rPr lang="en-US" altLang="ko-KR" dirty="0">
                <a:latin typeface="Consolas" panose="020B0609020204030204" pitchFamily="49" charset="0"/>
              </a:rPr>
              <a:t>7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134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en-US" altLang="ko-KR" dirty="0">
                <a:latin typeface="Consolas" panose="020B0609020204030204" pitchFamily="49" charset="0"/>
              </a:rPr>
              <a:t>9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7</a:t>
            </a: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1346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7</a:t>
            </a:r>
            <a:r>
              <a:rPr lang="en-US" altLang="ko-KR" dirty="0">
                <a:latin typeface="Consolas" panose="020B0609020204030204" pitchFamily="49" charset="0"/>
              </a:rPr>
              <a:t>98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en-US" altLang="ko-KR" dirty="0">
                <a:latin typeface="Consolas" panose="020B0609020204030204" pitchFamily="49" charset="0"/>
              </a:rPr>
              <a:t>48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latin typeface="Consolas" panose="020B0609020204030204" pitchFamily="49" charset="0"/>
              </a:rPr>
              <a:t>97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altLang="ko-KR" dirty="0">
                <a:latin typeface="Consolas" panose="020B0609020204030204" pitchFamily="49" charset="0"/>
              </a:rPr>
              <a:t>8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latin typeface="Consolas" panose="020B0609020204030204" pitchFamily="49" charset="0"/>
              </a:rPr>
              <a:t>6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9</a:t>
            </a:r>
            <a:r>
              <a:rPr lang="en-US" altLang="ko-KR" dirty="0">
                <a:latin typeface="Consolas" panose="020B0609020204030204" pitchFamily="49" charset="0"/>
              </a:rPr>
              <a:t>7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13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altLang="ko-KR" dirty="0">
                <a:latin typeface="Consolas" panose="020B0609020204030204" pitchFamily="49" charset="0"/>
              </a:rPr>
              <a:t>69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7</a:t>
            </a: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134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en-US" altLang="ko-KR" dirty="0">
                <a:latin typeface="Consolas" panose="020B0609020204030204" pitchFamily="49" charset="0"/>
              </a:rPr>
              <a:t>897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en-US" altLang="ko-KR" dirty="0">
                <a:latin typeface="Consolas" panose="020B0609020204030204" pitchFamily="49" charset="0"/>
              </a:rPr>
              <a:t>483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9</a:t>
            </a:r>
            <a:r>
              <a:rPr lang="en-US" altLang="ko-KR" dirty="0">
                <a:latin typeface="Consolas" panose="020B0609020204030204" pitchFamily="49" charset="0"/>
              </a:rPr>
              <a:t>7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altLang="ko-KR" dirty="0">
                <a:latin typeface="Consolas" panose="020B0609020204030204" pitchFamily="49" charset="0"/>
              </a:rPr>
              <a:t>8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latin typeface="Consolas" panose="020B0609020204030204" pitchFamily="49" charset="0"/>
              </a:rPr>
              <a:t>69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7</a:t>
            </a: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13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altLang="ko-KR" dirty="0">
                <a:latin typeface="Consolas" panose="020B0609020204030204" pitchFamily="49" charset="0"/>
              </a:rPr>
              <a:t>8697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en-US" altLang="ko-KR" dirty="0">
                <a:latin typeface="Consolas" panose="020B0609020204030204" pitchFamily="49" charset="0"/>
              </a:rPr>
              <a:t>483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latin typeface="Consolas" panose="020B0609020204030204" pitchFamily="49" charset="0"/>
              </a:rPr>
              <a:t>9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7</a:t>
            </a: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latin typeface="Consolas" panose="020B0609020204030204" pitchFamily="49" charset="0"/>
              </a:rPr>
              <a:t>84697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latin typeface="Consolas" panose="020B0609020204030204" pitchFamily="49" charset="0"/>
              </a:rPr>
              <a:t>483697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11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6EF7B-2BCB-4C9D-99B3-32C4314B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하노이 탑 퍼즐을 실제로 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69391C-1900-455C-BE79-E776AF4F0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1    -   -  / -   -  1 (1</a:t>
            </a:r>
            <a:r>
              <a:rPr lang="ko-KR" altLang="en-US" dirty="0">
                <a:latin typeface="Consolas" panose="020B0609020204030204" pitchFamily="49" charset="0"/>
              </a:rPr>
              <a:t>회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12   -   -  / 2   1  -  / -  1  2   / -  -   12 </a:t>
            </a:r>
            <a:r>
              <a:rPr lang="en-US" altLang="ko-KR" dirty="0">
                <a:latin typeface="Consolas" panose="020B0609020204030204" pitchFamily="49" charset="0"/>
              </a:rPr>
              <a:t>(3</a:t>
            </a:r>
            <a:r>
              <a:rPr lang="ko-KR" altLang="en-US" dirty="0">
                <a:latin typeface="Consolas" panose="020B0609020204030204" pitchFamily="49" charset="0"/>
              </a:rPr>
              <a:t>회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123  -   -  / 23  -  1  / 3  2  1   / 3  12  –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-    12  3  / 1   2  3  / 1  -  23  / -  -   123</a:t>
            </a:r>
            <a:r>
              <a:rPr lang="en-US" altLang="ko-KR" dirty="0">
                <a:latin typeface="Consolas" panose="020B0609020204030204" pitchFamily="49" charset="0"/>
              </a:rPr>
              <a:t>(7</a:t>
            </a:r>
            <a:r>
              <a:rPr lang="ko-KR" altLang="en-US" dirty="0">
                <a:latin typeface="Consolas" panose="020B0609020204030204" pitchFamily="49" charset="0"/>
              </a:rPr>
              <a:t>회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1234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-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234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  -  / 34 1  2   / 34 -   12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4    3   12 / 14  3  2  / 14 23 -   / 4  123 -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    123 4  / -   23 14 / 2  3  14  / 12 3   4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12   -   34 / 2   1  34 / -  1  234 / -  -   1234</a:t>
            </a:r>
            <a:b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(15</a:t>
            </a:r>
            <a:r>
              <a:rPr lang="ko-KR" altLang="en-US" dirty="0">
                <a:latin typeface="Consolas" panose="020B0609020204030204" pitchFamily="49" charset="0"/>
              </a:rPr>
              <a:t>회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ko-KR" altLang="en-US" dirty="0">
                <a:latin typeface="Consolas" panose="020B0609020204030204" pitchFamily="49" charset="0"/>
              </a:rPr>
              <a:t>원반이 </a:t>
            </a:r>
            <a:r>
              <a:rPr lang="en-US" altLang="ko-KR" dirty="0">
                <a:latin typeface="Consolas" panose="020B0609020204030204" pitchFamily="49" charset="0"/>
              </a:rPr>
              <a:t>n</a:t>
            </a:r>
            <a:r>
              <a:rPr lang="ko-KR" altLang="en-US" dirty="0">
                <a:latin typeface="Consolas" panose="020B0609020204030204" pitchFamily="49" charset="0"/>
              </a:rPr>
              <a:t>개일 때 이동횟수 </a:t>
            </a:r>
            <a:r>
              <a:rPr lang="en-US" altLang="ko-KR" dirty="0">
                <a:latin typeface="Consolas" panose="020B0609020204030204" pitchFamily="49" charset="0"/>
              </a:rPr>
              <a:t>= 2ⁿ-1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6567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21CB7-7C62-4985-B84B-B2E9BF22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selection 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BC261D-7ACC-4864-BB01-DA7487B08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=0;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&lt;n-1;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min =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j=i+1; j&lt;n; </a:t>
            </a:r>
            <a:r>
              <a:rPr lang="en-US" altLang="ko-KR" dirty="0" err="1">
                <a:latin typeface="Consolas" panose="020B0609020204030204" pitchFamily="49" charset="0"/>
              </a:rPr>
              <a:t>j++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</a:rPr>
              <a:t>(a[j] &lt; a[min]) min = j;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swap</a:t>
            </a:r>
            <a:r>
              <a:rPr lang="en-US" altLang="ko-KR" dirty="0">
                <a:latin typeface="Consolas" panose="020B0609020204030204" pitchFamily="49" charset="0"/>
              </a:rPr>
              <a:t>(a[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], a[min]);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857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CC478-94C0-4895-BCFE-93B50C33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selection 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12067B-8C95-43D1-A72C-1D4F06327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실행시간</a:t>
            </a:r>
            <a:r>
              <a:rPr lang="en-US" altLang="ko-KR" dirty="0"/>
              <a:t> = (n-1) + (n-2) + (n-3) + … = ½(n²-n)</a:t>
            </a:r>
          </a:p>
          <a:p>
            <a:r>
              <a:rPr lang="ko-KR" altLang="en-US" dirty="0"/>
              <a:t>시간 복잡도</a:t>
            </a:r>
            <a:r>
              <a:rPr lang="en-US" altLang="ko-KR" dirty="0"/>
              <a:t>: O(n²)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알고리즘의 시간 복잡도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ko-KR" altLang="en-US" dirty="0"/>
              <a:t>선형검색</a:t>
            </a:r>
            <a:r>
              <a:rPr lang="en-US" altLang="ko-KR" dirty="0"/>
              <a:t>: O(n)</a:t>
            </a:r>
          </a:p>
          <a:p>
            <a:pPr marL="0" indent="0">
              <a:buNone/>
            </a:pPr>
            <a:r>
              <a:rPr lang="ko-KR" altLang="en-US" dirty="0"/>
              <a:t>이진검색</a:t>
            </a:r>
            <a:r>
              <a:rPr lang="en-US" altLang="ko-KR" dirty="0"/>
              <a:t>: O(log n)</a:t>
            </a:r>
          </a:p>
          <a:p>
            <a:pPr marL="0" indent="0">
              <a:buNone/>
            </a:pPr>
            <a:r>
              <a:rPr lang="ko-KR" altLang="en-US" dirty="0" err="1"/>
              <a:t>버블정렬</a:t>
            </a:r>
            <a:r>
              <a:rPr lang="en-US" altLang="ko-KR" dirty="0"/>
              <a:t>, </a:t>
            </a:r>
            <a:r>
              <a:rPr lang="ko-KR" altLang="en-US" dirty="0" err="1"/>
              <a:t>선택정렬</a:t>
            </a:r>
            <a:r>
              <a:rPr lang="en-US" altLang="ko-KR" dirty="0"/>
              <a:t>: O(n²)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208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CC478-94C0-4895-BCFE-93B50C33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unstableness of selection 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12067B-8C95-43D1-A72C-1D4F06327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3L</a:t>
            </a:r>
            <a:r>
              <a:rPr lang="en-US" altLang="ko-KR" dirty="0"/>
              <a:t> 4 2 3R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ko-KR" dirty="0"/>
              <a:t> 3R 3L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3R</a:t>
            </a:r>
            <a:r>
              <a:rPr lang="en-US" altLang="ko-KR" dirty="0"/>
              <a:t> 3L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2 3R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3L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1 2 </a:t>
            </a:r>
            <a:r>
              <a:rPr lang="en-US" altLang="ko-KR" dirty="0">
                <a:solidFill>
                  <a:srgbClr val="FF0000"/>
                </a:solidFill>
              </a:rPr>
              <a:t>3R 3L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4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3R</a:t>
            </a:r>
            <a:r>
              <a:rPr lang="ko-KR" altLang="en-US" dirty="0"/>
              <a:t>과 </a:t>
            </a:r>
            <a:r>
              <a:rPr lang="en-US" altLang="ko-KR" dirty="0"/>
              <a:t>3L</a:t>
            </a:r>
            <a:r>
              <a:rPr lang="ko-KR" altLang="en-US" dirty="0"/>
              <a:t>이 다른 값일 경우 문제가 될 수 있음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</a:t>
            </a:r>
            <a:r>
              <a:rPr lang="ko-KR" altLang="en-US" dirty="0"/>
              <a:t> 이미 다른 기준으로 오름차순 정렬된 클래스 인스턴스들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60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21CB7-7C62-4985-B84B-B2E9BF22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insertion 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BC261D-7ACC-4864-BB01-DA7487B08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9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altLang="ko-KR" dirty="0">
                <a:latin typeface="Consolas" panose="020B0609020204030204" pitchFamily="49" charset="0"/>
              </a:rPr>
              <a:t>17398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46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latin typeface="Consolas" panose="020B0609020204030204" pitchFamily="49" charset="0"/>
              </a:rPr>
              <a:t>7398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146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7</a:t>
            </a:r>
            <a:r>
              <a:rPr lang="en-US" altLang="ko-KR" dirty="0">
                <a:latin typeface="Consolas" panose="020B0609020204030204" pitchFamily="49" charset="0"/>
              </a:rPr>
              <a:t>398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1467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latin typeface="Consolas" panose="020B0609020204030204" pitchFamily="49" charset="0"/>
              </a:rPr>
              <a:t>98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13467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9</a:t>
            </a:r>
            <a:r>
              <a:rPr lang="en-US" altLang="ko-KR" dirty="0">
                <a:latin typeface="Consolas" panose="020B0609020204030204" pitchFamily="49" charset="0"/>
              </a:rPr>
              <a:t>8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46</a:t>
            </a:r>
            <a:r>
              <a:rPr lang="en-US" altLang="ko-KR" dirty="0">
                <a:latin typeface="Consolas" panose="020B0609020204030204" pitchFamily="49" charset="0"/>
              </a:rPr>
              <a:t>17398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	4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en-US" altLang="ko-KR" dirty="0">
                <a:latin typeface="Consolas" panose="020B0609020204030204" pitchFamily="49" charset="0"/>
              </a:rPr>
              <a:t>7398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	1467</a:t>
            </a:r>
            <a:r>
              <a:rPr lang="en-US" altLang="ko-KR" dirty="0">
                <a:latin typeface="Consolas" panose="020B0609020204030204" pitchFamily="49" charset="0"/>
              </a:rPr>
              <a:t>398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146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7</a:t>
            </a:r>
            <a:r>
              <a:rPr lang="en-US" altLang="ko-KR" dirty="0">
                <a:latin typeface="Consolas" panose="020B0609020204030204" pitchFamily="49" charset="0"/>
              </a:rPr>
              <a:t>98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134679</a:t>
            </a:r>
            <a:r>
              <a:rPr lang="en-US" altLang="ko-KR" dirty="0">
                <a:latin typeface="Consolas" panose="020B0609020204030204" pitchFamily="49" charset="0"/>
              </a:rPr>
              <a:t>8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146</a:t>
            </a:r>
            <a:r>
              <a:rPr lang="en-US" altLang="ko-KR" dirty="0">
                <a:latin typeface="Consolas" panose="020B0609020204030204" pitchFamily="49" charset="0"/>
              </a:rPr>
              <a:t>7398		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14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67</a:t>
            </a:r>
            <a:r>
              <a:rPr lang="en-US" altLang="ko-KR" dirty="0">
                <a:latin typeface="Consolas" panose="020B0609020204030204" pitchFamily="49" charset="0"/>
              </a:rPr>
              <a:t>98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134679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			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13467</a:t>
            </a:r>
            <a:r>
              <a:rPr lang="en-US" altLang="ko-KR" dirty="0">
                <a:latin typeface="Consolas" panose="020B0609020204030204" pitchFamily="49" charset="0"/>
              </a:rPr>
              <a:t>98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1346789</a:t>
            </a:r>
          </a:p>
        </p:txBody>
      </p:sp>
    </p:spTree>
    <p:extLst>
      <p:ext uri="{BB962C8B-B14F-4D97-AF65-F5344CB8AC3E}">
        <p14:creationId xmlns:p14="http://schemas.microsoft.com/office/powerpoint/2010/main" val="561526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CC478-94C0-4895-BCFE-93B50C33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selection 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12067B-8C95-43D1-A72C-1D4F06327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실행시간</a:t>
            </a:r>
            <a:r>
              <a:rPr lang="en-US" altLang="ko-KR" dirty="0"/>
              <a:t> = (n-1) + (n-2) + (n-3) + … = ½(n²-n)</a:t>
            </a:r>
          </a:p>
          <a:p>
            <a:r>
              <a:rPr lang="ko-KR" altLang="en-US" dirty="0"/>
              <a:t>시간 복잡도</a:t>
            </a:r>
            <a:r>
              <a:rPr lang="en-US" altLang="ko-KR" dirty="0"/>
              <a:t>: O(n²)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알고리즘의 시간 복잡도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ko-KR" altLang="en-US" dirty="0"/>
              <a:t>선형검색</a:t>
            </a:r>
            <a:r>
              <a:rPr lang="en-US" altLang="ko-KR" dirty="0"/>
              <a:t>: O(n)</a:t>
            </a:r>
          </a:p>
          <a:p>
            <a:pPr marL="0" indent="0">
              <a:buNone/>
            </a:pPr>
            <a:r>
              <a:rPr lang="ko-KR" altLang="en-US" dirty="0"/>
              <a:t>이진검색</a:t>
            </a:r>
            <a:r>
              <a:rPr lang="en-US" altLang="ko-KR" dirty="0"/>
              <a:t>: O(log n)</a:t>
            </a:r>
          </a:p>
          <a:p>
            <a:pPr marL="0" indent="0">
              <a:buNone/>
            </a:pPr>
            <a:r>
              <a:rPr lang="ko-KR" altLang="en-US" dirty="0" err="1"/>
              <a:t>버블정렬</a:t>
            </a:r>
            <a:r>
              <a:rPr lang="en-US" altLang="ko-KR" dirty="0"/>
              <a:t>, </a:t>
            </a:r>
            <a:r>
              <a:rPr lang="ko-KR" altLang="en-US" dirty="0" err="1"/>
              <a:t>선택정렬</a:t>
            </a:r>
            <a:r>
              <a:rPr lang="en-US" altLang="ko-KR" dirty="0"/>
              <a:t>, </a:t>
            </a:r>
            <a:r>
              <a:rPr lang="ko-KR" altLang="en-US" dirty="0" err="1"/>
              <a:t>삽입정렬</a:t>
            </a:r>
            <a:r>
              <a:rPr lang="en-US" altLang="ko-KR" dirty="0"/>
              <a:t>: O(n²)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21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EF44A-D011-48C1-9873-8DF24A26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하노이 탑의 </a:t>
            </a:r>
            <a:r>
              <a:rPr lang="ko-KR" altLang="en-US" dirty="0" err="1"/>
              <a:t>점화식</a:t>
            </a:r>
            <a:r>
              <a:rPr lang="ko-KR" altLang="en-US" dirty="0"/>
              <a:t> </a:t>
            </a:r>
            <a:r>
              <a:rPr lang="ko-KR" altLang="en-US" dirty="0" err="1"/>
              <a:t>무브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F4126F-1569-4920-9596-E20C9B1F7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원반개수가 </a:t>
            </a:r>
            <a:r>
              <a:rPr lang="en-US" altLang="ko-KR" dirty="0"/>
              <a:t>1</a:t>
            </a:r>
            <a:r>
              <a:rPr lang="ko-KR" altLang="en-US" dirty="0"/>
              <a:t>일 때 </a:t>
            </a:r>
            <a:r>
              <a:rPr lang="en-US" altLang="ko-KR" dirty="0"/>
              <a:t>1 - - / - - 1</a:t>
            </a:r>
            <a:r>
              <a:rPr lang="ko-KR" altLang="en-US" dirty="0"/>
              <a:t>로 </a:t>
            </a:r>
            <a:r>
              <a:rPr lang="en-US" altLang="ko-KR" dirty="0"/>
              <a:t>1</a:t>
            </a:r>
            <a:r>
              <a:rPr lang="ko-KR" altLang="en-US" dirty="0"/>
              <a:t>회이다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원반개수가 </a:t>
            </a:r>
            <a:r>
              <a:rPr lang="en-US" altLang="ko-KR" dirty="0"/>
              <a:t>n</a:t>
            </a:r>
            <a:r>
              <a:rPr lang="ko-KR" altLang="en-US" dirty="0"/>
              <a:t>일 때 </a:t>
            </a:r>
            <a:r>
              <a:rPr lang="en-US" altLang="ko-KR" dirty="0"/>
              <a:t>123…n / - - 123…n</a:t>
            </a:r>
            <a:r>
              <a:rPr lang="ko-KR" altLang="en-US" dirty="0"/>
              <a:t>의 이동횟수를 </a:t>
            </a:r>
            <a:r>
              <a:rPr lang="en-US" altLang="ko-KR" dirty="0"/>
              <a:t>k</a:t>
            </a:r>
            <a:r>
              <a:rPr lang="ko-KR" altLang="en-US" dirty="0"/>
              <a:t>라고 하면 </a:t>
            </a:r>
            <a:r>
              <a:rPr lang="ko-KR" altLang="en-US" dirty="0" err="1"/>
              <a:t>원반갯수가</a:t>
            </a:r>
            <a:r>
              <a:rPr lang="ko-KR" altLang="en-US" dirty="0"/>
              <a:t> </a:t>
            </a:r>
            <a:r>
              <a:rPr lang="en-US" altLang="ko-KR" dirty="0"/>
              <a:t>n+1</a:t>
            </a:r>
            <a:r>
              <a:rPr lang="ko-KR" altLang="en-US" dirty="0"/>
              <a:t>일 때 이동횟수는</a:t>
            </a:r>
            <a:endParaRPr lang="en-US" altLang="ko-KR" dirty="0"/>
          </a:p>
          <a:p>
            <a:r>
              <a:rPr lang="en-US" altLang="ko-KR" dirty="0"/>
              <a:t>1…n(n+1) - - / (n+1) 1…n - / - 1…n (n+1) / - - 1…n(n+1)</a:t>
            </a:r>
          </a:p>
          <a:p>
            <a:r>
              <a:rPr lang="en-US" altLang="ko-KR" dirty="0"/>
              <a:t>k + 1 + k = 2k+1</a:t>
            </a:r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D3B800B-CC9D-4246-89D1-2F711B547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498" y="4369962"/>
            <a:ext cx="3133868" cy="127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9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DC872-6CAA-4708-8E20-E0A5A930A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하노이 탑 점화식을 실제로 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A0298-336F-4B3F-8FCE-946B9D08F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1     - - / - -    1 (1</a:t>
            </a:r>
            <a:r>
              <a:rPr lang="ko-KR" altLang="en-US" dirty="0">
                <a:latin typeface="Consolas" panose="020B0609020204030204" pitchFamily="49" charset="0"/>
              </a:rPr>
              <a:t>회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12    - - / 2 1    - / - 1    2 / - - 12    </a:t>
            </a:r>
            <a:r>
              <a:rPr lang="en-US" altLang="ko-KR" dirty="0">
                <a:latin typeface="Consolas" panose="020B0609020204030204" pitchFamily="49" charset="0"/>
              </a:rPr>
              <a:t>(3</a:t>
            </a:r>
            <a:r>
              <a:rPr lang="ko-KR" altLang="en-US" dirty="0">
                <a:latin typeface="Consolas" panose="020B0609020204030204" pitchFamily="49" charset="0"/>
              </a:rPr>
              <a:t>회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123   - - / 3 12   - / - 12   3 / - - 123   (7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회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1234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- /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123  - / - 123  4 / - - 1234  (15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회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12345 - - / 5 1234 - / - 1234 5 / - - 12345 (31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회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dirty="0">
                <a:latin typeface="Consolas" panose="020B0609020204030204" pitchFamily="49" charset="0"/>
              </a:rPr>
              <a:t>원반이 </a:t>
            </a:r>
            <a:r>
              <a:rPr lang="en-US" altLang="ko-KR" dirty="0">
                <a:latin typeface="Consolas" panose="020B0609020204030204" pitchFamily="49" charset="0"/>
              </a:rPr>
              <a:t>n</a:t>
            </a:r>
            <a:r>
              <a:rPr lang="ko-KR" altLang="en-US" dirty="0">
                <a:latin typeface="Consolas" panose="020B0609020204030204" pitchFamily="49" charset="0"/>
              </a:rPr>
              <a:t>개일 때 이동횟수 </a:t>
            </a:r>
            <a:r>
              <a:rPr lang="en-US" altLang="ko-KR" dirty="0">
                <a:latin typeface="Consolas" panose="020B0609020204030204" pitchFamily="49" charset="0"/>
              </a:rPr>
              <a:t>= 2ⁿ-1</a:t>
            </a:r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1679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7EE93-D793-4D7E-A821-17B365B2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하노이 타워 재귀적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1C8F92-0851-4594-9771-DC67B3E6A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static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move</a:t>
            </a:r>
            <a:r>
              <a:rPr lang="en-US" altLang="ko-KR" dirty="0"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no,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x,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altLang="ko-KR" dirty="0">
                <a:latin typeface="Consolas" panose="020B0609020204030204" pitchFamily="49" charset="0"/>
              </a:rPr>
              <a:t>y)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</a:rPr>
              <a:t>(no &gt; 1)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move</a:t>
            </a:r>
            <a:r>
              <a:rPr lang="en-US" altLang="ko-KR" dirty="0">
                <a:latin typeface="Consolas" panose="020B0609020204030204" pitchFamily="49" charset="0"/>
              </a:rPr>
              <a:t> (no – 1, x, 6 – x – y);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(“</a:t>
            </a:r>
            <a:r>
              <a:rPr lang="ko-KR" altLang="en-US" dirty="0">
                <a:latin typeface="Consolas" panose="020B0609020204030204" pitchFamily="49" charset="0"/>
              </a:rPr>
              <a:t>원반 </a:t>
            </a:r>
            <a:r>
              <a:rPr lang="en-US" altLang="ko-KR" dirty="0">
                <a:latin typeface="Consolas" panose="020B0609020204030204" pitchFamily="49" charset="0"/>
              </a:rPr>
              <a:t>no</a:t>
            </a:r>
            <a:r>
              <a:rPr lang="ko-KR" altLang="en-US" dirty="0">
                <a:latin typeface="Consolas" panose="020B0609020204030204" pitchFamily="49" charset="0"/>
              </a:rPr>
              <a:t>를 </a:t>
            </a:r>
            <a:r>
              <a:rPr lang="en-US" altLang="ko-KR" dirty="0">
                <a:latin typeface="Consolas" panose="020B0609020204030204" pitchFamily="49" charset="0"/>
              </a:rPr>
              <a:t>x</a:t>
            </a:r>
            <a:r>
              <a:rPr lang="ko-KR" altLang="en-US" dirty="0">
                <a:latin typeface="Consolas" panose="020B0609020204030204" pitchFamily="49" charset="0"/>
              </a:rPr>
              <a:t>기둥에서 </a:t>
            </a:r>
            <a:r>
              <a:rPr lang="en-US" altLang="ko-KR" dirty="0">
                <a:latin typeface="Consolas" panose="020B0609020204030204" pitchFamily="49" charset="0"/>
              </a:rPr>
              <a:t>y</a:t>
            </a:r>
            <a:r>
              <a:rPr lang="ko-KR" altLang="en-US" dirty="0">
                <a:latin typeface="Consolas" panose="020B0609020204030204" pitchFamily="49" charset="0"/>
              </a:rPr>
              <a:t>기둥으로 옮김</a:t>
            </a:r>
            <a:r>
              <a:rPr lang="en-US" altLang="ko-KR" dirty="0">
                <a:latin typeface="Consolas" panose="020B0609020204030204" pitchFamily="49" charset="0"/>
              </a:rPr>
              <a:t>“);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</a:rPr>
              <a:t>(no &gt; 1) 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move</a:t>
            </a:r>
            <a:r>
              <a:rPr lang="en-US" altLang="ko-KR" dirty="0">
                <a:latin typeface="Consolas" panose="020B0609020204030204" pitchFamily="49" charset="0"/>
              </a:rPr>
              <a:t> (no – 1, 6 – x – y, y);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5856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ADC03-35C1-458C-9881-17A7BE3A7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하노이 타워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B96C3-0872-4C89-84C6-AD7DBE0B8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move (2, 1, 3)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move(1, 1, 2), </a:t>
            </a:r>
            <a:r>
              <a:rPr lang="en-US" altLang="ko-KR" dirty="0" err="1">
                <a:latin typeface="Consolas" panose="020B0609020204030204" pitchFamily="49" charset="0"/>
              </a:rPr>
              <a:t>prnt</a:t>
            </a:r>
            <a:r>
              <a:rPr lang="en-US" altLang="ko-KR" dirty="0">
                <a:latin typeface="Consolas" panose="020B0609020204030204" pitchFamily="49" charset="0"/>
              </a:rPr>
              <a:t>(2, 1, 3), move(1, 2, 3)</a:t>
            </a:r>
          </a:p>
          <a:p>
            <a:pPr lvl="1"/>
            <a:r>
              <a:rPr lang="en-US" altLang="ko-KR" dirty="0" err="1">
                <a:latin typeface="Consolas" panose="020B0609020204030204" pitchFamily="49" charset="0"/>
              </a:rPr>
              <a:t>prnt</a:t>
            </a:r>
            <a:r>
              <a:rPr lang="en-US" altLang="ko-KR" dirty="0">
                <a:latin typeface="Consolas" panose="020B0609020204030204" pitchFamily="49" charset="0"/>
              </a:rPr>
              <a:t>(1, 1, 2), </a:t>
            </a:r>
            <a:r>
              <a:rPr lang="en-US" altLang="ko-KR" dirty="0" err="1">
                <a:latin typeface="Consolas" panose="020B0609020204030204" pitchFamily="49" charset="0"/>
              </a:rPr>
              <a:t>prnt</a:t>
            </a:r>
            <a:r>
              <a:rPr lang="en-US" altLang="ko-KR" dirty="0">
                <a:latin typeface="Consolas" panose="020B0609020204030204" pitchFamily="49" charset="0"/>
              </a:rPr>
              <a:t>(2, 1, 3), </a:t>
            </a:r>
            <a:r>
              <a:rPr lang="en-US" altLang="ko-KR" dirty="0" err="1">
                <a:latin typeface="Consolas" panose="020B0609020204030204" pitchFamily="49" charset="0"/>
              </a:rPr>
              <a:t>prnt</a:t>
            </a:r>
            <a:r>
              <a:rPr lang="en-US" altLang="ko-KR" dirty="0">
                <a:latin typeface="Consolas" panose="020B0609020204030204" pitchFamily="49" charset="0"/>
              </a:rPr>
              <a:t>(1, 1, 3)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move (3, 1, 3)</a:t>
            </a:r>
          </a:p>
          <a:p>
            <a:pPr lvl="1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move(2, 1, 2)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prnt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(3, 1, 3)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move(2, 2, 3),</a:t>
            </a:r>
          </a:p>
          <a:p>
            <a:pPr lvl="1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move(1, 1, 3),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prnt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(2, 1, 2), move(1, 3, 2)</a:t>
            </a:r>
            <a:r>
              <a:rPr lang="en-US" altLang="ko-KR" dirty="0">
                <a:latin typeface="Consolas" panose="020B0609020204030204" pitchFamily="49" charset="0"/>
              </a:rPr>
              <a:t>,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prnt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(3, 1, 3)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move(1, 2, 1),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prnt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(2, 2, 3), move(1, 1, 3)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move (4, 1, 3), move (5, 1, 3), …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F478CDC-7683-4422-8AD7-957E62234456}"/>
              </a:ext>
            </a:extLst>
          </p:cNvPr>
          <p:cNvSpPr txBox="1">
            <a:spLocks/>
          </p:cNvSpPr>
          <p:nvPr/>
        </p:nvSpPr>
        <p:spPr>
          <a:xfrm>
            <a:off x="6721414" y="365125"/>
            <a:ext cx="5257800" cy="1987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static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move</a:t>
            </a:r>
            <a:r>
              <a:rPr lang="en-US" altLang="ko-KR" dirty="0"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no,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x,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altLang="ko-KR" dirty="0">
                <a:latin typeface="Consolas" panose="020B0609020204030204" pitchFamily="49" charset="0"/>
              </a:rPr>
              <a:t>y)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</a:rPr>
              <a:t>(no &gt; 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move</a:t>
            </a:r>
            <a:r>
              <a:rPr lang="en-US" altLang="ko-KR" dirty="0">
                <a:latin typeface="Consolas" panose="020B0609020204030204" pitchFamily="49" charset="0"/>
              </a:rPr>
              <a:t> (no – 1, x, 6 – x – y);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prnt</a:t>
            </a:r>
            <a:r>
              <a:rPr lang="en-US" altLang="ko-KR" dirty="0">
                <a:latin typeface="Consolas" panose="020B0609020204030204" pitchFamily="49" charset="0"/>
              </a:rPr>
              <a:t>(no, x, y);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</a:rPr>
              <a:t>(no &gt; 1)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move</a:t>
            </a:r>
            <a:r>
              <a:rPr lang="en-US" altLang="ko-KR" dirty="0">
                <a:latin typeface="Consolas" panose="020B0609020204030204" pitchFamily="49" charset="0"/>
              </a:rPr>
              <a:t> (no – 1, 6 – x – y, y);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2520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5D13D-C328-45C8-A10F-D3BC4A784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 err="1"/>
              <a:t>퀸문제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A098A1-57D5-48E9-B4BD-E40E455CC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퀸은 가로</a:t>
            </a:r>
            <a:r>
              <a:rPr lang="en-US" altLang="ko-KR" dirty="0"/>
              <a:t>, </a:t>
            </a:r>
            <a:r>
              <a:rPr lang="ko-KR" altLang="en-US" dirty="0"/>
              <a:t>세로</a:t>
            </a:r>
            <a:r>
              <a:rPr lang="en-US" altLang="ko-KR" dirty="0"/>
              <a:t>, </a:t>
            </a:r>
            <a:r>
              <a:rPr lang="ko-KR" altLang="en-US" dirty="0"/>
              <a:t>대각선으로 한 번에 여러 칸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움직일 수 있다</a:t>
            </a:r>
            <a:endParaRPr lang="en-US" altLang="ko-KR" dirty="0"/>
          </a:p>
          <a:p>
            <a:r>
              <a:rPr lang="ko-KR" altLang="en-US" dirty="0"/>
              <a:t>체스판은 </a:t>
            </a:r>
            <a:r>
              <a:rPr lang="en-US" altLang="ko-KR" dirty="0"/>
              <a:t>8x8</a:t>
            </a:r>
            <a:r>
              <a:rPr lang="ko-KR" altLang="en-US" dirty="0"/>
              <a:t>의 테이블 구조로 되어 있다</a:t>
            </a:r>
            <a:endParaRPr lang="en-US" altLang="ko-KR" dirty="0"/>
          </a:p>
          <a:p>
            <a:r>
              <a:rPr lang="ko-KR" altLang="en-US" dirty="0"/>
              <a:t>각 테이블에 퀸이 서로 공격하지 않도록</a:t>
            </a:r>
            <a:r>
              <a:rPr lang="en-US" altLang="ko-KR" dirty="0"/>
              <a:t>(1</a:t>
            </a:r>
            <a:r>
              <a:rPr lang="ko-KR" altLang="en-US" dirty="0"/>
              <a:t>번 이동해서 퀸끼리 겹쳐질 수 없도록</a:t>
            </a:r>
            <a:r>
              <a:rPr lang="en-US" altLang="ko-KR" dirty="0"/>
              <a:t>) </a:t>
            </a:r>
            <a:r>
              <a:rPr lang="ko-KR" altLang="en-US" dirty="0"/>
              <a:t>퀸을 </a:t>
            </a:r>
            <a:r>
              <a:rPr lang="ko-KR" altLang="en-US" dirty="0" err="1"/>
              <a:t>배치하시오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4700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33931-63D7-496E-B854-4E40F2685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한개씩</a:t>
            </a:r>
            <a:r>
              <a:rPr lang="ko-KR" altLang="en-US" dirty="0"/>
              <a:t> 퀸을 놓으면서 생각해보자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7F984-2B25-42A9-8AF3-A7921554B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이런 건 의미가 없다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“1</a:t>
            </a:r>
            <a:r>
              <a:rPr lang="ko-KR" altLang="en-US" dirty="0"/>
              <a:t>열에 </a:t>
            </a:r>
            <a:r>
              <a:rPr lang="en-US" altLang="ko-KR" dirty="0"/>
              <a:t>1</a:t>
            </a:r>
            <a:r>
              <a:rPr lang="ko-KR" altLang="en-US" dirty="0"/>
              <a:t>개씩 놓는다</a:t>
            </a:r>
            <a:r>
              <a:rPr lang="en-US" altLang="ko-KR" dirty="0"/>
              <a:t>”</a:t>
            </a:r>
            <a:r>
              <a:rPr lang="ko-KR" altLang="en-US" dirty="0"/>
              <a:t>고 생각해도</a:t>
            </a:r>
            <a:br>
              <a:rPr lang="en-US" altLang="ko-KR" dirty="0"/>
            </a:br>
            <a:r>
              <a:rPr lang="ko-KR" altLang="en-US" dirty="0"/>
              <a:t>이런 것도 의미가 없다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66DFC5-DD88-4D8F-889B-2BA2FA08E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556" y="1690688"/>
            <a:ext cx="2300315" cy="21756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B6DD20-BCD4-49B5-90C0-B069F2A60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56" y="4001293"/>
            <a:ext cx="2272387" cy="235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0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2185</Words>
  <Application>Microsoft Office PowerPoint</Application>
  <PresentationFormat>와이드스크린</PresentationFormat>
  <Paragraphs>237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Consolas</vt:lpstr>
      <vt:lpstr>Office 테마</vt:lpstr>
      <vt:lpstr>RECURSION</vt:lpstr>
      <vt:lpstr>하노이 탑 퍼즐</vt:lpstr>
      <vt:lpstr>하노이 탑 퍼즐을 실제로 해보자</vt:lpstr>
      <vt:lpstr>하노이 탑의 점화식 무브</vt:lpstr>
      <vt:lpstr>하노이 탑 점화식을 실제로 해보자</vt:lpstr>
      <vt:lpstr>하노이 타워 재귀적 구현</vt:lpstr>
      <vt:lpstr>하노이 타워</vt:lpstr>
      <vt:lpstr>8퀸문제</vt:lpstr>
      <vt:lpstr>한개씩 퀸을 놓으면서 생각해보자</vt:lpstr>
      <vt:lpstr>한개씩 퀸을 놓으면서 생각해보자</vt:lpstr>
      <vt:lpstr>가지 뻗기</vt:lpstr>
      <vt:lpstr>가지 뻗기</vt:lpstr>
      <vt:lpstr>분기한정</vt:lpstr>
      <vt:lpstr>분기한정</vt:lpstr>
      <vt:lpstr>분기한정#2</vt:lpstr>
      <vt:lpstr>PowerPoint 프레젠테이션</vt:lpstr>
      <vt:lpstr>SORT</vt:lpstr>
      <vt:lpstr>정렬</vt:lpstr>
      <vt:lpstr>bubble sort</vt:lpstr>
      <vt:lpstr>bubble sort</vt:lpstr>
      <vt:lpstr>bubble sort</vt:lpstr>
      <vt:lpstr>bubble sort(개선안)</vt:lpstr>
      <vt:lpstr>연습문제</vt:lpstr>
      <vt:lpstr>bubble sort(개선안)</vt:lpstr>
      <vt:lpstr>bubble sort (개선안)</vt:lpstr>
      <vt:lpstr>bubble sort(개선안2)</vt:lpstr>
      <vt:lpstr>PowerPoint 프레젠테이션</vt:lpstr>
      <vt:lpstr>연습문제</vt:lpstr>
      <vt:lpstr>selection sort</vt:lpstr>
      <vt:lpstr>selection sort</vt:lpstr>
      <vt:lpstr>selection sort</vt:lpstr>
      <vt:lpstr>unstableness of selection sort</vt:lpstr>
      <vt:lpstr>insertion sort</vt:lpstr>
      <vt:lpstr>selection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tjoeun</dc:creator>
  <cp:lastModifiedBy>tjoeun</cp:lastModifiedBy>
  <cp:revision>19</cp:revision>
  <dcterms:created xsi:type="dcterms:W3CDTF">2020-09-29T01:24:55Z</dcterms:created>
  <dcterms:modified xsi:type="dcterms:W3CDTF">2020-09-29T07:17:20Z</dcterms:modified>
</cp:coreProperties>
</file>