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82" r:id="rId24"/>
    <p:sldId id="281" r:id="rId25"/>
    <p:sldId id="280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84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0EDFE-CBB2-4CFC-876F-29FEA8890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D98A94-DE77-4283-9C4E-AFC4C1BF4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31972-F8C3-4680-95E8-5AAF18A1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F0B6-7EBA-4FF9-94BD-36B628864731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F0F4B-BAE0-47A1-93AD-73BA14CE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C9B46-4DEB-4FE5-A484-8DC49E45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CF2E-A8F3-4D25-8BD1-0EE001F95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942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2F808-4795-42CA-A109-430825FC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1E37FF-A997-471C-8226-F2FE01712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9D22AA-E905-4BAE-AA7F-23FE5531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F0B6-7EBA-4FF9-94BD-36B628864731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ED326-D716-4818-9CC7-FF91FC02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22DED-F372-4AD3-AD4C-68110532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CF2E-A8F3-4D25-8BD1-0EE001F95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91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BA9A3E-4F3D-45A6-8BB2-EA05AF677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148C96-0BF2-4C04-84A4-52B0EC1745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C64C2-332B-4772-8728-75C19BE3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F0B6-7EBA-4FF9-94BD-36B628864731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9FE2C-80C9-446B-B5B1-94F36859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7B984-1A23-4F04-90AB-E28B7A3B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CF2E-A8F3-4D25-8BD1-0EE001F95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48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33603-7160-4068-8806-B226D7BAF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797DD-A4A6-4E5F-947A-83858DBA1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A5221A-5EF2-4072-99FD-2A61B214D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F0B6-7EBA-4FF9-94BD-36B628864731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48A417-0C58-4759-B303-BF7131AC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A299A-AA0F-4FC3-AEF6-582BEBD4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CF2E-A8F3-4D25-8BD1-0EE001F95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513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4D996-C6E6-45C7-9B3E-232FC1A90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C63486-7F55-4F9A-BDE0-8BCFF8306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1D13B-A6EF-4193-BDA9-7585CFEEA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F0B6-7EBA-4FF9-94BD-36B628864731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86B848-49E0-4B44-A91E-6F6F63FA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38A9C-2D68-4031-A06C-DE64F43A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CF2E-A8F3-4D25-8BD1-0EE001F95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108EF-B6D3-4292-8FBD-8BE7A4B7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4AF18-E130-4A64-82D2-A686A48CC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2FBCF4-D4C7-416D-92B2-CF7F53DF8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ACDD5A-7C39-46F0-93E5-5A157521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F0B6-7EBA-4FF9-94BD-36B628864731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C26276-92C3-4B6D-A1AF-64110257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2A6D2-A18D-425A-AECF-C1A28DD5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CF2E-A8F3-4D25-8BD1-0EE001F95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590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6800F-E66C-43A5-8B3C-F904A8F1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22E76F-6EDE-46B6-9777-93031E98F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5F0BA7-023B-435A-B6F9-6B8E0F4DA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F764F9-A20E-4412-93E5-D18A4FA15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89EF60-9191-41D5-8F83-902328CC9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7A3E2C-7662-40AF-A7DB-3BE388D1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F0B6-7EBA-4FF9-94BD-36B628864731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F5FDCF-FB10-40B6-A42A-09C9C7BC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43888D-1D85-41C8-B41D-7010C2CC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CF2E-A8F3-4D25-8BD1-0EE001F95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50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BE1D8-DCA3-406E-BF54-FC3C3017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8E8281-C156-4801-B33B-BE672A6D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F0B6-7EBA-4FF9-94BD-36B628864731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6FB967-03E1-4557-8664-C09FE0C7F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502934-0317-4F8A-B79E-7AC4BEE6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CF2E-A8F3-4D25-8BD1-0EE001F95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7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EA422A-2D42-427D-9982-D6288416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F0B6-7EBA-4FF9-94BD-36B628864731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BF2E1C-8A35-43A4-A779-12E9A056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78AC71-940F-4E93-A36B-F1951E50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CF2E-A8F3-4D25-8BD1-0EE001F95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91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FADDF-5C6F-464A-A923-AE20C516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EF2E3-8BD0-4547-AF62-FC6270900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1D55A6-F97E-4909-AA7E-D5565D486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778649-6000-443A-BFAB-F46EC1347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F0B6-7EBA-4FF9-94BD-36B628864731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A008EE-DAD3-448D-A83E-EE36F136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0168EB-8D33-4634-BC07-88931E2D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CF2E-A8F3-4D25-8BD1-0EE001F95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4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2FEE4-4AE7-457F-9F9C-56A37AAD5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E17A07-833E-414A-AC19-84612FFF3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FEB22E-70CD-4937-8B52-0FEF75699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AB4F49-D3D5-411A-A567-3F9417C3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FF0B6-7EBA-4FF9-94BD-36B628864731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891869-3DBB-4FCF-93FD-53334AF2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B08468-A643-4668-A054-BAF185A8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ACF2E-A8F3-4D25-8BD1-0EE001F95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1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5D3FDC-3312-4907-B3BE-8785A34E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94BF42-394C-4CC9-BEA6-D442AC80B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E677E-9AD2-46B3-B3D4-103BF4813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FF0B6-7EBA-4FF9-94BD-36B628864731}" type="datetimeFigureOut">
              <a:rPr lang="ko-KR" altLang="en-US" smtClean="0"/>
              <a:t>2020-10-15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7134D6-D7E6-4F58-9D6A-E7E4C8CBB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C78F9-6C97-410B-AE66-E885703D1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ACF2E-A8F3-4D25-8BD1-0EE001F95C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38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btv.melezinek.cz/binary-heap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F39CD-02E7-402C-8E58-9F3A67FCB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83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26017-F3A4-44CA-B6DA-F878B3FA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306F2-4301-47A6-BBBA-52FA080EB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void</a:t>
            </a:r>
            <a:r>
              <a:rPr lang="en-US" altLang="ko-KR" sz="2400" dirty="0">
                <a:latin typeface="Consolas" panose="020B0609020204030204" pitchFamily="49" charset="0"/>
              </a:rPr>
              <a:t> </a:t>
            </a:r>
            <a:r>
              <a:rPr lang="en-US" altLang="ko-KR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quickSort</a:t>
            </a:r>
            <a:r>
              <a:rPr lang="en-US" altLang="ko-KR" sz="2400" dirty="0">
                <a:latin typeface="Consolas" panose="020B0609020204030204" pitchFamily="49" charset="0"/>
              </a:rPr>
              <a:t> (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[] a,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left, 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right) {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pl = left, pr = right; 	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좌측한계 우측한계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</a:rPr>
              <a:t> x = a[(</a:t>
            </a:r>
            <a:r>
              <a:rPr lang="en-US" altLang="ko-KR" sz="2400" dirty="0" err="1">
                <a:latin typeface="Consolas" panose="020B0609020204030204" pitchFamily="49" charset="0"/>
              </a:rPr>
              <a:t>pl+pr</a:t>
            </a:r>
            <a:r>
              <a:rPr lang="en-US" altLang="ko-KR" sz="2400" dirty="0">
                <a:latin typeface="Consolas" panose="020B0609020204030204" pitchFamily="49" charset="0"/>
              </a:rPr>
              <a:t>) / 2];		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//pivot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altLang="ko-KR" sz="2400" dirty="0">
                <a:latin typeface="Consolas" panose="020B0609020204030204" pitchFamily="49" charset="0"/>
              </a:rPr>
              <a:t> {					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작은값과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큰값을</a:t>
            </a:r>
            <a:r>
              <a:rPr lang="ko-KR" altLang="en-US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교환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		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2400" dirty="0">
                <a:latin typeface="Consolas" panose="020B0609020204030204" pitchFamily="49" charset="0"/>
              </a:rPr>
              <a:t>(a[pl] &lt; x) pl++;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		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2400" dirty="0">
                <a:latin typeface="Consolas" panose="020B0609020204030204" pitchFamily="49" charset="0"/>
              </a:rPr>
              <a:t>(a[pr] &gt; x) pr--;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		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latin typeface="Consolas" panose="020B0609020204030204" pitchFamily="49" charset="0"/>
              </a:rPr>
              <a:t>(pl &lt;= pr) </a:t>
            </a:r>
            <a:r>
              <a:rPr lang="en-US" altLang="ko-KR" sz="24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swap</a:t>
            </a:r>
            <a:r>
              <a:rPr lang="en-US" altLang="ko-KR" sz="2400" dirty="0">
                <a:latin typeface="Consolas" panose="020B0609020204030204" pitchFamily="49" charset="0"/>
              </a:rPr>
              <a:t>(a, pl++, pr--);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	} 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2400" dirty="0">
                <a:latin typeface="Consolas" panose="020B0609020204030204" pitchFamily="49" charset="0"/>
              </a:rPr>
              <a:t> (pl &lt;= pr);</a:t>
            </a: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latin typeface="Consolas" panose="020B0609020204030204" pitchFamily="49" charset="0"/>
              </a:rPr>
              <a:t> (left &lt; pr) </a:t>
            </a:r>
            <a:r>
              <a:rPr lang="en-US" altLang="ko-KR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quickSort</a:t>
            </a:r>
            <a:r>
              <a:rPr lang="en-US" altLang="ko-KR" sz="2400" dirty="0">
                <a:latin typeface="Consolas" panose="020B0609020204030204" pitchFamily="49" charset="0"/>
              </a:rPr>
              <a:t>(a, left, pr);	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좌측재귀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	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400" dirty="0">
                <a:latin typeface="Consolas" panose="020B0609020204030204" pitchFamily="49" charset="0"/>
              </a:rPr>
              <a:t> (pl &lt; right) </a:t>
            </a:r>
            <a:r>
              <a:rPr lang="en-US" altLang="ko-KR" sz="24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quickSort</a:t>
            </a:r>
            <a:r>
              <a:rPr lang="en-US" altLang="ko-KR" sz="2400" dirty="0">
                <a:latin typeface="Consolas" panose="020B0609020204030204" pitchFamily="49" charset="0"/>
              </a:rPr>
              <a:t>(a, pl, right);	</a:t>
            </a:r>
            <a:r>
              <a:rPr lang="en-US" altLang="ko-KR" sz="2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우측재귀</a:t>
            </a:r>
            <a:endParaRPr lang="en-US" altLang="ko-KR" sz="2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}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31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1B003-746A-47BF-8AD3-BE5DEED9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CB4B9-8613-450E-9D2D-714D0820A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void</a:t>
            </a:r>
            <a:r>
              <a:rPr lang="en-US" altLang="ko-KR" sz="2800" dirty="0">
                <a:latin typeface="Consolas" panose="020B0609020204030204" pitchFamily="49" charset="0"/>
              </a:rPr>
              <a:t> </a:t>
            </a:r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quickSort</a:t>
            </a:r>
            <a:r>
              <a:rPr lang="en-US" altLang="ko-KR" sz="2800" dirty="0">
                <a:latin typeface="Consolas" panose="020B0609020204030204" pitchFamily="49" charset="0"/>
              </a:rPr>
              <a:t> (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800" dirty="0">
                <a:latin typeface="Consolas" panose="020B0609020204030204" pitchFamily="49" charset="0"/>
              </a:rPr>
              <a:t>[] a, 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800" dirty="0">
                <a:latin typeface="Consolas" panose="020B0609020204030204" pitchFamily="49" charset="0"/>
              </a:rPr>
              <a:t> n) {	</a:t>
            </a:r>
            <a:r>
              <a:rPr lang="en-US" altLang="ko-KR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부분배열을 만들어 재귀하고 합친다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	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800" dirty="0">
                <a:latin typeface="Consolas" panose="020B0609020204030204" pitchFamily="49" charset="0"/>
              </a:rPr>
              <a:t> pl = left = 0, pr = right = n-1;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	</a:t>
            </a:r>
            <a:r>
              <a:rPr lang="en-US" altLang="ko-KR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800" dirty="0">
                <a:latin typeface="Consolas" panose="020B0609020204030204" pitchFamily="49" charset="0"/>
              </a:rPr>
              <a:t> x = a[(</a:t>
            </a:r>
            <a:r>
              <a:rPr lang="en-US" altLang="ko-KR" sz="2800" dirty="0" err="1">
                <a:latin typeface="Consolas" panose="020B0609020204030204" pitchFamily="49" charset="0"/>
              </a:rPr>
              <a:t>pl+pr</a:t>
            </a:r>
            <a:r>
              <a:rPr lang="en-US" altLang="ko-KR" sz="2800" dirty="0">
                <a:latin typeface="Consolas" panose="020B0609020204030204" pitchFamily="49" charset="0"/>
              </a:rPr>
              <a:t>) / 2];	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	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altLang="ko-KR" sz="2800" dirty="0">
                <a:latin typeface="Consolas" panose="020B0609020204030204" pitchFamily="49" charset="0"/>
              </a:rPr>
              <a:t> {	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2800" dirty="0">
                <a:latin typeface="Consolas" panose="020B0609020204030204" pitchFamily="49" charset="0"/>
              </a:rPr>
              <a:t>(a[pl] &lt; x) pl++;</a:t>
            </a:r>
          </a:p>
          <a:p>
            <a:pPr marL="0" indent="0"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		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2800" dirty="0">
                <a:latin typeface="Consolas" panose="020B0609020204030204" pitchFamily="49" charset="0"/>
              </a:rPr>
              <a:t>(a[pr] &gt; x) pr--;</a:t>
            </a:r>
          </a:p>
          <a:p>
            <a:pPr marL="0" indent="0"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		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800" dirty="0">
                <a:latin typeface="Consolas" panose="020B0609020204030204" pitchFamily="49" charset="0"/>
              </a:rPr>
              <a:t>(pl &lt;= pr) </a:t>
            </a: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swap</a:t>
            </a:r>
            <a:r>
              <a:rPr lang="en-US" altLang="ko-KR" sz="2800" dirty="0">
                <a:latin typeface="Consolas" panose="020B0609020204030204" pitchFamily="49" charset="0"/>
              </a:rPr>
              <a:t>(a, pl++, pr--);</a:t>
            </a:r>
          </a:p>
          <a:p>
            <a:pPr marL="0" indent="0"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	} 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2800" dirty="0">
                <a:latin typeface="Consolas" panose="020B0609020204030204" pitchFamily="49" charset="0"/>
              </a:rPr>
              <a:t> (pl &lt;= pr);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[] </a:t>
            </a:r>
            <a:r>
              <a:rPr lang="en-US" altLang="ko-KR" dirty="0" err="1">
                <a:latin typeface="Consolas" panose="020B0609020204030204" pitchFamily="49" charset="0"/>
              </a:rPr>
              <a:t>leftSub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Arrays.copyOfRange</a:t>
            </a:r>
            <a:r>
              <a:rPr lang="en-US" altLang="ko-KR" dirty="0">
                <a:latin typeface="Consolas" panose="020B0609020204030204" pitchFamily="49" charset="0"/>
              </a:rPr>
              <a:t>(a, 0, x);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[] </a:t>
            </a:r>
            <a:r>
              <a:rPr lang="en-US" altLang="ko-KR" dirty="0" err="1">
                <a:latin typeface="Consolas" panose="020B0609020204030204" pitchFamily="49" charset="0"/>
              </a:rPr>
              <a:t>rightSub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Arrays.copyOfRange</a:t>
            </a:r>
            <a:r>
              <a:rPr lang="en-US" altLang="ko-KR" dirty="0">
                <a:latin typeface="Consolas" panose="020B0609020204030204" pitchFamily="49" charset="0"/>
              </a:rPr>
              <a:t>(a, x, n);</a:t>
            </a:r>
            <a:endParaRPr lang="en-US" altLang="ko-KR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	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800" dirty="0">
                <a:latin typeface="Consolas" panose="020B0609020204030204" pitchFamily="49" charset="0"/>
              </a:rPr>
              <a:t> (left &lt; pr) </a:t>
            </a:r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quickSort</a:t>
            </a:r>
            <a:r>
              <a:rPr lang="en-US" altLang="ko-KR" sz="2800" dirty="0">
                <a:latin typeface="Consolas" panose="020B0609020204030204" pitchFamily="49" charset="0"/>
              </a:rPr>
              <a:t>(</a:t>
            </a:r>
            <a:r>
              <a:rPr lang="en-US" altLang="ko-KR" sz="2800" dirty="0" err="1">
                <a:latin typeface="Consolas" panose="020B0609020204030204" pitchFamily="49" charset="0"/>
              </a:rPr>
              <a:t>leftSub</a:t>
            </a:r>
            <a:r>
              <a:rPr lang="en-US" altLang="ko-KR" sz="2800" dirty="0">
                <a:latin typeface="Consolas" panose="020B0609020204030204" pitchFamily="49" charset="0"/>
              </a:rPr>
              <a:t>, left, pr);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	</a:t>
            </a:r>
            <a:r>
              <a:rPr lang="en-US" altLang="ko-KR" sz="28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800" dirty="0">
                <a:latin typeface="Consolas" panose="020B0609020204030204" pitchFamily="49" charset="0"/>
              </a:rPr>
              <a:t> (pl &lt; right) </a:t>
            </a:r>
            <a:r>
              <a:rPr lang="en-US" altLang="ko-KR" sz="28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quickSort</a:t>
            </a:r>
            <a:r>
              <a:rPr lang="en-US" altLang="ko-KR" sz="2800" dirty="0">
                <a:latin typeface="Consolas" panose="020B0609020204030204" pitchFamily="49" charset="0"/>
              </a:rPr>
              <a:t>(</a:t>
            </a:r>
            <a:r>
              <a:rPr lang="en-US" altLang="ko-KR" sz="2800" dirty="0" err="1">
                <a:latin typeface="Consolas" panose="020B0609020204030204" pitchFamily="49" charset="0"/>
              </a:rPr>
              <a:t>rightSub</a:t>
            </a:r>
            <a:r>
              <a:rPr lang="en-US" altLang="ko-KR" sz="2800" dirty="0">
                <a:latin typeface="Consolas" panose="020B0609020204030204" pitchFamily="49" charset="0"/>
              </a:rPr>
              <a:t>, pl, right);</a:t>
            </a:r>
            <a:endParaRPr lang="en-US" altLang="ko-KR" sz="28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a =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ArrayUtils.addAll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leftSub</a:t>
            </a:r>
            <a:r>
              <a:rPr lang="en-US" altLang="ko-KR" dirty="0">
                <a:latin typeface="Consolas" panose="020B0609020204030204" pitchFamily="49" charset="0"/>
              </a:rPr>
              <a:t>, x, </a:t>
            </a:r>
            <a:r>
              <a:rPr lang="en-US" altLang="ko-KR" dirty="0" err="1">
                <a:latin typeface="Consolas" panose="020B0609020204030204" pitchFamily="49" charset="0"/>
              </a:rPr>
              <a:t>rightSub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  <a:endParaRPr lang="en-US" altLang="ko-KR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800" dirty="0">
                <a:latin typeface="Consolas" panose="020B0609020204030204" pitchFamily="49" charset="0"/>
              </a:rPr>
              <a:t>}</a:t>
            </a:r>
            <a:endParaRPr lang="ko-KR" altLang="en-US" sz="2800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369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A688A-CA37-4541-94A8-A41AED75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r>
              <a:rPr lang="ko-KR" altLang="en-US" dirty="0"/>
              <a:t>의 </a:t>
            </a:r>
            <a:r>
              <a:rPr lang="en-US" altLang="ko-KR" dirty="0"/>
              <a:t>PIVOT </a:t>
            </a:r>
            <a:r>
              <a:rPr lang="ko-KR" altLang="en-US" dirty="0"/>
              <a:t>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7B0B7-E760-41E4-9108-44C63F9F5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중간값을</a:t>
            </a:r>
            <a:r>
              <a:rPr lang="ko-KR" altLang="en-US" dirty="0"/>
              <a:t> 지정하면 가장 유리한 </a:t>
            </a:r>
            <a:r>
              <a:rPr lang="en-US" altLang="ko-KR" dirty="0"/>
              <a:t>sort</a:t>
            </a:r>
            <a:r>
              <a:rPr lang="ko-KR" altLang="en-US" dirty="0"/>
              <a:t>를 할 수 있다</a:t>
            </a:r>
            <a:endParaRPr lang="en-US" altLang="ko-KR" dirty="0"/>
          </a:p>
          <a:p>
            <a:r>
              <a:rPr lang="ko-KR" altLang="en-US" dirty="0"/>
              <a:t>하지만 현실적으로 </a:t>
            </a:r>
            <a:r>
              <a:rPr lang="ko-KR" altLang="en-US" dirty="0" err="1"/>
              <a:t>중간값을</a:t>
            </a:r>
            <a:r>
              <a:rPr lang="ko-KR" altLang="en-US" dirty="0"/>
              <a:t> 찾는 것은 어려운 일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값만 보자</a:t>
            </a:r>
            <a:r>
              <a:rPr lang="en-US" altLang="ko-KR" dirty="0"/>
              <a:t>: </a:t>
            </a:r>
            <a:r>
              <a:rPr lang="ko-KR" altLang="en-US" dirty="0"/>
              <a:t>첫번째</a:t>
            </a:r>
            <a:r>
              <a:rPr lang="en-US" altLang="ko-KR" dirty="0"/>
              <a:t>, n/2,</a:t>
            </a:r>
            <a:r>
              <a:rPr lang="ko-KR" altLang="en-US" dirty="0"/>
              <a:t> 마지막</a:t>
            </a:r>
            <a:endParaRPr lang="en-US" altLang="ko-KR" dirty="0"/>
          </a:p>
          <a:p>
            <a:r>
              <a:rPr lang="ko-KR" altLang="en-US" dirty="0"/>
              <a:t>세 </a:t>
            </a:r>
            <a:r>
              <a:rPr lang="ko-KR" altLang="en-US" dirty="0" err="1"/>
              <a:t>값중에</a:t>
            </a:r>
            <a:r>
              <a:rPr lang="ko-KR" altLang="en-US" dirty="0"/>
              <a:t> 제일</a:t>
            </a:r>
            <a:r>
              <a:rPr lang="en-US" altLang="ko-KR" dirty="0"/>
              <a:t> </a:t>
            </a:r>
            <a:r>
              <a:rPr lang="ko-KR" altLang="en-US" dirty="0" err="1"/>
              <a:t>중간값을</a:t>
            </a:r>
            <a:r>
              <a:rPr lang="ko-KR" altLang="en-US" dirty="0"/>
              <a:t> 찾아 </a:t>
            </a:r>
            <a:r>
              <a:rPr lang="en-US" altLang="ko-KR" dirty="0"/>
              <a:t>pivot</a:t>
            </a:r>
            <a:r>
              <a:rPr lang="ko-KR" altLang="en-US" dirty="0"/>
              <a:t>으로 지정 </a:t>
            </a:r>
          </a:p>
        </p:txBody>
      </p:sp>
    </p:spTree>
    <p:extLst>
      <p:ext uri="{BB962C8B-B14F-4D97-AF65-F5344CB8AC3E}">
        <p14:creationId xmlns:p14="http://schemas.microsoft.com/office/powerpoint/2010/main" val="30716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C7EF5-5D8C-45E7-86CA-93CADF77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2F119-A917-40E2-971A-6465BFC35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시간 복잡도 </a:t>
            </a:r>
            <a:r>
              <a:rPr lang="en-US" altLang="ko-KR" dirty="0"/>
              <a:t>= O(n log n)(</a:t>
            </a:r>
            <a:r>
              <a:rPr lang="ko-KR" altLang="en-US" dirty="0"/>
              <a:t>평균</a:t>
            </a:r>
            <a:r>
              <a:rPr lang="en-US" altLang="ko-KR" dirty="0"/>
              <a:t>), O(n log n)(</a:t>
            </a:r>
            <a:r>
              <a:rPr lang="ko-KR" altLang="en-US" dirty="0"/>
              <a:t>최악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unstable sort (</a:t>
            </a:r>
            <a:r>
              <a:rPr lang="ko-KR" altLang="en-US" dirty="0"/>
              <a:t>인접한 </a:t>
            </a:r>
            <a:r>
              <a:rPr lang="ko-KR" altLang="en-US" dirty="0" err="1"/>
              <a:t>값끼리만</a:t>
            </a:r>
            <a:r>
              <a:rPr lang="ko-KR" altLang="en-US" dirty="0"/>
              <a:t> 교환되지 않고 값이 널뛰기함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우리가 알고있는 알고리즘의 시간 복잡도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ko-KR" altLang="en-US" dirty="0"/>
              <a:t>선형검색</a:t>
            </a:r>
            <a:r>
              <a:rPr lang="en-US" altLang="ko-KR" dirty="0"/>
              <a:t>: O(n)</a:t>
            </a:r>
          </a:p>
          <a:p>
            <a:pPr marL="0" indent="0">
              <a:buNone/>
            </a:pPr>
            <a:r>
              <a:rPr lang="ko-KR" altLang="en-US" dirty="0"/>
              <a:t>이진검색</a:t>
            </a:r>
            <a:r>
              <a:rPr lang="en-US" altLang="ko-KR" dirty="0"/>
              <a:t>: O(log n)</a:t>
            </a:r>
          </a:p>
          <a:p>
            <a:pPr marL="0" indent="0">
              <a:buNone/>
            </a:pPr>
            <a:r>
              <a:rPr lang="ko-KR" altLang="en-US" dirty="0" err="1"/>
              <a:t>퀵정렬</a:t>
            </a:r>
            <a:r>
              <a:rPr lang="en-US" altLang="ko-KR" dirty="0"/>
              <a:t>, </a:t>
            </a:r>
            <a:r>
              <a:rPr lang="ko-KR" altLang="en-US" dirty="0" err="1"/>
              <a:t>셸정렬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O(n log n)</a:t>
            </a:r>
          </a:p>
          <a:p>
            <a:pPr marL="0" indent="0">
              <a:buNone/>
            </a:pPr>
            <a:r>
              <a:rPr lang="ko-KR" altLang="en-US" dirty="0" err="1"/>
              <a:t>버블정렬</a:t>
            </a:r>
            <a:r>
              <a:rPr lang="en-US" altLang="ko-KR" dirty="0"/>
              <a:t>, </a:t>
            </a:r>
            <a:r>
              <a:rPr lang="ko-KR" altLang="en-US" dirty="0" err="1"/>
              <a:t>삽입정렬</a:t>
            </a:r>
            <a:r>
              <a:rPr lang="en-US" altLang="ko-KR" dirty="0"/>
              <a:t>, </a:t>
            </a:r>
            <a:r>
              <a:rPr lang="ko-KR" altLang="en-US" dirty="0" err="1"/>
              <a:t>선택정렬</a:t>
            </a:r>
            <a:r>
              <a:rPr lang="en-US" altLang="ko-KR" dirty="0"/>
              <a:t>: O(n²)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05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15BB2-95D5-4C2C-9C66-9EEEB0C0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0567F-6B5B-440B-9325-77DD1D47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정렬된 배열의 병합</a:t>
            </a:r>
            <a:r>
              <a:rPr lang="en-US" altLang="ko-KR" dirty="0">
                <a:latin typeface="Consolas" panose="020B0609020204030204" pitchFamily="49" charset="0"/>
              </a:rPr>
              <a:t> 			2  4  6  8 11 13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				1  2  3  4  9 16 21					1 2 2 3 4 4 6 8 9 11 13 16 21</a:t>
            </a:r>
            <a:endParaRPr lang="en-US" altLang="ko-KR" dirty="0"/>
          </a:p>
          <a:p>
            <a:r>
              <a:rPr lang="ko-KR" altLang="en-US" dirty="0"/>
              <a:t>두 배열의 첫 원소부터 비교하여 작은 것부터 뽑아</a:t>
            </a:r>
            <a:r>
              <a:rPr lang="en-US" altLang="ko-KR" dirty="0"/>
              <a:t> </a:t>
            </a:r>
            <a:r>
              <a:rPr lang="ko-KR" altLang="en-US" dirty="0"/>
              <a:t>새로운 배열에 넣는다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012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15BB2-95D5-4C2C-9C66-9EEEB0C0E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0567F-6B5B-440B-9325-77DD1D476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62696"/>
            <a:ext cx="12054018" cy="4351338"/>
          </a:xfrm>
        </p:spPr>
        <p:txBody>
          <a:bodyPr/>
          <a:lstStyle/>
          <a:p>
            <a:r>
              <a:rPr lang="ko-KR" altLang="en-US" dirty="0"/>
              <a:t>만약 이것을 정렬되지 않은 배열에 대해 작은 부분부터 정렬시키면서 반복한다면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564837901523			564837  901523    564 837 901 523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564837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901523	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564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837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901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523  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56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4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83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7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90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1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52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3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345678 012359			456 378 019 235   56 4 38 7 09 1 25 3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012334556789			345678  012359    456 378 019 235</a:t>
            </a:r>
          </a:p>
        </p:txBody>
      </p: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25F4C91B-497E-4C17-8711-E925AD69ABAE}"/>
              </a:ext>
            </a:extLst>
          </p:cNvPr>
          <p:cNvSpPr/>
          <p:nvPr/>
        </p:nvSpPr>
        <p:spPr>
          <a:xfrm>
            <a:off x="2743201" y="3737918"/>
            <a:ext cx="308919" cy="1000897"/>
          </a:xfrm>
          <a:prstGeom prst="rightBrace">
            <a:avLst>
              <a:gd name="adj1" fmla="val 9300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AF3E3-BE8D-4D0C-B1C8-885E3CEF4728}"/>
              </a:ext>
            </a:extLst>
          </p:cNvPr>
          <p:cNvSpPr txBox="1"/>
          <p:nvPr/>
        </p:nvSpPr>
        <p:spPr>
          <a:xfrm>
            <a:off x="3052120" y="3915200"/>
            <a:ext cx="161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부분 정렬</a:t>
            </a:r>
            <a:endParaRPr lang="en-US" altLang="ko-KR" dirty="0"/>
          </a:p>
          <a:p>
            <a:r>
              <a:rPr lang="ko-KR" altLang="en-US" dirty="0"/>
              <a:t>어떻게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B0BA0E6E-FB12-40D7-BDA4-BD96E0C5CDA0}"/>
              </a:ext>
            </a:extLst>
          </p:cNvPr>
          <p:cNvSpPr/>
          <p:nvPr/>
        </p:nvSpPr>
        <p:spPr>
          <a:xfrm>
            <a:off x="7636476" y="3737918"/>
            <a:ext cx="308919" cy="1000897"/>
          </a:xfrm>
          <a:prstGeom prst="rightBrace">
            <a:avLst>
              <a:gd name="adj1" fmla="val 9300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355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88C7-462C-46CC-A353-F132CF66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F5DA1-4869-40A3-B7CC-F401A125B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26397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latin typeface="Consolas" panose="020B0609020204030204" pitchFamily="49" charset="0"/>
              </a:rPr>
              <a:t> __</a:t>
            </a:r>
            <a:r>
              <a:rPr lang="en-US" altLang="ko-KR" dirty="0" err="1">
                <a:latin typeface="Consolas" panose="020B0609020204030204" pitchFamily="49" charset="0"/>
              </a:rPr>
              <a:t>mergeSort</a:t>
            </a:r>
            <a:r>
              <a:rPr lang="en-US" altLang="ko-KR" dirty="0">
                <a:latin typeface="Consolas" panose="020B0609020204030204" pitchFamily="49" charset="0"/>
              </a:rPr>
              <a:t>(int[] a, int left, int right)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 (left &lt; right)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center = (left + right)/2;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p = 0;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j = 0;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k = left;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__</a:t>
            </a:r>
            <a:r>
              <a:rPr lang="en-US" altLang="ko-KR" dirty="0" err="1">
                <a:latin typeface="Consolas" panose="020B0609020204030204" pitchFamily="49" charset="0"/>
              </a:rPr>
              <a:t>mergeSort</a:t>
            </a:r>
            <a:r>
              <a:rPr lang="en-US" altLang="ko-KR" dirty="0">
                <a:latin typeface="Consolas" panose="020B0609020204030204" pitchFamily="49" charset="0"/>
              </a:rPr>
              <a:t>(a, left, center);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__</a:t>
            </a:r>
            <a:r>
              <a:rPr lang="en-US" altLang="ko-KR" dirty="0" err="1">
                <a:latin typeface="Consolas" panose="020B0609020204030204" pitchFamily="49" charset="0"/>
              </a:rPr>
              <a:t>mergeSort</a:t>
            </a:r>
            <a:r>
              <a:rPr lang="en-US" altLang="ko-KR" dirty="0">
                <a:latin typeface="Consolas" panose="020B0609020204030204" pitchFamily="49" charset="0"/>
              </a:rPr>
              <a:t>(b, center+1, right);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left;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&lt;= center;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buff[p++] = a[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];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앞부분을 일단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buffer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에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&lt;=right &amp;&amp; j&lt;p)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		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뒷부분과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buffer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를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merge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a[k++] = (buff[j] &lt;= a[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]) ? buff[</a:t>
            </a:r>
            <a:r>
              <a:rPr lang="en-US" altLang="ko-KR" dirty="0" err="1">
                <a:latin typeface="Consolas" panose="020B0609020204030204" pitchFamily="49" charset="0"/>
              </a:rPr>
              <a:t>j++</a:t>
            </a:r>
            <a:r>
              <a:rPr lang="en-US" altLang="ko-KR" dirty="0">
                <a:latin typeface="Consolas" panose="020B0609020204030204" pitchFamily="49" charset="0"/>
              </a:rPr>
              <a:t>] : a[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latin typeface="Consolas" panose="020B0609020204030204" pitchFamily="49" charset="0"/>
              </a:rPr>
              <a:t>(j &lt; p)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뒷부분이 다 넣어지면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buffer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마무리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a[k++] = buff[</a:t>
            </a:r>
            <a:r>
              <a:rPr lang="en-US" altLang="ko-KR" dirty="0" err="1">
                <a:latin typeface="Consolas" panose="020B0609020204030204" pitchFamily="49" charset="0"/>
              </a:rPr>
              <a:t>j++</a:t>
            </a:r>
            <a:r>
              <a:rPr lang="en-US" altLang="ko-KR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	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079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C7EF5-5D8C-45E7-86CA-93CADF77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MERGE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2F119-A917-40E2-971A-6465BFC35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시간 복잡도 </a:t>
            </a:r>
            <a:r>
              <a:rPr lang="en-US" altLang="ko-KR" dirty="0"/>
              <a:t>= O(n log n)</a:t>
            </a:r>
          </a:p>
          <a:p>
            <a:r>
              <a:rPr lang="en-US" altLang="ko-KR" dirty="0"/>
              <a:t>stable sort (</a:t>
            </a:r>
            <a:r>
              <a:rPr lang="ko-KR" altLang="en-US" dirty="0"/>
              <a:t>인접한 값끼리 교환됨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우리가 알고있는 알고리즘의 시간 복잡도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ko-KR" altLang="en-US" dirty="0"/>
              <a:t>선형검색</a:t>
            </a:r>
            <a:r>
              <a:rPr lang="en-US" altLang="ko-KR" dirty="0"/>
              <a:t>: O(n)</a:t>
            </a:r>
          </a:p>
          <a:p>
            <a:pPr marL="0" indent="0">
              <a:buNone/>
            </a:pPr>
            <a:r>
              <a:rPr lang="ko-KR" altLang="en-US" dirty="0"/>
              <a:t>이진검색</a:t>
            </a:r>
            <a:r>
              <a:rPr lang="en-US" altLang="ko-KR" dirty="0"/>
              <a:t>: O(log n)</a:t>
            </a:r>
          </a:p>
          <a:p>
            <a:pPr marL="0" indent="0">
              <a:buNone/>
            </a:pPr>
            <a:r>
              <a:rPr lang="ko-KR" altLang="en-US" dirty="0" err="1"/>
              <a:t>퀵정렬</a:t>
            </a:r>
            <a:r>
              <a:rPr lang="en-US" altLang="ko-KR" dirty="0"/>
              <a:t>, </a:t>
            </a:r>
            <a:r>
              <a:rPr lang="ko-KR" altLang="en-US" dirty="0" err="1"/>
              <a:t>셸정렬</a:t>
            </a:r>
            <a:r>
              <a:rPr lang="en-US" altLang="ko-KR" dirty="0"/>
              <a:t>, </a:t>
            </a:r>
            <a:r>
              <a:rPr lang="ko-KR" altLang="en-US" dirty="0" err="1"/>
              <a:t>병합정렬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O(n log n)</a:t>
            </a:r>
          </a:p>
          <a:p>
            <a:pPr marL="0" indent="0">
              <a:buNone/>
            </a:pPr>
            <a:r>
              <a:rPr lang="ko-KR" altLang="en-US" dirty="0" err="1"/>
              <a:t>버블정렬</a:t>
            </a:r>
            <a:r>
              <a:rPr lang="en-US" altLang="ko-KR" dirty="0"/>
              <a:t>, </a:t>
            </a:r>
            <a:r>
              <a:rPr lang="ko-KR" altLang="en-US" dirty="0" err="1"/>
              <a:t>삽입정렬</a:t>
            </a:r>
            <a:r>
              <a:rPr lang="en-US" altLang="ko-KR" dirty="0"/>
              <a:t>, </a:t>
            </a:r>
            <a:r>
              <a:rPr lang="ko-KR" altLang="en-US" dirty="0" err="1"/>
              <a:t>선택정렬</a:t>
            </a:r>
            <a:r>
              <a:rPr lang="en-US" altLang="ko-KR" dirty="0"/>
              <a:t>: O(n²)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939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C7EF5-5D8C-45E7-86CA-93CADF77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Arrays.sort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2F119-A917-40E2-971A-6465BFC35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binarySearch</a:t>
            </a:r>
            <a:r>
              <a:rPr lang="en-US" altLang="ko-KR" dirty="0"/>
              <a:t> </a:t>
            </a:r>
            <a:r>
              <a:rPr lang="ko-KR" altLang="en-US" dirty="0"/>
              <a:t>기억나세요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기본자료형의 정렬</a:t>
            </a:r>
            <a:r>
              <a:rPr lang="en-US" altLang="ko-KR" dirty="0"/>
              <a:t>: sort(</a:t>
            </a:r>
            <a:r>
              <a:rPr lang="ko-KR" altLang="en-US" dirty="0"/>
              <a:t>기본자료형</a:t>
            </a:r>
            <a:r>
              <a:rPr lang="en-US" altLang="ko-KR" dirty="0"/>
              <a:t>[] a)</a:t>
            </a:r>
          </a:p>
          <a:p>
            <a:r>
              <a:rPr lang="ko-KR" altLang="en-US" dirty="0"/>
              <a:t>객체의 </a:t>
            </a:r>
            <a:r>
              <a:rPr lang="ko-KR" altLang="en-US" dirty="0" err="1"/>
              <a:t>자연정렬</a:t>
            </a:r>
            <a:r>
              <a:rPr lang="en-US" altLang="ko-KR" dirty="0"/>
              <a:t>: sort(Object[] a)</a:t>
            </a:r>
          </a:p>
          <a:p>
            <a:r>
              <a:rPr lang="ko-KR" altLang="en-US" dirty="0"/>
              <a:t>객체의 </a:t>
            </a:r>
            <a:r>
              <a:rPr lang="en-US" altLang="ko-KR" dirty="0"/>
              <a:t>comparator </a:t>
            </a:r>
            <a:r>
              <a:rPr lang="ko-KR" altLang="en-US" dirty="0"/>
              <a:t>정렬</a:t>
            </a:r>
            <a:r>
              <a:rPr lang="en-US" altLang="ko-KR" dirty="0"/>
              <a:t>: sort(T[] a, Comparator&lt;T&gt; c)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465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27DEA-BAF4-433D-8AAD-A86C4E8F2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comparator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1165C-5494-4FDD-83CF-A0688A7B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059" y="1825625"/>
            <a:ext cx="1147942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Comparator&lt;T&gt; </a:t>
            </a:r>
            <a:r>
              <a:rPr lang="en-US" altLang="ko-KR" dirty="0">
                <a:latin typeface="Consolas" panose="020B0609020204030204" pitchFamily="49" charset="0"/>
              </a:rPr>
              <a:t>comparator =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CompFunc</a:t>
            </a:r>
            <a:r>
              <a:rPr lang="en-US" altLang="ko-KR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CompFunc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implements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Comparator&lt;T&gt; </a:t>
            </a:r>
            <a:r>
              <a:rPr lang="en-US" altLang="ko-KR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compare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latin typeface="Consolas" panose="020B0609020204030204" pitchFamily="49" charset="0"/>
              </a:rPr>
              <a:t> d1,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latin typeface="Consolas" panose="020B0609020204030204" pitchFamily="49" charset="0"/>
              </a:rPr>
              <a:t> d2)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return	//d1&gt;d2 </a:t>
            </a:r>
            <a:r>
              <a:rPr lang="ko-KR" altLang="en-US" dirty="0">
                <a:latin typeface="Consolas" panose="020B0609020204030204" pitchFamily="49" charset="0"/>
              </a:rPr>
              <a:t>이면 </a:t>
            </a:r>
            <a:r>
              <a:rPr lang="en-US" altLang="ko-KR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	//d1==d2 </a:t>
            </a:r>
            <a:r>
              <a:rPr lang="ko-KR" altLang="en-US" dirty="0">
                <a:latin typeface="Consolas" panose="020B0609020204030204" pitchFamily="49" charset="0"/>
              </a:rPr>
              <a:t>이면 </a:t>
            </a:r>
            <a:r>
              <a:rPr lang="en-US" altLang="ko-KR" dirty="0">
                <a:latin typeface="Consolas" panose="020B0609020204030204" pitchFamily="49" charset="0"/>
              </a:rPr>
              <a:t>0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	//d1&lt;d2 </a:t>
            </a:r>
            <a:r>
              <a:rPr lang="ko-KR" altLang="en-US" dirty="0">
                <a:latin typeface="Consolas" panose="020B0609020204030204" pitchFamily="49" charset="0"/>
              </a:rPr>
              <a:t>이면 </a:t>
            </a:r>
            <a:r>
              <a:rPr lang="en-US" altLang="ko-KR" dirty="0">
                <a:latin typeface="Consolas" panose="020B0609020204030204" pitchFamily="49" charset="0"/>
              </a:rPr>
              <a:t>-1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6291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F001D-52AE-453E-8D37-798F0E93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BB11D4-EF00-4CB6-ACC5-4A2617BAE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삽입정렬</a:t>
            </a:r>
            <a:r>
              <a:rPr lang="en-US" altLang="ko-KR" dirty="0"/>
              <a:t>INSERTION SORT</a:t>
            </a:r>
            <a:r>
              <a:rPr lang="ko-KR" altLang="en-US" dirty="0"/>
              <a:t>의 응용 버전</a:t>
            </a:r>
            <a:endParaRPr lang="en-US" altLang="ko-KR" dirty="0"/>
          </a:p>
          <a:p>
            <a:r>
              <a:rPr lang="ko-KR" altLang="en-US" dirty="0" err="1"/>
              <a:t>삽입정렬은</a:t>
            </a:r>
            <a:r>
              <a:rPr lang="en-US" altLang="ko-KR" dirty="0"/>
              <a:t> </a:t>
            </a:r>
            <a:r>
              <a:rPr lang="ko-KR" altLang="en-US" dirty="0"/>
              <a:t>이미 어느 정도 정렬된 상태에는 빠르지만</a:t>
            </a:r>
            <a:br>
              <a:rPr lang="en-US" altLang="ko-KR" dirty="0"/>
            </a:br>
            <a:r>
              <a:rPr lang="ko-KR" altLang="en-US" dirty="0"/>
              <a:t>역순으로 정렬되어 있는 등 이동거리가 멀면 효율이 나빠진다</a:t>
            </a:r>
            <a:endParaRPr lang="en-US" altLang="ko-KR" dirty="0"/>
          </a:p>
          <a:p>
            <a:r>
              <a:rPr lang="en-US" altLang="ko-KR" dirty="0"/>
              <a:t>=&gt; </a:t>
            </a:r>
            <a:r>
              <a:rPr lang="ko-KR" altLang="en-US" dirty="0"/>
              <a:t>작은 단위로 쪼개서 </a:t>
            </a:r>
            <a:r>
              <a:rPr lang="ko-KR" altLang="en-US" dirty="0" err="1"/>
              <a:t>삽입정렬을</a:t>
            </a:r>
            <a:r>
              <a:rPr lang="ko-KR" altLang="en-US" dirty="0"/>
              <a:t> 반복한다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8358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F9328-C8BE-4AB8-A96C-12F860D33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61A1E0-AEBE-4636-AB2D-352204D67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이진트리</a:t>
            </a:r>
            <a:r>
              <a:rPr lang="en-US" altLang="ko-KR" dirty="0"/>
              <a:t>: </a:t>
            </a:r>
            <a:r>
              <a:rPr lang="ko-KR" altLang="en-US" dirty="0"/>
              <a:t>가지가 </a:t>
            </a:r>
            <a:r>
              <a:rPr lang="en-US" altLang="ko-KR" dirty="0"/>
              <a:t>2</a:t>
            </a:r>
            <a:r>
              <a:rPr lang="ko-KR" altLang="en-US" dirty="0"/>
              <a:t>개인 </a:t>
            </a:r>
            <a:r>
              <a:rPr lang="ko-KR" altLang="en-US" dirty="0" err="1"/>
              <a:t>링크드</a:t>
            </a:r>
            <a:r>
              <a:rPr lang="ko-KR" altLang="en-US" dirty="0"/>
              <a:t> 리스트</a:t>
            </a:r>
            <a:endParaRPr lang="en-US" altLang="ko-KR" dirty="0"/>
          </a:p>
          <a:p>
            <a:r>
              <a:rPr lang="ko-KR" altLang="en-US" dirty="0" err="1"/>
              <a:t>힙</a:t>
            </a:r>
            <a:r>
              <a:rPr lang="en-US" altLang="ko-KR" dirty="0"/>
              <a:t>: root</a:t>
            </a:r>
            <a:r>
              <a:rPr lang="ko-KR" altLang="en-US" dirty="0"/>
              <a:t>와 </a:t>
            </a:r>
            <a:r>
              <a:rPr lang="en-US" altLang="ko-KR" dirty="0"/>
              <a:t>branch</a:t>
            </a:r>
            <a:r>
              <a:rPr lang="ko-KR" altLang="en-US" dirty="0"/>
              <a:t>가 서로 대소관계를 갖는 </a:t>
            </a:r>
            <a:r>
              <a:rPr lang="ko-KR" altLang="en-US" dirty="0" err="1"/>
              <a:t>이진트리</a:t>
            </a:r>
            <a:endParaRPr lang="ko-KR" altLang="en-US" dirty="0"/>
          </a:p>
        </p:txBody>
      </p:sp>
      <p:pic>
        <p:nvPicPr>
          <p:cNvPr id="1026" name="Picture 2" descr="자료구조] 힙(heap)이란 - Heee's Development Blog">
            <a:extLst>
              <a:ext uri="{FF2B5EF4-FFF2-40B4-BE49-F238E27FC236}">
                <a16:creationId xmlns:a16="http://schemas.microsoft.com/office/drawing/2014/main" id="{9ED74533-2379-4FC3-84AA-4B7BC300A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632" y="3232938"/>
            <a:ext cx="6771503" cy="270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381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595AE-5262-46EE-9348-6CC95616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완전이진트리는</a:t>
            </a:r>
            <a:r>
              <a:rPr lang="ko-KR" altLang="en-US" dirty="0"/>
              <a:t> 사실 배열로 표현이 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CE0912-E024-4268-AB4A-C876D8FE5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441" y="2403197"/>
            <a:ext cx="5296639" cy="274358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9B313-8F59-4006-A8A2-99C0A20E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root = [0]</a:t>
            </a:r>
            <a:r>
              <a:rPr lang="ko-KR" altLang="en-US" dirty="0"/>
              <a:t>인 경우</a:t>
            </a:r>
            <a:r>
              <a:rPr lang="en-US" altLang="ko-KR" dirty="0"/>
              <a:t> [5, 3, 4, 2, 1, 0]</a:t>
            </a:r>
          </a:p>
          <a:p>
            <a:r>
              <a:rPr lang="en-US" altLang="ko-KR" dirty="0" err="1"/>
              <a:t>i</a:t>
            </a:r>
            <a:r>
              <a:rPr lang="ko-KR" altLang="en-US" dirty="0"/>
              <a:t>번째 노드에 대해서</a:t>
            </a:r>
            <a:r>
              <a:rPr lang="en-US" altLang="ko-KR" dirty="0"/>
              <a:t> </a:t>
            </a:r>
            <a:r>
              <a:rPr lang="ko-KR" altLang="en-US" dirty="0"/>
              <a:t>부모</a:t>
            </a:r>
            <a:r>
              <a:rPr lang="en-US" altLang="ko-KR" dirty="0"/>
              <a:t>: a[(i-1)/2]</a:t>
            </a:r>
          </a:p>
          <a:p>
            <a:r>
              <a:rPr lang="ko-KR" altLang="en-US" dirty="0"/>
              <a:t>왼쪽 자식</a:t>
            </a:r>
            <a:r>
              <a:rPr lang="en-US" altLang="ko-KR" dirty="0"/>
              <a:t>: a[</a:t>
            </a:r>
            <a:r>
              <a:rPr lang="en-US" altLang="ko-KR" dirty="0" err="1"/>
              <a:t>i</a:t>
            </a:r>
            <a:r>
              <a:rPr lang="en-US" altLang="ko-KR" dirty="0"/>
              <a:t>*2+1], </a:t>
            </a:r>
            <a:r>
              <a:rPr lang="ko-KR" altLang="en-US" dirty="0"/>
              <a:t>오른쪽</a:t>
            </a:r>
            <a:r>
              <a:rPr lang="en-US" altLang="ko-KR" dirty="0"/>
              <a:t>: a[</a:t>
            </a:r>
            <a:r>
              <a:rPr lang="en-US" altLang="ko-KR" dirty="0" err="1"/>
              <a:t>i</a:t>
            </a:r>
            <a:r>
              <a:rPr lang="en-US" altLang="ko-KR" dirty="0"/>
              <a:t>*2+2]</a:t>
            </a:r>
          </a:p>
          <a:p>
            <a:endParaRPr lang="en-US" altLang="ko-KR" dirty="0"/>
          </a:p>
          <a:p>
            <a:r>
              <a:rPr lang="en-US" altLang="ko-KR" dirty="0"/>
              <a:t>root = [1]</a:t>
            </a:r>
            <a:r>
              <a:rPr lang="ko-KR" altLang="en-US" dirty="0"/>
              <a:t>인 경우 </a:t>
            </a:r>
            <a:r>
              <a:rPr lang="en-US" altLang="ko-KR" dirty="0"/>
              <a:t>[ , 5, 3, 4, 2, 1, 0]</a:t>
            </a:r>
          </a:p>
          <a:p>
            <a:r>
              <a:rPr lang="en-US" altLang="ko-KR" dirty="0" err="1"/>
              <a:t>i</a:t>
            </a:r>
            <a:r>
              <a:rPr lang="ko-KR" altLang="en-US" dirty="0"/>
              <a:t>번째 노드에 대해서 부모</a:t>
            </a:r>
            <a:r>
              <a:rPr lang="en-US" altLang="ko-KR" dirty="0"/>
              <a:t>: a[</a:t>
            </a:r>
            <a:r>
              <a:rPr lang="en-US" altLang="ko-KR" dirty="0" err="1"/>
              <a:t>i</a:t>
            </a:r>
            <a:r>
              <a:rPr lang="en-US" altLang="ko-KR" dirty="0"/>
              <a:t>/2]</a:t>
            </a:r>
          </a:p>
          <a:p>
            <a:r>
              <a:rPr lang="ko-KR" altLang="en-US" dirty="0"/>
              <a:t>왼쪽 자식</a:t>
            </a:r>
            <a:r>
              <a:rPr lang="en-US" altLang="ko-KR" dirty="0"/>
              <a:t>: a[</a:t>
            </a:r>
            <a:r>
              <a:rPr lang="en-US" altLang="ko-KR" dirty="0" err="1"/>
              <a:t>i</a:t>
            </a:r>
            <a:r>
              <a:rPr lang="en-US" altLang="ko-KR" dirty="0"/>
              <a:t>*2], </a:t>
            </a:r>
            <a:r>
              <a:rPr lang="ko-KR" altLang="en-US" dirty="0"/>
              <a:t>오른쪽</a:t>
            </a:r>
            <a:r>
              <a:rPr lang="en-US" altLang="ko-KR" dirty="0"/>
              <a:t>: a[</a:t>
            </a:r>
            <a:r>
              <a:rPr lang="en-US" altLang="ko-KR" dirty="0" err="1"/>
              <a:t>i</a:t>
            </a:r>
            <a:r>
              <a:rPr lang="en-US" altLang="ko-KR" dirty="0"/>
              <a:t>*2+1]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1826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80330-9C97-4DFB-9EA5-36EC4206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B860E-BF2A-45E0-AE83-CCCA04A73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http://btv.melezinek.cz/binary-heap.html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결론만 말하자면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root node</a:t>
            </a:r>
            <a:r>
              <a:rPr lang="ko-KR" altLang="en-US" dirty="0"/>
              <a:t>와 최후 </a:t>
            </a:r>
            <a:r>
              <a:rPr lang="en-US" altLang="ko-KR" dirty="0"/>
              <a:t>node</a:t>
            </a:r>
            <a:r>
              <a:rPr lang="ko-KR" altLang="en-US" dirty="0"/>
              <a:t>를 서로 바꾸고</a:t>
            </a:r>
            <a:r>
              <a:rPr lang="en-US" altLang="ko-KR" dirty="0"/>
              <a:t>, root node</a:t>
            </a:r>
            <a:r>
              <a:rPr lang="ko-KR" altLang="en-US" dirty="0"/>
              <a:t>는 정렬된 배열에 추가한다</a:t>
            </a:r>
            <a:endParaRPr lang="en-US" altLang="ko-KR" dirty="0"/>
          </a:p>
          <a:p>
            <a:pPr lvl="1"/>
            <a:r>
              <a:rPr lang="ko-KR" altLang="en-US" dirty="0"/>
              <a:t>남은 </a:t>
            </a:r>
            <a:r>
              <a:rPr lang="en-US" altLang="ko-KR" dirty="0"/>
              <a:t>tree</a:t>
            </a:r>
            <a:r>
              <a:rPr lang="ko-KR" altLang="en-US" dirty="0"/>
              <a:t>는 다시 </a:t>
            </a:r>
            <a:r>
              <a:rPr lang="en-US" altLang="ko-KR" dirty="0"/>
              <a:t>heap</a:t>
            </a:r>
            <a:r>
              <a:rPr lang="ko-KR" altLang="en-US" dirty="0"/>
              <a:t>으로 만들어준다</a:t>
            </a:r>
            <a:endParaRPr lang="en-US" altLang="ko-KR" dirty="0"/>
          </a:p>
          <a:p>
            <a:pPr lvl="1"/>
            <a:r>
              <a:rPr lang="ko-KR" altLang="en-US" dirty="0"/>
              <a:t>반복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3811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19A09-AFE6-4D24-91A7-1DB89A80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SORT: </a:t>
            </a:r>
            <a:r>
              <a:rPr lang="en-US" altLang="ko-KR" dirty="0" err="1"/>
              <a:t>downHeap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C36E4-4EC4-49C6-8C27-0A23FCC64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void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downHeap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[] a,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left,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right) {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int</a:t>
            </a:r>
            <a:r>
              <a:rPr lang="en-US" altLang="ko-KR" dirty="0">
                <a:latin typeface="Consolas" panose="020B0609020204030204" pitchFamily="49" charset="0"/>
              </a:rPr>
              <a:t> temp = a[left];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루트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int</a:t>
            </a:r>
            <a:r>
              <a:rPr lang="en-US" altLang="ko-KR" dirty="0">
                <a:latin typeface="Consolas" panose="020B0609020204030204" pitchFamily="49" charset="0"/>
              </a:rPr>
              <a:t> child, parent;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부모자식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(parent = left; parent &lt; (right+1)/2; parent = child){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cl = parent * 2 + 1;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왼쪽자식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cr</a:t>
            </a:r>
            <a:r>
              <a:rPr lang="en-US" altLang="ko-KR" dirty="0">
                <a:latin typeface="Consolas" panose="020B0609020204030204" pitchFamily="49" charset="0"/>
              </a:rPr>
              <a:t> = cl+1;	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오른쪽자식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child = (</a:t>
            </a:r>
            <a:r>
              <a:rPr lang="en-US" altLang="ko-KR" dirty="0" err="1">
                <a:latin typeface="Consolas" panose="020B0609020204030204" pitchFamily="49" charset="0"/>
              </a:rPr>
              <a:t>cr</a:t>
            </a:r>
            <a:r>
              <a:rPr lang="en-US" altLang="ko-KR" dirty="0">
                <a:latin typeface="Consolas" panose="020B0609020204030204" pitchFamily="49" charset="0"/>
              </a:rPr>
              <a:t> &lt;= right &amp;&amp; a[</a:t>
            </a:r>
            <a:r>
              <a:rPr lang="en-US" altLang="ko-KR" dirty="0" err="1">
                <a:latin typeface="Consolas" panose="020B0609020204030204" pitchFamily="49" charset="0"/>
              </a:rPr>
              <a:t>cr</a:t>
            </a:r>
            <a:r>
              <a:rPr lang="en-US" altLang="ko-KR" dirty="0">
                <a:latin typeface="Consolas" panose="020B0609020204030204" pitchFamily="49" charset="0"/>
              </a:rPr>
              <a:t>] &gt; a[cl] ? </a:t>
            </a:r>
            <a:r>
              <a:rPr lang="en-US" altLang="ko-KR" dirty="0" err="1">
                <a:latin typeface="Consolas" panose="020B0609020204030204" pitchFamily="49" charset="0"/>
              </a:rPr>
              <a:t>cr</a:t>
            </a:r>
            <a:r>
              <a:rPr lang="en-US" altLang="ko-KR" dirty="0">
                <a:latin typeface="Consolas" panose="020B0609020204030204" pitchFamily="49" charset="0"/>
              </a:rPr>
              <a:t>: cl;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(temp &gt;= a[child])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a[parent] = a[child];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자식들 중 큰 값을 끌어올린다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a[parent] = temp;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1414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19A09-AFE6-4D24-91A7-1DB89A80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8C36E4-4EC4-49C6-8C27-0A23FCC64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(n-1)/2;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&gt;=0;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--)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downHeap</a:t>
            </a:r>
            <a:r>
              <a:rPr lang="en-US" altLang="ko-KR" dirty="0">
                <a:latin typeface="Consolas" panose="020B0609020204030204" pitchFamily="49" charset="0"/>
              </a:rPr>
              <a:t>(a,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, n-1);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n-1;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&gt; 0;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--)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swap</a:t>
            </a:r>
            <a:r>
              <a:rPr lang="en-US" altLang="ko-KR" dirty="0">
                <a:latin typeface="Consolas" panose="020B0609020204030204" pitchFamily="49" charset="0"/>
              </a:rPr>
              <a:t>(a, 0, </a:t>
            </a:r>
            <a:r>
              <a:rPr lang="en-US" altLang="ko-KR" dirty="0" err="1"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downHeap</a:t>
            </a:r>
            <a:r>
              <a:rPr lang="en-US" altLang="ko-KR" dirty="0">
                <a:latin typeface="Consolas" panose="020B0609020204030204" pitchFamily="49" charset="0"/>
              </a:rPr>
              <a:t>(a, 0, i-1);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1607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C7EF5-5D8C-45E7-86CA-93CADF774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HEAP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2F119-A917-40E2-971A-6465BFC35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시간 복잡도 </a:t>
            </a:r>
            <a:r>
              <a:rPr lang="en-US" altLang="ko-KR" dirty="0"/>
              <a:t>= O(n log n)</a:t>
            </a:r>
          </a:p>
          <a:p>
            <a:r>
              <a:rPr lang="en-US" altLang="ko-KR" dirty="0"/>
              <a:t>stable sort (</a:t>
            </a:r>
            <a:r>
              <a:rPr lang="ko-KR" altLang="en-US" dirty="0"/>
              <a:t>인접한 값끼리 교환됨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1948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BC6BC6-0213-4EF1-8A8B-EE740A37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71B56-054E-49B9-8757-34E85D20D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정수정렬을</a:t>
            </a:r>
            <a:r>
              <a:rPr lang="ko-KR" altLang="en-US" dirty="0"/>
              <a:t> 위해 고안된 방법</a:t>
            </a:r>
            <a:endParaRPr lang="en-US" altLang="ko-KR" dirty="0"/>
          </a:p>
          <a:p>
            <a:r>
              <a:rPr lang="ko-KR" altLang="en-US" dirty="0"/>
              <a:t>중복된 정수가 많을 때 효과가 좋다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도수분포표</a:t>
            </a:r>
            <a:endParaRPr lang="en-US" altLang="ko-KR" dirty="0"/>
          </a:p>
          <a:p>
            <a:r>
              <a:rPr lang="ko-KR" altLang="en-US" dirty="0" err="1"/>
              <a:t>누적도수분포표</a:t>
            </a:r>
            <a:endParaRPr lang="en-US" altLang="ko-KR" dirty="0"/>
          </a:p>
          <a:p>
            <a:r>
              <a:rPr lang="ko-KR" altLang="en-US" dirty="0"/>
              <a:t>정렬된 배열</a:t>
            </a:r>
          </a:p>
        </p:txBody>
      </p:sp>
    </p:spTree>
    <p:extLst>
      <p:ext uri="{BB962C8B-B14F-4D97-AF65-F5344CB8AC3E}">
        <p14:creationId xmlns:p14="http://schemas.microsoft.com/office/powerpoint/2010/main" val="2850496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3694C-6432-4E40-881E-FE32C6ED1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2D67B-D542-4377-BF22-050ABD6FE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>
                <a:latin typeface="Consolas" panose="020B0609020204030204" pitchFamily="49" charset="0"/>
              </a:rPr>
              <a:t>원본</a:t>
            </a:r>
            <a:r>
              <a:rPr lang="en-US" altLang="ko-KR" dirty="0">
                <a:latin typeface="Consolas" panose="020B0609020204030204" pitchFamily="49" charset="0"/>
              </a:rPr>
              <a:t>: 5 7 0 2 4 10 3 1 3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dirty="0">
                <a:latin typeface="Consolas" panose="020B0609020204030204" pitchFamily="49" charset="0"/>
              </a:rPr>
              <a:t>도수분포</a:t>
            </a:r>
            <a:r>
              <a:rPr lang="en-US" altLang="ko-KR" dirty="0">
                <a:latin typeface="Consolas" panose="020B0609020204030204" pitchFamily="49" charset="0"/>
              </a:rPr>
              <a:t>(freq. distribution):</a:t>
            </a:r>
            <a:r>
              <a:rPr lang="ko-KR" altLang="en-US" dirty="0">
                <a:latin typeface="Consolas" panose="020B0609020204030204" pitchFamily="49" charset="0"/>
              </a:rPr>
              <a:t> 각 숫자가 나온 횟수를 센다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0 1 2 3 4 5 6 7 8 9 10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1 1 1 2 1 1 0 1 0 0 1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dirty="0" err="1">
                <a:latin typeface="Consolas" panose="020B0609020204030204" pitchFamily="49" charset="0"/>
              </a:rPr>
              <a:t>누적도수분포</a:t>
            </a:r>
            <a:r>
              <a:rPr lang="en-US" altLang="ko-KR" dirty="0">
                <a:latin typeface="Consolas" panose="020B0609020204030204" pitchFamily="49" charset="0"/>
              </a:rPr>
              <a:t>(cumulative freq. distribution): </a:t>
            </a:r>
            <a:r>
              <a:rPr lang="ko-KR" altLang="en-US" dirty="0">
                <a:latin typeface="Consolas" panose="020B0609020204030204" pitchFamily="49" charset="0"/>
              </a:rPr>
              <a:t>누적한다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0 1 2 3 4 5 6 7 8 9 10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1 2 3 5 6 7 7 8 8 8 9</a:t>
            </a:r>
          </a:p>
        </p:txBody>
      </p:sp>
    </p:spTree>
    <p:extLst>
      <p:ext uri="{BB962C8B-B14F-4D97-AF65-F5344CB8AC3E}">
        <p14:creationId xmlns:p14="http://schemas.microsoft.com/office/powerpoint/2010/main" val="2349610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7F15F-7F24-4F02-80EB-2CE29B82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4B454-3F7A-4AF4-89B6-C9C7EDCA1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5 7 0 2 4 10 3 1 [3]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3</a:t>
            </a:r>
            <a:r>
              <a:rPr lang="ko-KR" altLang="en-US" dirty="0">
                <a:latin typeface="Consolas" panose="020B0609020204030204" pitchFamily="49" charset="0"/>
              </a:rPr>
              <a:t>의 </a:t>
            </a:r>
            <a:r>
              <a:rPr lang="en-US" altLang="ko-KR" dirty="0">
                <a:latin typeface="Consolas" panose="020B0609020204030204" pitchFamily="49" charset="0"/>
              </a:rPr>
              <a:t>CFD</a:t>
            </a:r>
            <a:r>
              <a:rPr lang="ko-KR" altLang="en-US" dirty="0">
                <a:latin typeface="Consolas" panose="020B0609020204030204" pitchFamily="49" charset="0"/>
              </a:rPr>
              <a:t>값을 확인한다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0 1 2  3    4 5 6 7 8 9 10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1 2 3 [5-1] 6 7 7 8 8 8 9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3</a:t>
            </a:r>
            <a:r>
              <a:rPr lang="ko-KR" altLang="en-US" dirty="0">
                <a:latin typeface="Consolas" panose="020B0609020204030204" pitchFamily="49" charset="0"/>
              </a:rPr>
              <a:t>의 </a:t>
            </a:r>
            <a:r>
              <a:rPr lang="en-US" altLang="ko-KR" dirty="0">
                <a:latin typeface="Consolas" panose="020B0609020204030204" pitchFamily="49" charset="0"/>
              </a:rPr>
              <a:t>CFD</a:t>
            </a:r>
            <a:r>
              <a:rPr lang="ko-KR" altLang="en-US" dirty="0">
                <a:latin typeface="Consolas" panose="020B0609020204030204" pitchFamily="49" charset="0"/>
              </a:rPr>
              <a:t>값에서 </a:t>
            </a:r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</a:rPr>
              <a:t>을 뺀다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0   1   2   3   4   5   6   7   8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[ ] [ ] [ ] [ ] [</a:t>
            </a:r>
            <a:r>
              <a:rPr lang="en-US" altLang="ko-KR" u="sng" dirty="0">
                <a:latin typeface="Consolas" panose="020B0609020204030204" pitchFamily="49" charset="0"/>
              </a:rPr>
              <a:t>3</a:t>
            </a:r>
            <a:r>
              <a:rPr lang="en-US" altLang="ko-KR" dirty="0">
                <a:latin typeface="Consolas" panose="020B0609020204030204" pitchFamily="49" charset="0"/>
              </a:rPr>
              <a:t>] [ ] [ ] [ ] [ ]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[CFD-1]</a:t>
            </a:r>
            <a:r>
              <a:rPr lang="ko-KR" altLang="en-US" dirty="0">
                <a:latin typeface="Consolas" panose="020B0609020204030204" pitchFamily="49" charset="0"/>
              </a:rPr>
              <a:t>에 </a:t>
            </a:r>
            <a:r>
              <a:rPr lang="en-US" altLang="ko-KR" dirty="0">
                <a:latin typeface="Consolas" panose="020B0609020204030204" pitchFamily="49" charset="0"/>
              </a:rPr>
              <a:t>3</a:t>
            </a:r>
            <a:r>
              <a:rPr lang="ko-KR" altLang="en-US" dirty="0">
                <a:latin typeface="Consolas" panose="020B0609020204030204" pitchFamily="49" charset="0"/>
              </a:rPr>
              <a:t>을 적재한다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95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7F15F-7F24-4F02-80EB-2CE29B82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4B454-3F7A-4AF4-89B6-C9C7EDCA1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5 7 0 2 4 10 3 [1]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</a:rPr>
              <a:t>의 </a:t>
            </a:r>
            <a:r>
              <a:rPr lang="en-US" altLang="ko-KR" dirty="0">
                <a:latin typeface="Consolas" panose="020B0609020204030204" pitchFamily="49" charset="0"/>
              </a:rPr>
              <a:t>CFD</a:t>
            </a:r>
            <a:r>
              <a:rPr lang="ko-KR" altLang="en-US" dirty="0">
                <a:latin typeface="Consolas" panose="020B0609020204030204" pitchFamily="49" charset="0"/>
              </a:rPr>
              <a:t>값을 확인한다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0  1    2 3 4 5 6 7 8 9 10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1 [2-1] 3 4 6 7 7 8 8 8 9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</a:rPr>
              <a:t>의 </a:t>
            </a:r>
            <a:r>
              <a:rPr lang="en-US" altLang="ko-KR" dirty="0">
                <a:latin typeface="Consolas" panose="020B0609020204030204" pitchFamily="49" charset="0"/>
              </a:rPr>
              <a:t>CFD</a:t>
            </a:r>
            <a:r>
              <a:rPr lang="ko-KR" altLang="en-US" dirty="0">
                <a:latin typeface="Consolas" panose="020B0609020204030204" pitchFamily="49" charset="0"/>
              </a:rPr>
              <a:t>값에서 </a:t>
            </a:r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</a:rPr>
              <a:t>을 뺀다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0   1   2   3   4   5   6   7   8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[ ] [</a:t>
            </a:r>
            <a:r>
              <a:rPr lang="en-US" altLang="ko-KR" u="sng" dirty="0"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] [ ] [ ] [3] [ ] [ ] [ ] [ ]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[CFD-1]</a:t>
            </a:r>
            <a:r>
              <a:rPr lang="ko-KR" altLang="en-US" dirty="0">
                <a:latin typeface="Consolas" panose="020B0609020204030204" pitchFamily="49" charset="0"/>
              </a:rPr>
              <a:t>에 </a:t>
            </a:r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</a:rPr>
              <a:t>을 적재한다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65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8C420C4-DFAD-4755-8BC3-24359E8C1831}"/>
              </a:ext>
            </a:extLst>
          </p:cNvPr>
          <p:cNvSpPr/>
          <p:nvPr/>
        </p:nvSpPr>
        <p:spPr>
          <a:xfrm>
            <a:off x="1320114" y="2829697"/>
            <a:ext cx="197708" cy="9761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A27779-39D5-44F0-87AE-B01FE7E401B2}"/>
              </a:ext>
            </a:extLst>
          </p:cNvPr>
          <p:cNvSpPr/>
          <p:nvPr/>
        </p:nvSpPr>
        <p:spPr>
          <a:xfrm>
            <a:off x="1717590" y="2829697"/>
            <a:ext cx="197708" cy="9761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7BB5A1-2D8F-420C-A19D-B5C77F0486CD}"/>
              </a:ext>
            </a:extLst>
          </p:cNvPr>
          <p:cNvSpPr/>
          <p:nvPr/>
        </p:nvSpPr>
        <p:spPr>
          <a:xfrm>
            <a:off x="2115066" y="2829697"/>
            <a:ext cx="197708" cy="9761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5AEBD5-9853-499B-936B-685C3D29697B}"/>
              </a:ext>
            </a:extLst>
          </p:cNvPr>
          <p:cNvSpPr/>
          <p:nvPr/>
        </p:nvSpPr>
        <p:spPr>
          <a:xfrm>
            <a:off x="939114" y="2829697"/>
            <a:ext cx="197708" cy="9761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F009D0-9B39-4344-9739-C3124EE5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SORT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C2656F-9E49-412D-97A7-3C5E934A3970}"/>
              </a:ext>
            </a:extLst>
          </p:cNvPr>
          <p:cNvSpPr/>
          <p:nvPr/>
        </p:nvSpPr>
        <p:spPr>
          <a:xfrm>
            <a:off x="2734963" y="2341604"/>
            <a:ext cx="197708" cy="18967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18243D-0C77-4248-B825-B6FF47CB19B7}"/>
              </a:ext>
            </a:extLst>
          </p:cNvPr>
          <p:cNvSpPr/>
          <p:nvPr/>
        </p:nvSpPr>
        <p:spPr>
          <a:xfrm>
            <a:off x="2961505" y="2341604"/>
            <a:ext cx="197708" cy="18967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5E869-6BD4-45F8-96FD-24BBEBE4E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8142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7635</a:t>
            </a: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71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32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86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45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427586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71	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13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latin typeface="Consolas" panose="020B0609020204030204" pitchFamily="49" charset="0"/>
              </a:rPr>
              <a:t>27586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8 1 4 2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32</a:t>
            </a: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34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latin typeface="Consolas" panose="020B0609020204030204" pitchFamily="49" charset="0"/>
              </a:rPr>
              <a:t>7586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7 6 3 5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86</a:t>
            </a: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2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1234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latin typeface="Consolas" panose="020B0609020204030204" pitchFamily="49" charset="0"/>
              </a:rPr>
              <a:t>586</a:t>
            </a:r>
            <a:endParaRPr lang="en-US" altLang="ko-KR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45</a:t>
            </a: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latin typeface="Consolas" panose="020B0609020204030204" pitchFamily="49" charset="0"/>
              </a:rPr>
              <a:t> 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1234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latin typeface="Consolas" panose="020B0609020204030204" pitchFamily="49" charset="0"/>
              </a:rPr>
              <a:t>86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2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86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123457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latin typeface="Consolas" panose="020B0609020204030204" pitchFamily="49" charset="0"/>
              </a:rPr>
              <a:t>6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5			12345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_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78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71328645	31427586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12345678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455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7F15F-7F24-4F02-80EB-2CE29B82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4B454-3F7A-4AF4-89B6-C9C7EDCA1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5 7 0 2 4 10 [3]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3</a:t>
            </a:r>
            <a:r>
              <a:rPr lang="ko-KR" altLang="en-US" dirty="0">
                <a:latin typeface="Consolas" panose="020B0609020204030204" pitchFamily="49" charset="0"/>
              </a:rPr>
              <a:t>의 </a:t>
            </a:r>
            <a:r>
              <a:rPr lang="en-US" altLang="ko-KR" dirty="0">
                <a:latin typeface="Consolas" panose="020B0609020204030204" pitchFamily="49" charset="0"/>
              </a:rPr>
              <a:t>CFD</a:t>
            </a:r>
            <a:r>
              <a:rPr lang="ko-KR" altLang="en-US" dirty="0">
                <a:latin typeface="Consolas" panose="020B0609020204030204" pitchFamily="49" charset="0"/>
              </a:rPr>
              <a:t>값을 확인한다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0 1 2  3    4 5 6 7 8 9 10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1 1 3 [4-1] 6 7 7 8 8 8 9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3</a:t>
            </a:r>
            <a:r>
              <a:rPr lang="ko-KR" altLang="en-US" dirty="0">
                <a:latin typeface="Consolas" panose="020B0609020204030204" pitchFamily="49" charset="0"/>
              </a:rPr>
              <a:t>의 </a:t>
            </a:r>
            <a:r>
              <a:rPr lang="en-US" altLang="ko-KR" dirty="0">
                <a:latin typeface="Consolas" panose="020B0609020204030204" pitchFamily="49" charset="0"/>
              </a:rPr>
              <a:t>CFD</a:t>
            </a:r>
            <a:r>
              <a:rPr lang="ko-KR" altLang="en-US" dirty="0">
                <a:latin typeface="Consolas" panose="020B0609020204030204" pitchFamily="49" charset="0"/>
              </a:rPr>
              <a:t>값에서 </a:t>
            </a:r>
            <a:r>
              <a:rPr lang="en-US" altLang="ko-KR" dirty="0">
                <a:latin typeface="Consolas" panose="020B0609020204030204" pitchFamily="49" charset="0"/>
              </a:rPr>
              <a:t>1</a:t>
            </a:r>
            <a:r>
              <a:rPr lang="ko-KR" altLang="en-US" dirty="0">
                <a:latin typeface="Consolas" panose="020B0609020204030204" pitchFamily="49" charset="0"/>
              </a:rPr>
              <a:t>을 뺀다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0   1   2   3   4   5   6   7   8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[ ] [1] [ ] [</a:t>
            </a:r>
            <a:r>
              <a:rPr lang="en-US" altLang="ko-KR" u="sng" dirty="0">
                <a:latin typeface="Consolas" panose="020B0609020204030204" pitchFamily="49" charset="0"/>
              </a:rPr>
              <a:t>3</a:t>
            </a:r>
            <a:r>
              <a:rPr lang="en-US" altLang="ko-KR" dirty="0">
                <a:latin typeface="Consolas" panose="020B0609020204030204" pitchFamily="49" charset="0"/>
              </a:rPr>
              <a:t>] [3] [ ] [ ] [ ] [ ]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[CFD-1]</a:t>
            </a:r>
            <a:r>
              <a:rPr lang="ko-KR" altLang="en-US" dirty="0">
                <a:latin typeface="Consolas" panose="020B0609020204030204" pitchFamily="49" charset="0"/>
              </a:rPr>
              <a:t>에 </a:t>
            </a:r>
            <a:r>
              <a:rPr lang="en-US" altLang="ko-KR" dirty="0">
                <a:latin typeface="Consolas" panose="020B0609020204030204" pitchFamily="49" charset="0"/>
              </a:rPr>
              <a:t>3</a:t>
            </a:r>
            <a:r>
              <a:rPr lang="ko-KR" altLang="en-US" dirty="0">
                <a:latin typeface="Consolas" panose="020B0609020204030204" pitchFamily="49" charset="0"/>
              </a:rPr>
              <a:t>을 적재한다</a:t>
            </a: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2079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7F15F-7F24-4F02-80EB-2CE29B82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4B454-3F7A-4AF4-89B6-C9C7EDCA1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564"/>
            <a:ext cx="10515600" cy="4896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5 7 0 2 4 [10]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0 1 2 3 4 5 6 7 8 9 10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1 1 3 3 6 7 7 8 8 8 [9-1]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0   1   2   3   4   5   6   7   8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[ ] [1] [ ] [3] [3] [ ] [ ] [ ] [</a:t>
            </a:r>
            <a:r>
              <a:rPr lang="en-US" altLang="ko-KR" u="sng" dirty="0">
                <a:latin typeface="Consolas" panose="020B0609020204030204" pitchFamily="49" charset="0"/>
              </a:rPr>
              <a:t>10</a:t>
            </a:r>
            <a:r>
              <a:rPr lang="en-US" altLang="ko-KR" dirty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5 7 0 2 [4]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0 1 2 3  4    5 6 7 8 9 10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1 1 3 3 [6-1] 7 7 8 8 8 8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0   1   2   3   4   5   6   7   8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[ ] [1] [ ] [3] [3] [</a:t>
            </a:r>
            <a:r>
              <a:rPr lang="en-US" altLang="ko-KR" u="sng" dirty="0">
                <a:latin typeface="Consolas" panose="020B0609020204030204" pitchFamily="49" charset="0"/>
              </a:rPr>
              <a:t>4</a:t>
            </a:r>
            <a:r>
              <a:rPr lang="en-US" altLang="ko-KR" dirty="0">
                <a:latin typeface="Consolas" panose="020B0609020204030204" pitchFamily="49" charset="0"/>
              </a:rPr>
              <a:t>] [ ] [ ] [10]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832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7F15F-7F24-4F02-80EB-2CE29B82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4B454-3F7A-4AF4-89B6-C9C7EDCA1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564"/>
            <a:ext cx="10515600" cy="4896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5 7 0 [2]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0 1  2    3 4 5 6 7 8 9 10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1 1 [3-1] 3 5 7 7 8 8 8 8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0   1   2   3   4   5   6   7   8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[ ] [1] [</a:t>
            </a:r>
            <a:r>
              <a:rPr lang="en-US" altLang="ko-KR" u="sng" dirty="0">
                <a:latin typeface="Consolas" panose="020B0609020204030204" pitchFamily="49" charset="0"/>
              </a:rPr>
              <a:t>2</a:t>
            </a:r>
            <a:r>
              <a:rPr lang="en-US" altLang="ko-KR" dirty="0">
                <a:latin typeface="Consolas" panose="020B0609020204030204" pitchFamily="49" charset="0"/>
              </a:rPr>
              <a:t>] [3] [3] [4] [ ] [ ] [10]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5 7 [0]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0    1 2 3 4 5 6 7 8 9 10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[1-1] 1 2 3 5 7 7 8 8 8 8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0   1   2   3   4   5   6   7   8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u="sng" dirty="0">
                <a:latin typeface="Consolas" panose="020B0609020204030204" pitchFamily="49" charset="0"/>
              </a:rPr>
              <a:t>0</a:t>
            </a:r>
            <a:r>
              <a:rPr lang="en-US" altLang="ko-KR" dirty="0">
                <a:latin typeface="Consolas" panose="020B0609020204030204" pitchFamily="49" charset="0"/>
              </a:rPr>
              <a:t>] [1] [2] [3] [3] [4] [ ] [ ] [10]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1267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7F15F-7F24-4F02-80EB-2CE29B82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94B454-3F7A-4AF4-89B6-C9C7EDCA1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564"/>
            <a:ext cx="10515600" cy="4896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5 [7]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0 1 2 3 4 5 6  7    8 9 10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0 1 2 3 5 7 7 </a:t>
            </a:r>
            <a:r>
              <a:rPr lang="en-US" altLang="ko-KR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[8-1]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8 8 8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0   1   2   3   4   5   6   7   8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[0] [1] [2] [3] [3] [4] [ ] [</a:t>
            </a:r>
            <a:r>
              <a:rPr lang="en-US" altLang="ko-KR" u="sng" dirty="0">
                <a:latin typeface="Consolas" panose="020B0609020204030204" pitchFamily="49" charset="0"/>
              </a:rPr>
              <a:t>7</a:t>
            </a:r>
            <a:r>
              <a:rPr lang="en-US" altLang="ko-KR" dirty="0">
                <a:latin typeface="Consolas" panose="020B0609020204030204" pitchFamily="49" charset="0"/>
              </a:rPr>
              <a:t>] [10]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[5]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0 1 2 3 4  5    6 7 8 9 10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0 1 2 3 5 [7-1] 7 7 8 8 8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0   1   2   3   4   5   6   7   8 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[0] [1] [2] [3] [3] [4] [</a:t>
            </a:r>
            <a:r>
              <a:rPr lang="en-US" altLang="ko-KR" u="sng" dirty="0">
                <a:latin typeface="Consolas" panose="020B0609020204030204" pitchFamily="49" charset="0"/>
              </a:rPr>
              <a:t>5</a:t>
            </a:r>
            <a:r>
              <a:rPr lang="en-US" altLang="ko-KR" dirty="0">
                <a:latin typeface="Consolas" panose="020B0609020204030204" pitchFamily="49" charset="0"/>
              </a:rPr>
              <a:t>] [7] [10]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2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267CC-0933-4C2A-A1C6-621A20EB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SORT</a:t>
            </a:r>
            <a:r>
              <a:rPr lang="ko-KR" altLang="en-US" dirty="0"/>
              <a:t>의 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00BE5-E873-4BB6-85AC-3A2129BA8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en-US" altLang="ko-KR" dirty="0"/>
              <a:t>O(n)</a:t>
            </a:r>
            <a:r>
              <a:rPr lang="ko-KR" altLang="en-US" dirty="0"/>
              <a:t>이다</a:t>
            </a:r>
            <a:r>
              <a:rPr lang="en-US" altLang="ko-KR" dirty="0"/>
              <a:t>! </a:t>
            </a:r>
            <a:r>
              <a:rPr lang="ko-KR" altLang="en-US" dirty="0"/>
              <a:t>이중 </a:t>
            </a:r>
            <a:r>
              <a:rPr lang="en-US" altLang="ko-KR" dirty="0"/>
              <a:t>for</a:t>
            </a:r>
            <a:r>
              <a:rPr lang="ko-KR" altLang="en-US" dirty="0"/>
              <a:t>문을 돌지 않으므로 매우 빠르다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배열 </a:t>
            </a:r>
            <a:r>
              <a:rPr lang="en-US" altLang="ko-KR" dirty="0" err="1"/>
              <a:t>idx</a:t>
            </a:r>
            <a:r>
              <a:rPr lang="ko-KR" altLang="en-US" dirty="0"/>
              <a:t>에 의존하므로 통제된 범위의 </a:t>
            </a:r>
            <a:r>
              <a:rPr lang="ko-KR" altLang="en-US" dirty="0" err="1"/>
              <a:t>정수값에만</a:t>
            </a:r>
            <a:r>
              <a:rPr lang="ko-KR" altLang="en-US" dirty="0"/>
              <a:t> 사용할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0060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73971-CD4D-45C7-BF17-320BEF9A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SLEEP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86414-CF23-41D9-8B2B-A42FBBB4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스레드를 만들어 정렬할 값을 넘겨준다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스레드는 정렬할 값 만큼의 시간을 대기한 뒤 해당 값을 반환한다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Array</a:t>
            </a:r>
            <a:r>
              <a:rPr lang="it-IT" altLang="ko-KR" dirty="0"/>
              <a:t>.forEach(e=&gt;setTimeout(_=&gt;{console.log},e))</a:t>
            </a:r>
          </a:p>
          <a:p>
            <a:r>
              <a:rPr lang="ko-KR" altLang="en-US" dirty="0"/>
              <a:t>장점</a:t>
            </a:r>
            <a:r>
              <a:rPr lang="en-US" altLang="ko-KR" dirty="0"/>
              <a:t>: O(n)</a:t>
            </a:r>
          </a:p>
          <a:p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정렬이 대충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21F342-D6D2-42B8-B6B7-60D61222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40" y="3763207"/>
            <a:ext cx="5977294" cy="254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5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49750-CE81-42E5-B5CA-68BE9850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0002B-6665-4E9C-B34A-C6125A10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latin typeface="Consolas" panose="020B0609020204030204" pitchFamily="49" charset="0"/>
              </a:rPr>
              <a:t>/2;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latin typeface="Consolas" panose="020B0609020204030204" pitchFamily="49" charset="0"/>
              </a:rPr>
              <a:t> &gt; 0;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latin typeface="Consolas" panose="020B0609020204030204" pitchFamily="49" charset="0"/>
              </a:rPr>
              <a:t> /= 2)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–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latin typeface="Consolas" panose="020B0609020204030204" pitchFamily="49" charset="0"/>
              </a:rPr>
              <a:t> &gt;= 0 &amp;&amp;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latin typeface="Consolas" panose="020B0609020204030204" pitchFamily="49" charset="0"/>
              </a:rPr>
              <a:t>] &gt;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en-US" altLang="ko-KR" dirty="0"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latin typeface="Consolas" panose="020B0609020204030204" pitchFamily="49" charset="0"/>
              </a:rPr>
              <a:t> -=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a[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 err="1">
                <a:latin typeface="Consolas" panose="020B0609020204030204" pitchFamily="49" charset="0"/>
              </a:rPr>
              <a:t>+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latin typeface="Consolas" panose="020B0609020204030204" pitchFamily="49" charset="0"/>
              </a:rPr>
              <a:t>] = a[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 err="1">
                <a:latin typeface="Consolas" panose="020B0609020204030204" pitchFamily="49" charset="0"/>
              </a:rPr>
              <a:t>+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5" name="왼쪽 대괄호 4">
            <a:extLst>
              <a:ext uri="{FF2B5EF4-FFF2-40B4-BE49-F238E27FC236}">
                <a16:creationId xmlns:a16="http://schemas.microsoft.com/office/drawing/2014/main" id="{BAA13898-5372-4555-AC5D-1F78C3C9C660}"/>
              </a:ext>
            </a:extLst>
          </p:cNvPr>
          <p:cNvSpPr/>
          <p:nvPr/>
        </p:nvSpPr>
        <p:spPr>
          <a:xfrm>
            <a:off x="1818503" y="2279822"/>
            <a:ext cx="605481" cy="3249827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DC800-6B2B-4CC5-BB2C-CEA5DED3E899}"/>
              </a:ext>
            </a:extLst>
          </p:cNvPr>
          <p:cNvSpPr txBox="1"/>
          <p:nvPr/>
        </p:nvSpPr>
        <p:spPr>
          <a:xfrm>
            <a:off x="838200" y="3249827"/>
            <a:ext cx="16949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부분</a:t>
            </a:r>
            <a:endParaRPr lang="en-US" altLang="ko-KR" dirty="0"/>
          </a:p>
          <a:p>
            <a:r>
              <a:rPr lang="en-US" altLang="ko-KR" dirty="0"/>
              <a:t>insertion</a:t>
            </a:r>
          </a:p>
          <a:p>
            <a:r>
              <a:rPr lang="ko-KR" altLang="en-US" dirty="0"/>
              <a:t>정렬</a:t>
            </a: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35AA19C0-CBDF-4158-8A53-D4E8EAFF633E}"/>
              </a:ext>
            </a:extLst>
          </p:cNvPr>
          <p:cNvSpPr/>
          <p:nvPr/>
        </p:nvSpPr>
        <p:spPr>
          <a:xfrm>
            <a:off x="838200" y="1804086"/>
            <a:ext cx="605481" cy="4351338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C6BB0-B13F-42F0-8C50-1CDF8DB8760C}"/>
              </a:ext>
            </a:extLst>
          </p:cNvPr>
          <p:cNvSpPr txBox="1"/>
          <p:nvPr/>
        </p:nvSpPr>
        <p:spPr>
          <a:xfrm>
            <a:off x="-9268" y="3388326"/>
            <a:ext cx="1694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부분</a:t>
            </a:r>
            <a:endParaRPr lang="en-US" altLang="ko-KR" dirty="0"/>
          </a:p>
          <a:p>
            <a:r>
              <a:rPr lang="ko-KR" altLang="en-US" dirty="0"/>
              <a:t>나누기</a:t>
            </a:r>
          </a:p>
        </p:txBody>
      </p:sp>
    </p:spTree>
    <p:extLst>
      <p:ext uri="{BB962C8B-B14F-4D97-AF65-F5344CB8AC3E}">
        <p14:creationId xmlns:p14="http://schemas.microsoft.com/office/powerpoint/2010/main" val="424742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A196B-945E-4F78-BD78-685F487A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SORT</a:t>
            </a:r>
            <a:r>
              <a:rPr lang="ko-KR" altLang="en-US" dirty="0"/>
              <a:t>의 증분 </a:t>
            </a:r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31D011-9944-4BD8-899A-1BD876577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92" y="1800911"/>
            <a:ext cx="10515600" cy="4691963"/>
          </a:xfrm>
        </p:spPr>
        <p:txBody>
          <a:bodyPr>
            <a:normAutofit/>
          </a:bodyPr>
          <a:lstStyle/>
          <a:p>
            <a:r>
              <a:rPr lang="en-US" altLang="ko-KR" dirty="0"/>
              <a:t>h</a:t>
            </a:r>
            <a:r>
              <a:rPr lang="ko-KR" altLang="en-US" dirty="0"/>
              <a:t>를 단순 </a:t>
            </a:r>
            <a:r>
              <a:rPr lang="en-US" altLang="ko-KR" dirty="0"/>
              <a:t>2</a:t>
            </a:r>
            <a:r>
              <a:rPr lang="ko-KR" altLang="en-US" dirty="0"/>
              <a:t>의 배수로 설정하면 수가 잘 섞이지 않음</a:t>
            </a:r>
            <a:endParaRPr lang="en-US" altLang="ko-KR" dirty="0"/>
          </a:p>
          <a:p>
            <a:r>
              <a:rPr lang="en-US" altLang="ko-KR" dirty="0"/>
              <a:t>h</a:t>
            </a:r>
            <a:r>
              <a:rPr lang="ko-KR" altLang="en-US" dirty="0"/>
              <a:t>를 잘 지정하면 평균 </a:t>
            </a:r>
            <a:r>
              <a:rPr lang="ko-KR" altLang="en-US" dirty="0" err="1"/>
              <a:t>시간복잡도를</a:t>
            </a:r>
            <a:r>
              <a:rPr lang="ko-KR" altLang="en-US" dirty="0"/>
              <a:t> 크게 단축시킬 수 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221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0E08DB-AE0A-407F-821F-3100EC40DD6D}"/>
              </a:ext>
            </a:extLst>
          </p:cNvPr>
          <p:cNvSpPr/>
          <p:nvPr/>
        </p:nvSpPr>
        <p:spPr>
          <a:xfrm>
            <a:off x="838200" y="1690688"/>
            <a:ext cx="6365789" cy="12255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8B28D5-F7A1-49D1-A33A-E50DC34A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SORT</a:t>
            </a:r>
            <a:r>
              <a:rPr lang="ko-KR" altLang="en-US" dirty="0"/>
              <a:t>의 증분 </a:t>
            </a:r>
            <a:r>
              <a:rPr lang="en-US" altLang="ko-KR" dirty="0"/>
              <a:t>h = 3n *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0D376-7863-45BC-8EFC-A74886351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1;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/ 9 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*3 + 1);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latin typeface="Consolas" panose="020B0609020204030204" pitchFamily="49" charset="0"/>
              </a:rPr>
              <a:t> &gt; 0;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latin typeface="Consolas" panose="020B0609020204030204" pitchFamily="49" charset="0"/>
              </a:rPr>
              <a:t> /= 3)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latin typeface="Consolas" panose="020B0609020204030204" pitchFamily="49" charset="0"/>
              </a:rPr>
              <a:t>–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latin typeface="Consolas" panose="020B0609020204030204" pitchFamily="49" charset="0"/>
              </a:rPr>
              <a:t> &gt;= 0 &amp;&amp;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latin typeface="Consolas" panose="020B0609020204030204" pitchFamily="49" charset="0"/>
              </a:rPr>
              <a:t>] &gt;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en-US" altLang="ko-KR" dirty="0"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latin typeface="Consolas" panose="020B0609020204030204" pitchFamily="49" charset="0"/>
              </a:rPr>
              <a:t> -=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a[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 err="1">
                <a:latin typeface="Consolas" panose="020B0609020204030204" pitchFamily="49" charset="0"/>
              </a:rPr>
              <a:t>+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latin typeface="Consolas" panose="020B0609020204030204" pitchFamily="49" charset="0"/>
              </a:rPr>
              <a:t>] = a[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 err="1">
                <a:latin typeface="Consolas" panose="020B0609020204030204" pitchFamily="49" charset="0"/>
              </a:rPr>
              <a:t>+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altLang="ko-KR" dirty="0"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tmp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51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5AFF3-7A55-4DC8-AD4B-4861B6BA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SHELL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5DC58-7D29-4A10-9AEB-44CA8C8B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시간 복잡도 </a:t>
            </a:r>
            <a:r>
              <a:rPr lang="en-US" altLang="ko-KR" dirty="0"/>
              <a:t>= O(n log n)(</a:t>
            </a:r>
            <a:r>
              <a:rPr lang="ko-KR" altLang="en-US" dirty="0"/>
              <a:t>평균</a:t>
            </a:r>
            <a:r>
              <a:rPr lang="en-US" altLang="ko-KR" dirty="0"/>
              <a:t>), O(n²)(</a:t>
            </a:r>
            <a:r>
              <a:rPr lang="ko-KR" altLang="en-US" dirty="0"/>
              <a:t>최악의 경우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unstable sort (</a:t>
            </a:r>
            <a:r>
              <a:rPr lang="ko-KR" altLang="en-US" dirty="0"/>
              <a:t>인접한 </a:t>
            </a:r>
            <a:r>
              <a:rPr lang="ko-KR" altLang="en-US" dirty="0" err="1"/>
              <a:t>값끼리만</a:t>
            </a:r>
            <a:r>
              <a:rPr lang="ko-KR" altLang="en-US" dirty="0"/>
              <a:t> 교환되지 않고 값이 널뛰기함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우리가 알고있는 알고리즘의 시간 복잡도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ko-KR" altLang="en-US" dirty="0"/>
              <a:t>선형검색</a:t>
            </a:r>
            <a:r>
              <a:rPr lang="en-US" altLang="ko-KR" dirty="0"/>
              <a:t>: O(n)</a:t>
            </a:r>
          </a:p>
          <a:p>
            <a:pPr marL="0" indent="0">
              <a:buNone/>
            </a:pPr>
            <a:r>
              <a:rPr lang="ko-KR" altLang="en-US" dirty="0"/>
              <a:t>이진검색</a:t>
            </a:r>
            <a:r>
              <a:rPr lang="en-US" altLang="ko-KR" dirty="0"/>
              <a:t>: O(log n)</a:t>
            </a:r>
          </a:p>
          <a:p>
            <a:pPr marL="0" indent="0">
              <a:buNone/>
            </a:pPr>
            <a:r>
              <a:rPr lang="ko-KR" altLang="en-US" dirty="0" err="1"/>
              <a:t>셸정렬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O(n log n)</a:t>
            </a:r>
          </a:p>
          <a:p>
            <a:pPr marL="0" indent="0">
              <a:buNone/>
            </a:pPr>
            <a:r>
              <a:rPr lang="ko-KR" altLang="en-US" dirty="0" err="1"/>
              <a:t>버블정렬</a:t>
            </a:r>
            <a:r>
              <a:rPr lang="en-US" altLang="ko-KR" dirty="0"/>
              <a:t>: O(n²)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134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866E9-37D1-4947-9B46-6DF2FBFD8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FB0A6-73D2-459D-A14A-929DAE2F9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배열의 한가운데 있는 값</a:t>
            </a:r>
            <a:r>
              <a:rPr lang="en-US" altLang="ko-KR" dirty="0"/>
              <a:t>(pivot)</a:t>
            </a:r>
            <a:r>
              <a:rPr lang="ko-KR" altLang="en-US" dirty="0"/>
              <a:t>을 찾는다</a:t>
            </a:r>
            <a:endParaRPr lang="en-US" altLang="ko-KR" dirty="0"/>
          </a:p>
          <a:p>
            <a:r>
              <a:rPr lang="en-US" altLang="ko-KR" dirty="0"/>
              <a:t>pivot</a:t>
            </a:r>
            <a:r>
              <a:rPr lang="ko-KR" altLang="en-US" dirty="0"/>
              <a:t>을 기준으로 작은 값은 왼쪽</a:t>
            </a:r>
            <a:r>
              <a:rPr lang="en-US" altLang="ko-KR" dirty="0"/>
              <a:t>, </a:t>
            </a:r>
            <a:r>
              <a:rPr lang="ko-KR" altLang="en-US" dirty="0"/>
              <a:t>큰 값은 오른쪽으로</a:t>
            </a:r>
            <a:endParaRPr lang="en-US" altLang="ko-KR" dirty="0"/>
          </a:p>
          <a:p>
            <a:r>
              <a:rPr lang="ko-KR" altLang="en-US" dirty="0"/>
              <a:t>결과 두 그룹에 대해 </a:t>
            </a:r>
            <a:r>
              <a:rPr lang="ko-KR" altLang="en-US" b="1" dirty="0"/>
              <a:t>재귀적</a:t>
            </a:r>
            <a:r>
              <a:rPr lang="ko-KR" altLang="en-US" dirty="0"/>
              <a:t>으로 정렬을 반복한다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53957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3EDE9-742F-4314-B5E9-EBD2D472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QUICK SORT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F4526-2719-4B14-8663-33F975EC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latin typeface="Consolas" panose="020B0609020204030204" pitchFamily="49" charset="0"/>
              </a:rPr>
              <a:t>14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latin typeface="Consolas" panose="020B0609020204030204" pitchFamily="49" charset="0"/>
              </a:rPr>
              <a:t>98     1 3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latin typeface="Consolas" panose="020B0609020204030204" pitchFamily="49" charset="0"/>
              </a:rPr>
              <a:t> 6789</a:t>
            </a:r>
            <a:endParaRPr lang="en-US" altLang="ko-KR" u="sng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latin typeface="Consolas" panose="020B0609020204030204" pitchFamily="49" charset="0"/>
              </a:rPr>
              <a:t>14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latin typeface="Consolas" panose="020B0609020204030204" pitchFamily="49" charset="0"/>
              </a:rPr>
              <a:t>98		1 32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latin typeface="Consolas" panose="020B0609020204030204" pitchFamily="49" charset="0"/>
              </a:rPr>
              <a:t> 6789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5314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latin typeface="Consolas" panose="020B0609020204030204" pitchFamily="49" charset="0"/>
              </a:rPr>
              <a:t>798		1 3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latin typeface="Consolas" panose="020B0609020204030204" pitchFamily="49" charset="0"/>
              </a:rPr>
              <a:t>4 56789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53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4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2 </a:t>
            </a:r>
            <a:r>
              <a:rPr lang="en-US" altLang="ko-KR" dirty="0">
                <a:latin typeface="Consolas" panose="020B0609020204030204" pitchFamily="49" charset="0"/>
              </a:rPr>
              <a:t>6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latin typeface="Consolas" panose="020B0609020204030204" pitchFamily="49" charset="0"/>
              </a:rPr>
              <a:t>98    1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latin typeface="Consolas" panose="020B0609020204030204" pitchFamily="49" charset="0"/>
              </a:rPr>
              <a:t>4 56789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latin typeface="Consolas" panose="020B0609020204030204" pitchFamily="49" charset="0"/>
              </a:rPr>
              <a:t>3</a:t>
            </a:r>
            <a: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latin typeface="Consolas" panose="020B0609020204030204" pitchFamily="49" charset="0"/>
              </a:rPr>
              <a:t>42 6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7</a:t>
            </a:r>
            <a:r>
              <a:rPr lang="en-US" altLang="ko-KR" dirty="0">
                <a:latin typeface="Consolas" panose="020B0609020204030204" pitchFamily="49" charset="0"/>
              </a:rPr>
              <a:t>98	1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latin typeface="Consolas" panose="020B0609020204030204" pitchFamily="49" charset="0"/>
              </a:rPr>
              <a:t>4 56789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altLang="ko-KR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en-US" altLang="ko-KR" dirty="0">
                <a:latin typeface="Consolas" panose="020B0609020204030204" pitchFamily="49" charset="0"/>
              </a:rPr>
              <a:t>542 6 7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9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8	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1 3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latin typeface="Consolas" panose="020B0609020204030204" pitchFamily="49" charset="0"/>
              </a:rPr>
              <a:t>42 6 7 89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25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2614</Words>
  <Application>Microsoft Office PowerPoint</Application>
  <PresentationFormat>와이드스크린</PresentationFormat>
  <Paragraphs>290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Consolas</vt:lpstr>
      <vt:lpstr>Office 테마</vt:lpstr>
      <vt:lpstr>SORT</vt:lpstr>
      <vt:lpstr>SHELL SORT</vt:lpstr>
      <vt:lpstr>SHELL SORT</vt:lpstr>
      <vt:lpstr>SHELL SORT</vt:lpstr>
      <vt:lpstr>SHELL SORT의 증분 h</vt:lpstr>
      <vt:lpstr>SHELL SORT의 증분 h = 3n * 1</vt:lpstr>
      <vt:lpstr>SHELL SORT</vt:lpstr>
      <vt:lpstr>QUICK SORT</vt:lpstr>
      <vt:lpstr>QUICK SORT</vt:lpstr>
      <vt:lpstr>QUICK SORT</vt:lpstr>
      <vt:lpstr>연습문제10</vt:lpstr>
      <vt:lpstr>QUICK SORT의 PIVOT 선택</vt:lpstr>
      <vt:lpstr>QUICK SORT</vt:lpstr>
      <vt:lpstr>MERGE SORT</vt:lpstr>
      <vt:lpstr>MERGE SORT</vt:lpstr>
      <vt:lpstr>MERGE SORT</vt:lpstr>
      <vt:lpstr>MERGE SORT</vt:lpstr>
      <vt:lpstr>Arrays.sort</vt:lpstr>
      <vt:lpstr>comparator</vt:lpstr>
      <vt:lpstr>HEAP SORT</vt:lpstr>
      <vt:lpstr>완전이진트리는 사실 배열로 표현이 된다</vt:lpstr>
      <vt:lpstr>HEAP SORT</vt:lpstr>
      <vt:lpstr>HEAP SORT: downHeap</vt:lpstr>
      <vt:lpstr>HEAP SORT</vt:lpstr>
      <vt:lpstr>HEAP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SORT의 장단점</vt:lpstr>
      <vt:lpstr>SLEEP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</dc:title>
  <dc:creator>tjoeun</dc:creator>
  <cp:lastModifiedBy>tjoeun</cp:lastModifiedBy>
  <cp:revision>33</cp:revision>
  <dcterms:created xsi:type="dcterms:W3CDTF">2020-10-15T01:08:10Z</dcterms:created>
  <dcterms:modified xsi:type="dcterms:W3CDTF">2020-10-15T05:59:17Z</dcterms:modified>
</cp:coreProperties>
</file>