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2" r:id="rId17"/>
    <p:sldId id="273" r:id="rId18"/>
    <p:sldId id="278" r:id="rId19"/>
    <p:sldId id="276" r:id="rId20"/>
    <p:sldId id="277" r:id="rId21"/>
    <p:sldId id="279" r:id="rId22"/>
    <p:sldId id="280" r:id="rId23"/>
    <p:sldId id="281" r:id="rId24"/>
    <p:sldId id="283" r:id="rId25"/>
    <p:sldId id="284" r:id="rId26"/>
    <p:sldId id="285" r:id="rId27"/>
    <p:sldId id="287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4" r:id="rId37"/>
    <p:sldId id="29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6C4B1-A477-4E2A-9FDF-5B0BF00B0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FD3748-E18D-4341-83FD-8916B3CBF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0CE85-6F55-4AE4-8AE6-846F450D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99A-4107-4EE2-94C6-AAF1348CDE7B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56EAF-A380-485E-9B26-57E5CA88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9D7AA-A9FB-4FB6-A926-4314BCAA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ED9E-C95C-4AF0-B588-B37018541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4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396CB-2F60-41FF-928E-52C6CA40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72AF1-BC7F-49B2-8D20-A057B1686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1DA0A-C553-4919-BE54-1A850031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99A-4107-4EE2-94C6-AAF1348CDE7B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CF237-AE7E-4682-A996-2861285B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E8287-1664-4E09-BA12-9F543E3F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ED9E-C95C-4AF0-B588-B37018541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92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4F47F-BC91-4F2A-BFE9-A44B4F3B8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17B7E0-3EAB-4003-B2B5-FC76B69DE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DF0EF-EF66-46E0-8A79-8A076FF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99A-4107-4EE2-94C6-AAF1348CDE7B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D2986-9F18-464E-BCFF-75A0D5B0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F7E3F-AECE-4936-A7D0-EE8D738A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ED9E-C95C-4AF0-B588-B37018541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0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D2B8B-42BF-4BB9-B5B5-FF0CBECE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5A694-EF92-406C-9DCE-C7564A2C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53B97-5CA7-4487-9B85-9B466465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99A-4107-4EE2-94C6-AAF1348CDE7B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B21E5-57EF-4BB1-8AF2-C6B39056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4610D-41B6-4376-A70A-7BA31962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ED9E-C95C-4AF0-B588-B37018541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1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88DF9-4B9F-4C7B-96AC-66761742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77B95-9B59-48BD-B52C-6DE44770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14224-F9DF-4709-9B11-B9309990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99A-4107-4EE2-94C6-AAF1348CDE7B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90BE7-A97F-4851-81E9-CED4AAE5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1E065-4E16-490C-A31E-62B285C3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ED9E-C95C-4AF0-B588-B37018541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3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3E8BE-9C64-4BD4-A758-8F46E0BB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BA162-A4FE-40AD-ADC2-50F2A0661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14487-84EB-4D0C-B231-A976126E1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CE4F8-C469-4098-9E7C-FBBB85C7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99A-4107-4EE2-94C6-AAF1348CDE7B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9DBAD-F663-48AB-92B2-B31EBB6B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7EFE7-73B1-4800-BC14-F1E85DB3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ED9E-C95C-4AF0-B588-B37018541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28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68C37-B38E-451C-AB7A-49C9D669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B0799-7AC4-40A3-8CB3-D47F2903E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B97CCE-3A8E-4455-96A4-EE9B97098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A5B9CC-2E61-424C-9A4C-780819F1A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791687-15B9-49C5-B25E-5F424F432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432E16-9BCC-4CB5-A322-1039B0EC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99A-4107-4EE2-94C6-AAF1348CDE7B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40F14C-3534-4AA9-B3FB-A9118761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83E59E-DACF-44D3-9DD3-6AE76FAB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ED9E-C95C-4AF0-B588-B37018541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2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1278C-A910-4225-8C67-D1CB89F4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3CF31A-F41D-4588-AAF2-1A6CFC52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99A-4107-4EE2-94C6-AAF1348CDE7B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684156-D866-4EB6-B3A8-1F507F7E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C1822-07BC-4535-98A1-B2C94B56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ED9E-C95C-4AF0-B588-B37018541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4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B40AEF-14F9-4BDA-8AAF-B3D690BB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99A-4107-4EE2-94C6-AAF1348CDE7B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742DE3-086A-42C2-B3F9-32576E5E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FEA227-68A8-4D21-A8C8-DA097EA2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ED9E-C95C-4AF0-B588-B37018541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43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27090-93B1-4C5E-870A-50B2BEDA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CB561-205D-4E12-99F0-8D9E46F9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7C946-29AF-4716-BFCE-B2E6FBA4F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3F8CDD-D71A-46DB-AACA-17363C8E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99A-4107-4EE2-94C6-AAF1348CDE7B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A1807A-F922-4E77-A009-737ABB1A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35F083-5905-4BFC-A0DA-ECB58DD4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ED9E-C95C-4AF0-B588-B37018541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3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2ECA-A110-4188-BFEE-48A4AD5D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6B3380-4F3B-4B69-A824-2E1111569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7068E-C2EA-427D-B34C-6308B8609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C759DC-3C3E-4FF2-844B-61857FFD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99A-4107-4EE2-94C6-AAF1348CDE7B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D5254-E596-4769-94E8-406024C4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B24CD-256D-40A4-A603-F4EA221B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ED9E-C95C-4AF0-B588-B37018541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9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98291B-F628-42BB-A039-E1F283DB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54256-A5A1-4C23-BFBE-18F2F9FBC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F4945-5F4A-41A4-8104-F10F99CDD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BC99A-4107-4EE2-94C6-AAF1348CDE7B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EA215-ECB1-45C7-99AC-8467E40CD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5DD14-8F77-45E5-A5DA-189C35B3C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4ED9E-C95C-4AF0-B588-B37018541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3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C844C-3B9F-4457-B2FF-9047318D7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64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56B4A-49BD-417E-88FF-5CA4B9C8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994FD-D901-47E3-B523-559CDD6A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Q3: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4E5784-0D1E-45BC-A3DC-17146A40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580" y="365125"/>
            <a:ext cx="5046839" cy="63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7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2779A-BD1F-4693-9C02-03CF0362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AF256-1826-4D84-BAD0-45BE41D0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양쪽이 뚫린 대롱</a:t>
            </a:r>
            <a:r>
              <a:rPr lang="en-US" altLang="ko-KR" dirty="0"/>
              <a:t>. </a:t>
            </a:r>
            <a:r>
              <a:rPr lang="ko-KR" altLang="en-US" dirty="0"/>
              <a:t>선입선출</a:t>
            </a:r>
            <a:r>
              <a:rPr lang="en-US" altLang="ko-KR" dirty="0"/>
              <a:t>(</a:t>
            </a:r>
            <a:r>
              <a:rPr lang="ko-KR" altLang="en-US" dirty="0"/>
              <a:t>먼저 들어간 것이 먼저 나온다</a:t>
            </a:r>
            <a:r>
              <a:rPr lang="en-US" altLang="ko-KR" dirty="0"/>
              <a:t>)</a:t>
            </a:r>
          </a:p>
        </p:txBody>
      </p:sp>
      <p:pic>
        <p:nvPicPr>
          <p:cNvPr id="3076" name="Picture 4" descr="Quick Queues in Swift. What is a Queue data structure? | by Ryan Nguyen |  Medium">
            <a:extLst>
              <a:ext uri="{FF2B5EF4-FFF2-40B4-BE49-F238E27FC236}">
                <a16:creationId xmlns:a16="http://schemas.microsoft.com/office/drawing/2014/main" id="{75D5BAB1-C82E-45EF-A67D-546A529C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862" y="2388926"/>
            <a:ext cx="6054275" cy="41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7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2779A-BD1F-4693-9C02-03CF0362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큐를 스택처럼 구현하면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AF256-1826-4D84-BAD0-45BE41D0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Deque(</a:t>
            </a:r>
            <a:r>
              <a:rPr lang="ko-KR" altLang="en-US" dirty="0"/>
              <a:t>꺼내기</a:t>
            </a:r>
            <a:r>
              <a:rPr lang="en-US" altLang="ko-KR" dirty="0"/>
              <a:t>): [0]</a:t>
            </a:r>
            <a:r>
              <a:rPr lang="ko-KR" altLang="en-US" dirty="0"/>
              <a:t>을 </a:t>
            </a:r>
            <a:r>
              <a:rPr lang="ko-KR" altLang="en-US" dirty="0" err="1"/>
              <a:t>꺼내주면</a:t>
            </a:r>
            <a:r>
              <a:rPr lang="ko-KR" altLang="en-US" dirty="0"/>
              <a:t> </a:t>
            </a:r>
            <a:r>
              <a:rPr lang="en-US" altLang="ko-KR" dirty="0"/>
              <a:t>[1]</a:t>
            </a:r>
            <a:r>
              <a:rPr lang="ko-KR" altLang="en-US" dirty="0"/>
              <a:t>을 </a:t>
            </a:r>
            <a:r>
              <a:rPr lang="en-US" altLang="ko-KR" dirty="0"/>
              <a:t>[0]</a:t>
            </a:r>
            <a:r>
              <a:rPr lang="ko-KR" altLang="en-US" dirty="0"/>
              <a:t>으로</a:t>
            </a:r>
            <a:r>
              <a:rPr lang="en-US" altLang="ko-KR" dirty="0"/>
              <a:t>, [2]</a:t>
            </a:r>
            <a:r>
              <a:rPr lang="ko-KR" altLang="en-US" dirty="0"/>
              <a:t>를 </a:t>
            </a:r>
            <a:r>
              <a:rPr lang="en-US" altLang="ko-KR" dirty="0"/>
              <a:t>[1]</a:t>
            </a:r>
            <a:r>
              <a:rPr lang="ko-KR" altLang="en-US" dirty="0"/>
              <a:t>로</a:t>
            </a:r>
            <a:r>
              <a:rPr lang="en-US" altLang="ko-KR" dirty="0"/>
              <a:t>, … </a:t>
            </a:r>
            <a:r>
              <a:rPr lang="ko-KR" altLang="en-US" dirty="0"/>
              <a:t>옮겨줘야 한다</a:t>
            </a:r>
            <a:endParaRPr lang="en-US" altLang="ko-KR" dirty="0"/>
          </a:p>
          <a:p>
            <a:r>
              <a:rPr lang="ko-KR" altLang="en-US" dirty="0"/>
              <a:t>불편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deque </a:t>
            </a:r>
            <a:r>
              <a:rPr lang="ko-KR" altLang="en-US" dirty="0" err="1"/>
              <a:t>할때마다</a:t>
            </a:r>
            <a:r>
              <a:rPr lang="ko-KR" altLang="en-US" dirty="0"/>
              <a:t> 모든 원소를 순회해야 하므로 복잡도 </a:t>
            </a:r>
            <a:r>
              <a:rPr lang="en-US" altLang="ko-KR" dirty="0"/>
              <a:t>O(n) </a:t>
            </a:r>
            <a:r>
              <a:rPr lang="ko-KR" altLang="en-US" dirty="0"/>
              <a:t>이 되어 비효율적인 알고리즘이다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연습문제 </a:t>
            </a:r>
            <a:r>
              <a:rPr lang="en-US" altLang="ko-KR" dirty="0"/>
              <a:t>Q4</a:t>
            </a:r>
            <a:r>
              <a:rPr lang="ko-KR" altLang="en-US" dirty="0"/>
              <a:t>는 생략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20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2779A-BD1F-4693-9C02-03CF0362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Circular 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AF256-1826-4D84-BAD0-45BE41D0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큐를 구현하기 위한 개념</a:t>
            </a:r>
            <a:endParaRPr lang="en-US" altLang="ko-KR" dirty="0"/>
          </a:p>
          <a:p>
            <a:r>
              <a:rPr lang="ko-KR" altLang="en-US" dirty="0"/>
              <a:t>배열 안의 값은 전부 유지한 채</a:t>
            </a:r>
            <a:br>
              <a:rPr lang="en-US" altLang="ko-KR" dirty="0"/>
            </a:br>
            <a:r>
              <a:rPr lang="en-US" altLang="ko-KR" dirty="0"/>
              <a:t>front/rear pointer</a:t>
            </a:r>
            <a:r>
              <a:rPr lang="ko-KR" altLang="en-US" dirty="0"/>
              <a:t>만 조절</a:t>
            </a:r>
            <a:endParaRPr lang="en-US" altLang="ko-KR" dirty="0"/>
          </a:p>
        </p:txBody>
      </p:sp>
      <p:pic>
        <p:nvPicPr>
          <p:cNvPr id="4098" name="Picture 2" descr="C# Camera SDK: How to implement circular buffer video recording in C#">
            <a:extLst>
              <a:ext uri="{FF2B5EF4-FFF2-40B4-BE49-F238E27FC236}">
                <a16:creationId xmlns:a16="http://schemas.microsoft.com/office/drawing/2014/main" id="{74E0F398-05C2-4BF0-B8AC-7C39C5BAB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6048256" cy="408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52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3CA97-C6F1-428B-B25F-96DB7C95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15E7D-C787-47DE-95AD-67BAE4A85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주요멤버</a:t>
            </a:r>
            <a:r>
              <a:rPr lang="en-US" altLang="ko-KR" dirty="0"/>
              <a:t>: </a:t>
            </a:r>
            <a:r>
              <a:rPr lang="ko-KR" altLang="en-US" dirty="0"/>
              <a:t>큐 본체 배열</a:t>
            </a:r>
            <a:r>
              <a:rPr lang="en-US" altLang="ko-KR" dirty="0"/>
              <a:t>, </a:t>
            </a:r>
            <a:r>
              <a:rPr lang="ko-KR" altLang="en-US" dirty="0"/>
              <a:t>큐의 크기</a:t>
            </a:r>
            <a:r>
              <a:rPr lang="en-US" altLang="ko-KR" dirty="0"/>
              <a:t>, </a:t>
            </a:r>
            <a:r>
              <a:rPr lang="ko-KR" altLang="en-US" dirty="0"/>
              <a:t>전방한계</a:t>
            </a:r>
            <a:r>
              <a:rPr lang="en-US" altLang="ko-KR" dirty="0"/>
              <a:t>, </a:t>
            </a:r>
            <a:r>
              <a:rPr lang="ko-KR" altLang="en-US" dirty="0"/>
              <a:t>후방한계</a:t>
            </a:r>
            <a:r>
              <a:rPr lang="en-US" altLang="ko-KR" dirty="0"/>
              <a:t>, </a:t>
            </a:r>
            <a:r>
              <a:rPr lang="ko-KR" altLang="en-US" dirty="0"/>
              <a:t>값의 개수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&lt;T&gt;[]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que;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큐의 본체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max;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큐의 크기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ko-KR" dirty="0">
                <a:latin typeface="Consolas" panose="020B0609020204030204" pitchFamily="49" charset="0"/>
              </a:rPr>
              <a:t>front;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전방한계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rear;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후방한계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num;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큐가 가득 찼을 때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front == rear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이므로 구분을 위해 필요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FBE5-01CC-4ECB-B294-019EAA1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082A0-AD98-4DE9-8064-32EE5D05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Queue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max)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que =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altLang="ko-KR" dirty="0">
                <a:latin typeface="Consolas" panose="020B0609020204030204" pitchFamily="49" charset="0"/>
              </a:rPr>
              <a:t>[max];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latin typeface="Consolas" panose="020B0609020204030204" pitchFamily="49" charset="0"/>
              </a:rPr>
              <a:t>.max</a:t>
            </a:r>
            <a:r>
              <a:rPr lang="en-US" altLang="ko-KR" dirty="0">
                <a:latin typeface="Consolas" panose="020B0609020204030204" pitchFamily="49" charset="0"/>
              </a:rPr>
              <a:t> = max;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front = 0;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rear = 0;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num = 0;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91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FBE5-01CC-4ECB-B294-019EAA1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082A0-AD98-4DE9-8064-32EE5D05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주요 메서드</a:t>
            </a:r>
            <a:r>
              <a:rPr lang="en-US" altLang="ko-KR" dirty="0"/>
              <a:t>: </a:t>
            </a:r>
            <a:r>
              <a:rPr lang="en-US" altLang="ko-KR" dirty="0" err="1"/>
              <a:t>enque</a:t>
            </a:r>
            <a:r>
              <a:rPr lang="en-US" altLang="ko-KR" dirty="0"/>
              <a:t>(</a:t>
            </a:r>
            <a:r>
              <a:rPr lang="ko-KR" altLang="en-US" dirty="0"/>
              <a:t>넣기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enque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altLang="ko-KR" dirty="0">
                <a:latin typeface="Consolas" panose="020B06090202040302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(num &lt; max) 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que[rear] = x;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num++;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rear = (rear + 1) % max;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//rear == max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이면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rear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=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0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으로 만드는 구문의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hack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967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FBE5-01CC-4ECB-B294-019EAA1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082A0-AD98-4DE9-8064-32EE5D05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주요 메서드</a:t>
            </a:r>
            <a:r>
              <a:rPr lang="en-US" altLang="ko-KR" dirty="0"/>
              <a:t>: deque(</a:t>
            </a:r>
            <a:r>
              <a:rPr lang="ko-KR" altLang="en-US" dirty="0"/>
              <a:t>꺼내기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&lt;T&gt;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deque 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(num &gt; 0) 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altLang="ko-KR" dirty="0">
                <a:latin typeface="Consolas" panose="020B0609020204030204" pitchFamily="49" charset="0"/>
              </a:rPr>
              <a:t> result = que[front];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num--;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front = (front + 1) % max;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7885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05182-DEEA-40BC-A949-FED41EA8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109C0-1792-42E8-8B89-E284A962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 메서드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indexOf</a:t>
            </a: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&lt;T&gt; </a:t>
            </a:r>
            <a:r>
              <a:rPr lang="en-US" altLang="ko-KR" dirty="0">
                <a:latin typeface="Consolas" panose="020B0609020204030204" pitchFamily="49" charset="0"/>
              </a:rPr>
              <a:t>x)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&lt;= num;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idx</a:t>
            </a:r>
            <a:r>
              <a:rPr lang="en-US" altLang="ko-KR" dirty="0">
                <a:latin typeface="Consolas" panose="020B0609020204030204" pitchFamily="49" charset="0"/>
              </a:rPr>
              <a:t> = 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+ front) % max;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(que[</a:t>
            </a:r>
            <a:r>
              <a:rPr lang="en-US" altLang="ko-KR" dirty="0" err="1">
                <a:latin typeface="Consolas" panose="020B0609020204030204" pitchFamily="49" charset="0"/>
              </a:rPr>
              <a:t>idx</a:t>
            </a:r>
            <a:r>
              <a:rPr lang="en-US" altLang="ko-KR" dirty="0"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altLang="ko-KR" dirty="0">
                <a:latin typeface="Consolas" panose="020B0609020204030204" pitchFamily="49" charset="0"/>
              </a:rPr>
              <a:t>(x))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idx</a:t>
            </a:r>
            <a:r>
              <a:rPr lang="en-US" altLang="ko-KR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-1; }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625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05182-DEEA-40BC-A949-FED41EA8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109C0-1792-42E8-8B89-E284A962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6157"/>
          </a:xfrm>
        </p:spPr>
        <p:txBody>
          <a:bodyPr>
            <a:normAutofit/>
          </a:bodyPr>
          <a:lstStyle/>
          <a:p>
            <a:r>
              <a:rPr lang="ko-KR" altLang="en-US" dirty="0"/>
              <a:t>확장 메서드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peek(</a:t>
            </a:r>
            <a:r>
              <a:rPr lang="ko-KR" altLang="en-US" dirty="0"/>
              <a:t>들여다보기</a:t>
            </a:r>
            <a:r>
              <a:rPr lang="en-US" altLang="ko-KR" dirty="0"/>
              <a:t>), clear(</a:t>
            </a:r>
            <a:r>
              <a:rPr lang="ko-KR" altLang="en-US" dirty="0"/>
              <a:t>삭제</a:t>
            </a:r>
            <a:r>
              <a:rPr lang="en-US" altLang="ko-KR" dirty="0"/>
              <a:t>), capacity(</a:t>
            </a:r>
            <a:r>
              <a:rPr lang="ko-KR" altLang="en-US" dirty="0"/>
              <a:t>용량</a:t>
            </a:r>
            <a:r>
              <a:rPr lang="en-US" altLang="ko-KR" dirty="0"/>
              <a:t>), size(</a:t>
            </a:r>
            <a:r>
              <a:rPr lang="ko-KR" altLang="en-US" dirty="0"/>
              <a:t>데이터 수</a:t>
            </a:r>
            <a:r>
              <a:rPr lang="en-US" altLang="ko-KR" dirty="0"/>
              <a:t>), </a:t>
            </a:r>
            <a:r>
              <a:rPr lang="en-US" altLang="ko-KR" dirty="0" err="1"/>
              <a:t>isEmpty</a:t>
            </a:r>
            <a:r>
              <a:rPr lang="en-US" altLang="ko-KR" dirty="0"/>
              <a:t>(</a:t>
            </a:r>
            <a:r>
              <a:rPr lang="ko-KR" altLang="en-US" dirty="0" err="1"/>
              <a:t>비어있는가</a:t>
            </a:r>
            <a:r>
              <a:rPr lang="en-US" altLang="ko-KR" dirty="0"/>
              <a:t>?), </a:t>
            </a:r>
            <a:r>
              <a:rPr lang="en-US" altLang="ko-KR" dirty="0" err="1"/>
              <a:t>isFull</a:t>
            </a:r>
            <a:r>
              <a:rPr lang="en-US" altLang="ko-KR" dirty="0"/>
              <a:t>(</a:t>
            </a:r>
            <a:r>
              <a:rPr lang="ko-KR" altLang="en-US" dirty="0"/>
              <a:t>꽉 차 있는가</a:t>
            </a:r>
            <a:r>
              <a:rPr lang="en-US" altLang="ko-KR" dirty="0"/>
              <a:t>?)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&lt;T&gt;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peek</a:t>
            </a:r>
            <a:r>
              <a:rPr lang="en-US" altLang="ko-KR" dirty="0">
                <a:latin typeface="Consolas" panose="020B0609020204030204" pitchFamily="49" charset="0"/>
              </a:rPr>
              <a:t> () {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(num &gt; 0)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que[front]; 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clear </a:t>
            </a:r>
            <a:r>
              <a:rPr lang="en-US" altLang="ko-KR" dirty="0">
                <a:latin typeface="Consolas" panose="020B0609020204030204" pitchFamily="49" charset="0"/>
              </a:rPr>
              <a:t>() { num = front = rear = 0; 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capacity</a:t>
            </a:r>
            <a:r>
              <a:rPr lang="en-US" altLang="ko-KR" dirty="0">
                <a:latin typeface="Consolas" panose="020B0609020204030204" pitchFamily="49" charset="0"/>
              </a:rPr>
              <a:t> () {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max;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size </a:t>
            </a:r>
            <a:r>
              <a:rPr lang="en-US" altLang="ko-KR" dirty="0">
                <a:latin typeface="Consolas" panose="020B0609020204030204" pitchFamily="49" charset="0"/>
              </a:rPr>
              <a:t>() {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num; }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altLang="ko-KR" dirty="0">
                <a:latin typeface="Consolas" panose="020B0609020204030204" pitchFamily="49" charset="0"/>
              </a:rPr>
              <a:t> () {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num == 0; }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isFull</a:t>
            </a:r>
            <a:r>
              <a:rPr lang="en-US" altLang="ko-KR" dirty="0">
                <a:latin typeface="Consolas" panose="020B0609020204030204" pitchFamily="49" charset="0"/>
              </a:rPr>
              <a:t> () {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num == max; 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865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2779A-BD1F-4693-9C02-03CF0362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AF256-1826-4D84-BAD0-45BE41D0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한쪽이 막힌 바구니</a:t>
            </a:r>
            <a:r>
              <a:rPr lang="en-US" altLang="ko-KR" dirty="0"/>
              <a:t>. </a:t>
            </a:r>
            <a:r>
              <a:rPr lang="ko-KR" altLang="en-US" dirty="0" err="1"/>
              <a:t>후입선출</a:t>
            </a:r>
            <a:r>
              <a:rPr lang="en-US" altLang="ko-KR" dirty="0"/>
              <a:t>(</a:t>
            </a:r>
            <a:r>
              <a:rPr lang="ko-KR" altLang="en-US" dirty="0"/>
              <a:t>나중에 들어간 것이 먼저 나온다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 descr="스택(Stack) : 네이버 블로그">
            <a:extLst>
              <a:ext uri="{FF2B5EF4-FFF2-40B4-BE49-F238E27FC236}">
                <a16:creationId xmlns:a16="http://schemas.microsoft.com/office/drawing/2014/main" id="{FEE26820-F836-4BA3-BC56-3E9462E4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493304"/>
            <a:ext cx="4762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35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05182-DEEA-40BC-A949-FED41EA8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109C0-1792-42E8-8B89-E284A962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 메서드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dump(</a:t>
            </a:r>
            <a:r>
              <a:rPr lang="ko-KR" altLang="en-US" dirty="0"/>
              <a:t>모든 데이터를 출력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dump</a:t>
            </a:r>
            <a:r>
              <a:rPr lang="en-US" altLang="ko-KR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=0;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&lt;num;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idx</a:t>
            </a:r>
            <a:r>
              <a:rPr lang="en-US" altLang="ko-KR" dirty="0">
                <a:latin typeface="Consolas" panose="020B0609020204030204" pitchFamily="49" charset="0"/>
              </a:rPr>
              <a:t> = (front +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 % num;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(que[</a:t>
            </a:r>
            <a:r>
              <a:rPr lang="en-US" altLang="ko-KR" dirty="0" err="1">
                <a:latin typeface="Consolas" panose="020B0609020204030204" pitchFamily="49" charset="0"/>
              </a:rPr>
              <a:t>idx</a:t>
            </a:r>
            <a:r>
              <a:rPr lang="en-US" altLang="ko-KR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5637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56B4A-49BD-417E-88FF-5CA4B9C8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994FD-D901-47E3-B523-559CDD6A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Q5:</a:t>
            </a:r>
          </a:p>
          <a:p>
            <a:r>
              <a:rPr lang="en-US" altLang="ko-KR" dirty="0"/>
              <a:t>Q6: </a:t>
            </a:r>
            <a:r>
              <a:rPr lang="ko-KR" altLang="en-US" dirty="0"/>
              <a:t>생략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0ABA63-9C92-4D5E-9C57-8EEBC4FC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979" y="1690688"/>
            <a:ext cx="7563807" cy="30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10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56B4A-49BD-417E-88FF-5CA4B9C8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994FD-D901-47E3-B523-559CDD6A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Q7: </a:t>
            </a:r>
          </a:p>
        </p:txBody>
      </p:sp>
    </p:spTree>
    <p:extLst>
      <p:ext uri="{BB962C8B-B14F-4D97-AF65-F5344CB8AC3E}">
        <p14:creationId xmlns:p14="http://schemas.microsoft.com/office/powerpoint/2010/main" val="49800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C844C-3B9F-4457-B2FF-9047318D7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RECURSION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088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1CEFA-6447-4B1A-9859-4CB45C3B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F2F91-3633-49BE-8681-E255B2DD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안에서 자신을 호출하는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간결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메모리를 많이 먹는다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함수를 호출할 때마다 메모리 안의 스택에 쌓이는데 한계 이상으로 스택에 쌓이는 </a:t>
            </a:r>
            <a:r>
              <a:rPr lang="en-US" altLang="ko-KR" dirty="0"/>
              <a:t>‘</a:t>
            </a:r>
            <a:r>
              <a:rPr lang="ko-KR" altLang="en-US" dirty="0"/>
              <a:t>스택 </a:t>
            </a:r>
            <a:r>
              <a:rPr lang="ko-KR" altLang="en-US" dirty="0" err="1"/>
              <a:t>오버플로</a:t>
            </a:r>
            <a:r>
              <a:rPr lang="en-US" altLang="ko-KR" dirty="0"/>
              <a:t>’</a:t>
            </a:r>
            <a:r>
              <a:rPr lang="ko-KR" altLang="en-US" dirty="0"/>
              <a:t>가 발생할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만약 재귀를 무한히 반복하게 된다면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37189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537C2-B81B-4D1F-B168-A4564A0E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2FFEC-D016-4027-8424-24FEDBF4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504363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0!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n! = (n-1)! × 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latin typeface="Consolas" panose="020B0609020204030204" pitchFamily="49" charset="0"/>
              </a:rPr>
              <a:t>예를 들어 </a:t>
            </a:r>
            <a:r>
              <a:rPr lang="en-US" altLang="ko-KR" dirty="0">
                <a:latin typeface="Consolas" panose="020B0609020204030204" pitchFamily="49" charset="0"/>
              </a:rPr>
              <a:t>5!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= 5 * 4!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= 5 * 4 * 3!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= 5 * 4 * 3 * 2!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= 5 * 4 * 3 * 2 * 1!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= 5 * 4 * 3 * 2 * 1 * 0!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= 5 * 4 * 3 * 2 * 1 * 1</a:t>
            </a:r>
          </a:p>
        </p:txBody>
      </p:sp>
    </p:spTree>
    <p:extLst>
      <p:ext uri="{BB962C8B-B14F-4D97-AF65-F5344CB8AC3E}">
        <p14:creationId xmlns:p14="http://schemas.microsoft.com/office/powerpoint/2010/main" val="475883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537C2-B81B-4D1F-B168-A4564A0E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2FFEC-D016-4027-8424-24FEDBF4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0!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n! = (n-1)! × n</a:t>
            </a:r>
          </a:p>
          <a:p>
            <a:endParaRPr lang="en-US" altLang="ko-KR" dirty="0"/>
          </a:p>
          <a:p>
            <a:r>
              <a:rPr lang="ko-KR" altLang="en-US" dirty="0"/>
              <a:t>이것을 코드로 구현하면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factorial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(x == 0)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 return </a:t>
            </a:r>
            <a:r>
              <a:rPr lang="en-US" altLang="ko-KR" dirty="0">
                <a:latin typeface="Consolas" panose="020B0609020204030204" pitchFamily="49" charset="0"/>
              </a:rPr>
              <a:t>x *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factorial</a:t>
            </a:r>
            <a:r>
              <a:rPr lang="en-US" altLang="ko-KR" dirty="0">
                <a:latin typeface="Consolas" panose="020B0609020204030204" pitchFamily="49" charset="0"/>
              </a:rPr>
              <a:t>(x-1);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75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537C2-B81B-4D1F-B168-A4564A0E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2FFEC-D016-4027-8424-24FEDBF4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x%y</a:t>
            </a:r>
            <a:r>
              <a:rPr lang="en-US" altLang="ko-KR" dirty="0"/>
              <a:t> = 0</a:t>
            </a:r>
            <a:r>
              <a:rPr lang="ko-KR" altLang="en-US" dirty="0"/>
              <a:t>이면 </a:t>
            </a:r>
            <a:r>
              <a:rPr lang="en-US" altLang="ko-KR" dirty="0"/>
              <a:t>GCD(</a:t>
            </a:r>
            <a:r>
              <a:rPr lang="en-US" altLang="ko-KR" dirty="0" err="1"/>
              <a:t>x,y</a:t>
            </a:r>
            <a:r>
              <a:rPr lang="en-US" altLang="ko-KR" dirty="0"/>
              <a:t>)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x%y</a:t>
            </a:r>
            <a:r>
              <a:rPr lang="en-US" altLang="ko-KR" dirty="0"/>
              <a:t> != 0</a:t>
            </a:r>
            <a:r>
              <a:rPr lang="ko-KR" altLang="en-US" dirty="0"/>
              <a:t>이면 </a:t>
            </a:r>
            <a:r>
              <a:rPr lang="en-US" altLang="ko-KR" dirty="0"/>
              <a:t>GCD(</a:t>
            </a:r>
            <a:r>
              <a:rPr lang="en-US" altLang="ko-KR" dirty="0" err="1"/>
              <a:t>x,y</a:t>
            </a:r>
            <a:r>
              <a:rPr lang="en-US" altLang="ko-KR" dirty="0"/>
              <a:t>) = GCD(</a:t>
            </a:r>
            <a:r>
              <a:rPr lang="en-US" altLang="ko-KR" dirty="0" err="1"/>
              <a:t>y,x%y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예를 들어 </a:t>
            </a:r>
            <a:r>
              <a:rPr lang="en-US" altLang="ko-KR" dirty="0"/>
              <a:t>GCD(22,8)</a:t>
            </a:r>
          </a:p>
          <a:p>
            <a:pPr marL="0" indent="0">
              <a:buNone/>
            </a:pPr>
            <a:r>
              <a:rPr lang="en-US" altLang="ko-KR" dirty="0"/>
              <a:t> 22%8!=0 </a:t>
            </a:r>
            <a:r>
              <a:rPr lang="ko-KR" altLang="en-US" dirty="0"/>
              <a:t>이므로 </a:t>
            </a:r>
            <a:r>
              <a:rPr lang="en-US" altLang="ko-KR" dirty="0"/>
              <a:t>GCD(22,8) = GCD(8,6)</a:t>
            </a:r>
          </a:p>
          <a:p>
            <a:pPr marL="0" indent="0">
              <a:buNone/>
            </a:pPr>
            <a:r>
              <a:rPr lang="en-US" altLang="ko-KR" dirty="0"/>
              <a:t> 8%6!=0 </a:t>
            </a:r>
            <a:r>
              <a:rPr lang="ko-KR" altLang="en-US" dirty="0"/>
              <a:t>이므로 </a:t>
            </a:r>
            <a:r>
              <a:rPr lang="en-US" altLang="ko-KR" dirty="0"/>
              <a:t>GCD(8,6) = GCD(6,2)</a:t>
            </a:r>
          </a:p>
          <a:p>
            <a:pPr marL="0" indent="0">
              <a:buNone/>
            </a:pPr>
            <a:r>
              <a:rPr lang="en-US" altLang="ko-KR" dirty="0"/>
              <a:t> 6%2==0 </a:t>
            </a:r>
            <a:r>
              <a:rPr lang="ko-KR" altLang="en-US" dirty="0"/>
              <a:t>이므로 </a:t>
            </a:r>
            <a:r>
              <a:rPr lang="en-US" altLang="ko-KR" dirty="0"/>
              <a:t>GCD(6,2) = 2</a:t>
            </a:r>
          </a:p>
          <a:p>
            <a:pPr marL="0" indent="0">
              <a:buNone/>
            </a:pPr>
            <a:r>
              <a:rPr lang="ko-KR" altLang="en-US" dirty="0"/>
              <a:t>따라서 </a:t>
            </a:r>
            <a:r>
              <a:rPr lang="en-US" altLang="ko-KR" dirty="0"/>
              <a:t>GCD(22,8) = 2</a:t>
            </a:r>
          </a:p>
        </p:txBody>
      </p:sp>
    </p:spTree>
    <p:extLst>
      <p:ext uri="{BB962C8B-B14F-4D97-AF65-F5344CB8AC3E}">
        <p14:creationId xmlns:p14="http://schemas.microsoft.com/office/powerpoint/2010/main" val="3283237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537C2-B81B-4D1F-B168-A4564A0E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2FFEC-D016-4027-8424-24FEDBF4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x%y</a:t>
            </a:r>
            <a:r>
              <a:rPr lang="en-US" altLang="ko-KR" dirty="0"/>
              <a:t> = 0</a:t>
            </a:r>
            <a:r>
              <a:rPr lang="ko-KR" altLang="en-US" dirty="0"/>
              <a:t>이면 </a:t>
            </a:r>
            <a:r>
              <a:rPr lang="en-US" altLang="ko-KR" dirty="0"/>
              <a:t>GCD(</a:t>
            </a:r>
            <a:r>
              <a:rPr lang="en-US" altLang="ko-KR" dirty="0" err="1"/>
              <a:t>x,y</a:t>
            </a:r>
            <a:r>
              <a:rPr lang="en-US" altLang="ko-KR" dirty="0"/>
              <a:t>) = 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x%y</a:t>
            </a:r>
            <a:r>
              <a:rPr lang="en-US" altLang="ko-KR" dirty="0"/>
              <a:t> != 0</a:t>
            </a:r>
            <a:r>
              <a:rPr lang="ko-KR" altLang="en-US" dirty="0"/>
              <a:t>이면 </a:t>
            </a:r>
            <a:r>
              <a:rPr lang="en-US" altLang="ko-KR" dirty="0"/>
              <a:t>GCD(</a:t>
            </a:r>
            <a:r>
              <a:rPr lang="en-US" altLang="ko-KR" dirty="0" err="1"/>
              <a:t>x,y</a:t>
            </a:r>
            <a:r>
              <a:rPr lang="en-US" altLang="ko-KR" dirty="0"/>
              <a:t>) = GCD(</a:t>
            </a:r>
            <a:r>
              <a:rPr lang="en-US" altLang="ko-KR" dirty="0" err="1"/>
              <a:t>y,x%y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GCD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x, int y)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x%y</a:t>
            </a:r>
            <a:r>
              <a:rPr lang="en-US" altLang="ko-KR" dirty="0">
                <a:latin typeface="Consolas" panose="020B0609020204030204" pitchFamily="49" charset="0"/>
              </a:rPr>
              <a:t> == 0)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y;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 return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GCD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y,x%y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4726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E9111-7369-4AFB-A64C-FB747139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BC7F-DA66-4CE8-8069-299A51DA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Q2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52BF08-1408-4EC5-AA61-F9E7A5C2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265" y="681037"/>
            <a:ext cx="4873763" cy="2522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436105-0A7F-4260-8B42-6386796C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049" y="3203125"/>
            <a:ext cx="4836760" cy="29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8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3CA97-C6F1-428B-B25F-96DB7C95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15E7D-C787-47DE-95AD-67BAE4A85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주요멤버</a:t>
            </a:r>
            <a:r>
              <a:rPr lang="en-US" altLang="ko-KR" dirty="0"/>
              <a:t>: </a:t>
            </a:r>
            <a:r>
              <a:rPr lang="ko-KR" altLang="en-US" dirty="0"/>
              <a:t>스택 본체 배열</a:t>
            </a:r>
            <a:r>
              <a:rPr lang="en-US" altLang="ko-KR" dirty="0"/>
              <a:t>, </a:t>
            </a:r>
            <a:r>
              <a:rPr lang="ko-KR" altLang="en-US" dirty="0"/>
              <a:t>스택의 크기</a:t>
            </a:r>
            <a:r>
              <a:rPr lang="en-US" altLang="ko-KR" dirty="0"/>
              <a:t>,</a:t>
            </a:r>
            <a:r>
              <a:rPr lang="ko-KR" altLang="en-US" dirty="0"/>
              <a:t> 값의 개수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&lt;T&gt;[]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stk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스택의 본체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max;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스택의 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스택의 포인터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스택에 저장된 값의 개수와 동일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163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E9111-7369-4AFB-A64C-FB747139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BC7F-DA66-4CE8-8069-299A51DA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Q3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24D03D-22D5-4F18-A23E-CE74565E7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19" y="1825625"/>
            <a:ext cx="5854191" cy="25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8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4F09E-8390-452C-9A24-A3B712A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5BF4C-F9F5-4DC5-8460-55C83B9C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메서드</a:t>
            </a:r>
            <a:r>
              <a:rPr lang="en-US" altLang="ko-KR" dirty="0"/>
              <a:t>: n-1</a:t>
            </a:r>
            <a:r>
              <a:rPr lang="ko-KR" altLang="en-US" dirty="0"/>
              <a:t>재귀</a:t>
            </a:r>
            <a:r>
              <a:rPr lang="en-US" altLang="ko-KR" dirty="0"/>
              <a:t>, n</a:t>
            </a:r>
            <a:r>
              <a:rPr lang="ko-KR" altLang="en-US" dirty="0"/>
              <a:t>출력</a:t>
            </a:r>
            <a:r>
              <a:rPr lang="en-US" altLang="ko-KR" dirty="0"/>
              <a:t>, n-2</a:t>
            </a:r>
            <a:r>
              <a:rPr lang="ko-KR" altLang="en-US" dirty="0"/>
              <a:t>재귀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recur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 (n&gt;0)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recur</a:t>
            </a:r>
            <a:r>
              <a:rPr lang="en-US" altLang="ko-KR" dirty="0">
                <a:latin typeface="Consolas" panose="020B0609020204030204" pitchFamily="49" charset="0"/>
              </a:rPr>
              <a:t>(n-1);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recur</a:t>
            </a:r>
            <a:r>
              <a:rPr lang="en-US" altLang="ko-KR" dirty="0">
                <a:latin typeface="Consolas" panose="020B0609020204030204" pitchFamily="49" charset="0"/>
              </a:rPr>
              <a:t>(n-2);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7095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4F09E-8390-452C-9A24-A3B712A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5BF4C-F9F5-4DC5-8460-55C83B9CF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18265" cy="589771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하향식 분석</a:t>
            </a:r>
            <a:endParaRPr lang="en-US" altLang="ko-KR" dirty="0"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58A987-B8D7-4112-8E51-431CDABCB65E}"/>
              </a:ext>
            </a:extLst>
          </p:cNvPr>
          <p:cNvSpPr/>
          <p:nvPr/>
        </p:nvSpPr>
        <p:spPr>
          <a:xfrm>
            <a:off x="5518031" y="1618546"/>
            <a:ext cx="1155938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recur(4)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D49AF8-A6C5-4A5F-A28A-03BBE5FA078C}"/>
              </a:ext>
            </a:extLst>
          </p:cNvPr>
          <p:cNvCxnSpPr>
            <a:stCxn id="4" idx="2"/>
          </p:cNvCxnSpPr>
          <p:nvPr/>
        </p:nvCxnSpPr>
        <p:spPr>
          <a:xfrm>
            <a:off x="6096000" y="2032703"/>
            <a:ext cx="0" cy="38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B8CB05-EC5A-4639-B538-F8ADE05F266F}"/>
              </a:ext>
            </a:extLst>
          </p:cNvPr>
          <p:cNvSpPr/>
          <p:nvPr/>
        </p:nvSpPr>
        <p:spPr>
          <a:xfrm>
            <a:off x="4462735" y="2440687"/>
            <a:ext cx="1055296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recur(3)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CE26CB-850C-4B00-86A7-221827C467FC}"/>
              </a:ext>
            </a:extLst>
          </p:cNvPr>
          <p:cNvSpPr/>
          <p:nvPr/>
        </p:nvSpPr>
        <p:spPr>
          <a:xfrm>
            <a:off x="5518031" y="2440689"/>
            <a:ext cx="1155938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“4”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3BBFDB-6D5A-4194-AB04-7BDDEDC8936F}"/>
              </a:ext>
            </a:extLst>
          </p:cNvPr>
          <p:cNvSpPr/>
          <p:nvPr/>
        </p:nvSpPr>
        <p:spPr>
          <a:xfrm>
            <a:off x="6673969" y="2440688"/>
            <a:ext cx="1155938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recur(2)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2A2A7E-E5B4-4873-AE81-57D307FDF1F6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362093" y="2854844"/>
            <a:ext cx="628290" cy="38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F7791D-798E-4070-8199-27017AAA661D}"/>
              </a:ext>
            </a:extLst>
          </p:cNvPr>
          <p:cNvSpPr/>
          <p:nvPr/>
        </p:nvSpPr>
        <p:spPr>
          <a:xfrm>
            <a:off x="2728828" y="3240624"/>
            <a:ext cx="1055296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recur(2)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BBCA1-3044-44DB-AB53-1A226433C3BB}"/>
              </a:ext>
            </a:extLst>
          </p:cNvPr>
          <p:cNvSpPr/>
          <p:nvPr/>
        </p:nvSpPr>
        <p:spPr>
          <a:xfrm>
            <a:off x="3784124" y="3240626"/>
            <a:ext cx="1155938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“3”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C8DF70-E28A-4C55-93BD-FE4D73EB8FEC}"/>
              </a:ext>
            </a:extLst>
          </p:cNvPr>
          <p:cNvSpPr/>
          <p:nvPr/>
        </p:nvSpPr>
        <p:spPr>
          <a:xfrm>
            <a:off x="4940062" y="3240625"/>
            <a:ext cx="1155938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recur(1)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BF2E77-E73D-46B8-ABA0-70BF9FC5E385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 flipH="1">
            <a:off x="2831079" y="3654781"/>
            <a:ext cx="425397" cy="36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A4173C7-D051-49C5-9035-36F3F19C44ED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7251938" y="2854845"/>
            <a:ext cx="527648" cy="38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35B69B-2C22-4365-BE9D-36C1E7D3BEA9}"/>
              </a:ext>
            </a:extLst>
          </p:cNvPr>
          <p:cNvSpPr/>
          <p:nvPr/>
        </p:nvSpPr>
        <p:spPr>
          <a:xfrm>
            <a:off x="6146321" y="3240622"/>
            <a:ext cx="1055296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recur(1)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1D7356-9117-4BB1-BAAE-BD86140F0664}"/>
              </a:ext>
            </a:extLst>
          </p:cNvPr>
          <p:cNvSpPr/>
          <p:nvPr/>
        </p:nvSpPr>
        <p:spPr>
          <a:xfrm>
            <a:off x="7201617" y="3240624"/>
            <a:ext cx="1155938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“2”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ABC341-68FE-43FB-B5E0-7132AFF1EEBE}"/>
              </a:ext>
            </a:extLst>
          </p:cNvPr>
          <p:cNvSpPr/>
          <p:nvPr/>
        </p:nvSpPr>
        <p:spPr>
          <a:xfrm>
            <a:off x="8357555" y="3240623"/>
            <a:ext cx="1155938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recur(0)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C28C86-1766-4628-A4D0-6511EA9AD945}"/>
              </a:ext>
            </a:extLst>
          </p:cNvPr>
          <p:cNvSpPr/>
          <p:nvPr/>
        </p:nvSpPr>
        <p:spPr>
          <a:xfrm>
            <a:off x="2142044" y="4018462"/>
            <a:ext cx="459356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BAE873-EF1F-41A4-92F1-CB8432DE5F88}"/>
              </a:ext>
            </a:extLst>
          </p:cNvPr>
          <p:cNvSpPr/>
          <p:nvPr/>
        </p:nvSpPr>
        <p:spPr>
          <a:xfrm>
            <a:off x="2601400" y="4018732"/>
            <a:ext cx="459357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“2”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A9D56A-0243-460A-91E6-D2790DF40A3B}"/>
              </a:ext>
            </a:extLst>
          </p:cNvPr>
          <p:cNvSpPr/>
          <p:nvPr/>
        </p:nvSpPr>
        <p:spPr>
          <a:xfrm>
            <a:off x="3060758" y="4018731"/>
            <a:ext cx="459356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(0)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4BCE49D-9489-4E57-BED2-683ED4FD7C1C}"/>
              </a:ext>
            </a:extLst>
          </p:cNvPr>
          <p:cNvCxnSpPr/>
          <p:nvPr/>
        </p:nvCxnSpPr>
        <p:spPr>
          <a:xfrm>
            <a:off x="2406950" y="4432616"/>
            <a:ext cx="0" cy="38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FB40DF5-A2CE-4788-84F9-F634423A95F2}"/>
              </a:ext>
            </a:extLst>
          </p:cNvPr>
          <p:cNvCxnSpPr>
            <a:cxnSpLocks/>
            <a:stCxn id="18" idx="2"/>
            <a:endCxn id="53" idx="0"/>
          </p:cNvCxnSpPr>
          <p:nvPr/>
        </p:nvCxnSpPr>
        <p:spPr>
          <a:xfrm flipH="1">
            <a:off x="4599317" y="3654782"/>
            <a:ext cx="918714" cy="36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CED6CCF-A9BF-4CEB-9783-A542B7FD311C}"/>
              </a:ext>
            </a:extLst>
          </p:cNvPr>
          <p:cNvSpPr/>
          <p:nvPr/>
        </p:nvSpPr>
        <p:spPr>
          <a:xfrm>
            <a:off x="1682687" y="4815037"/>
            <a:ext cx="459356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(0)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11BEBB-C461-4D57-8583-227BD934E557}"/>
              </a:ext>
            </a:extLst>
          </p:cNvPr>
          <p:cNvSpPr/>
          <p:nvPr/>
        </p:nvSpPr>
        <p:spPr>
          <a:xfrm>
            <a:off x="2142043" y="4815307"/>
            <a:ext cx="459357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“1”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D5DA5DD-0ABC-4C1E-A39E-22B2E49B464F}"/>
              </a:ext>
            </a:extLst>
          </p:cNvPr>
          <p:cNvSpPr/>
          <p:nvPr/>
        </p:nvSpPr>
        <p:spPr>
          <a:xfrm>
            <a:off x="2601400" y="4815306"/>
            <a:ext cx="522611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(-1)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7F3E6E8-7C86-439D-BE85-0B349BB9E60E}"/>
              </a:ext>
            </a:extLst>
          </p:cNvPr>
          <p:cNvSpPr/>
          <p:nvPr/>
        </p:nvSpPr>
        <p:spPr>
          <a:xfrm>
            <a:off x="3910282" y="4018731"/>
            <a:ext cx="459356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(0)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DFDDDDD-AF28-45E2-BD90-C85579C15142}"/>
              </a:ext>
            </a:extLst>
          </p:cNvPr>
          <p:cNvSpPr/>
          <p:nvPr/>
        </p:nvSpPr>
        <p:spPr>
          <a:xfrm>
            <a:off x="4369638" y="4019001"/>
            <a:ext cx="459357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“1”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86B506-B141-46DD-98AD-8CFC79C3DC8D}"/>
              </a:ext>
            </a:extLst>
          </p:cNvPr>
          <p:cNvSpPr/>
          <p:nvPr/>
        </p:nvSpPr>
        <p:spPr>
          <a:xfrm>
            <a:off x="4828995" y="4019000"/>
            <a:ext cx="689035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(-1)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4EB7436-46F7-488E-8BD1-956327073F95}"/>
              </a:ext>
            </a:extLst>
          </p:cNvPr>
          <p:cNvSpPr/>
          <p:nvPr/>
        </p:nvSpPr>
        <p:spPr>
          <a:xfrm>
            <a:off x="5988707" y="4018462"/>
            <a:ext cx="459356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(0)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BE1886B-E482-4987-8FBC-8A65FCD90678}"/>
              </a:ext>
            </a:extLst>
          </p:cNvPr>
          <p:cNvSpPr/>
          <p:nvPr/>
        </p:nvSpPr>
        <p:spPr>
          <a:xfrm>
            <a:off x="6448063" y="4018732"/>
            <a:ext cx="459357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“1”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5A38A7F-2FFC-40B3-B1F3-C0FC512743A2}"/>
              </a:ext>
            </a:extLst>
          </p:cNvPr>
          <p:cNvSpPr/>
          <p:nvPr/>
        </p:nvSpPr>
        <p:spPr>
          <a:xfrm>
            <a:off x="6907420" y="4018731"/>
            <a:ext cx="689035" cy="414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(-1)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1730B66-E1F7-4483-B412-DE3A301A7B26}"/>
              </a:ext>
            </a:extLst>
          </p:cNvPr>
          <p:cNvCxnSpPr>
            <a:cxnSpLocks/>
            <a:stCxn id="22" idx="2"/>
            <a:endCxn id="60" idx="0"/>
          </p:cNvCxnSpPr>
          <p:nvPr/>
        </p:nvCxnSpPr>
        <p:spPr>
          <a:xfrm>
            <a:off x="6673969" y="3654779"/>
            <a:ext cx="3773" cy="36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6C630B5F-6A8A-4492-9D4A-B932BD0DAEEC}"/>
              </a:ext>
            </a:extLst>
          </p:cNvPr>
          <p:cNvSpPr txBox="1">
            <a:spLocks/>
          </p:cNvSpPr>
          <p:nvPr/>
        </p:nvSpPr>
        <p:spPr>
          <a:xfrm>
            <a:off x="838199" y="5435997"/>
            <a:ext cx="10100095" cy="1056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j-lt"/>
              </a:rPr>
              <a:t>“1231412”</a:t>
            </a:r>
          </a:p>
          <a:p>
            <a:r>
              <a:rPr lang="ko-KR" altLang="en-US" dirty="0" err="1">
                <a:latin typeface="+mj-lt"/>
              </a:rPr>
              <a:t>이진트리의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“</a:t>
            </a:r>
            <a:r>
              <a:rPr lang="ko-KR" altLang="en-US" dirty="0">
                <a:latin typeface="+mj-lt"/>
              </a:rPr>
              <a:t>중위순회</a:t>
            </a:r>
            <a:r>
              <a:rPr lang="en-US" altLang="ko-KR" dirty="0">
                <a:latin typeface="+mj-lt"/>
              </a:rPr>
              <a:t>” (</a:t>
            </a:r>
            <a:r>
              <a:rPr lang="en-US" altLang="ko-KR" dirty="0" err="1">
                <a:latin typeface="+mj-lt"/>
              </a:rPr>
              <a:t>inorder</a:t>
            </a:r>
            <a:r>
              <a:rPr lang="en-US" altLang="ko-KR" dirty="0">
                <a:latin typeface="+mj-lt"/>
              </a:rPr>
              <a:t>: left =&gt; root =&gt; right)</a:t>
            </a:r>
          </a:p>
        </p:txBody>
      </p:sp>
    </p:spTree>
    <p:extLst>
      <p:ext uri="{BB962C8B-B14F-4D97-AF65-F5344CB8AC3E}">
        <p14:creationId xmlns:p14="http://schemas.microsoft.com/office/powerpoint/2010/main" val="288179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4F09E-8390-452C-9A24-A3B712A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알고리즘의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5BF4C-F9F5-4DC5-8460-55C83B9CF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0888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상향식 분석</a:t>
            </a:r>
            <a:endParaRPr lang="en-US" altLang="ko-KR" dirty="0">
              <a:latin typeface="+mj-lt"/>
            </a:endParaRP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recur(1): recur(0), print(“1”), recur(-1) =&gt; “1”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recur(2): recur(1), print(“2”), recur(0) =&gt; “1” “2”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recur(3): recur(2), print(“3”), recur(1) =&gt; “12” “3” “1”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recur(4): recur(3), print(“4”), recur(2) =&gt; “1231” “4” “12”</a:t>
            </a:r>
          </a:p>
        </p:txBody>
      </p:sp>
    </p:spTree>
    <p:extLst>
      <p:ext uri="{BB962C8B-B14F-4D97-AF65-F5344CB8AC3E}">
        <p14:creationId xmlns:p14="http://schemas.microsoft.com/office/powerpoint/2010/main" val="2334970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4F09E-8390-452C-9A24-A3B712A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5BF4C-F9F5-4DC5-8460-55C83B9CF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0888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Q4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recur2(1): 1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recur2(2): recur2(0), print(“2”), recur2(1) =&gt; “2” “1”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recur2(3): recur2(1), print(“3”), recur2(2) =&gt; “1” “3” “21”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</a:rPr>
              <a:t>recur2(4): recur2(2), print(“4”), recur2(3) =&gt; “21” “4” “1321”</a:t>
            </a:r>
          </a:p>
        </p:txBody>
      </p:sp>
    </p:spTree>
    <p:extLst>
      <p:ext uri="{BB962C8B-B14F-4D97-AF65-F5344CB8AC3E}">
        <p14:creationId xmlns:p14="http://schemas.microsoft.com/office/powerpoint/2010/main" val="3872151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4F09E-8390-452C-9A24-A3B712A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알고리즘의 </a:t>
            </a:r>
            <a:r>
              <a:rPr lang="ko-KR" altLang="en-US" dirty="0" err="1"/>
              <a:t>비재귀적</a:t>
            </a:r>
            <a:r>
              <a:rPr lang="ko-KR" altLang="en-US" dirty="0"/>
              <a:t>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5BF4C-F9F5-4DC5-8460-55C83B9C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메서드</a:t>
            </a:r>
            <a:r>
              <a:rPr lang="en-US" altLang="ko-KR" dirty="0"/>
              <a:t>: n-1</a:t>
            </a:r>
            <a:r>
              <a:rPr lang="ko-KR" altLang="en-US" dirty="0"/>
              <a:t>재귀</a:t>
            </a:r>
            <a:r>
              <a:rPr lang="en-US" altLang="ko-KR" dirty="0"/>
              <a:t>, n</a:t>
            </a:r>
            <a:r>
              <a:rPr lang="ko-KR" altLang="en-US" dirty="0"/>
              <a:t>출력</a:t>
            </a:r>
            <a:r>
              <a:rPr lang="en-US" altLang="ko-KR" dirty="0"/>
              <a:t>, n-2</a:t>
            </a:r>
            <a:r>
              <a:rPr lang="ko-KR" altLang="en-US" dirty="0"/>
              <a:t>재귀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recur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 (n &gt; 0)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recur</a:t>
            </a:r>
            <a:r>
              <a:rPr lang="en-US" altLang="ko-KR" dirty="0">
                <a:latin typeface="Consolas" panose="020B0609020204030204" pitchFamily="49" charset="0"/>
              </a:rPr>
              <a:t>(n - 1);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recur</a:t>
            </a:r>
            <a:r>
              <a:rPr lang="en-US" altLang="ko-KR" dirty="0">
                <a:latin typeface="Consolas" panose="020B0609020204030204" pitchFamily="49" charset="0"/>
              </a:rPr>
              <a:t>(n - 2);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247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4F09E-8390-452C-9A24-A3B712A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알고리즘의 </a:t>
            </a:r>
            <a:r>
              <a:rPr lang="ko-KR" altLang="en-US" dirty="0" err="1"/>
              <a:t>비재귀적</a:t>
            </a:r>
            <a:r>
              <a:rPr lang="ko-KR" altLang="en-US" dirty="0"/>
              <a:t>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5BF4C-F9F5-4DC5-8460-55C83B9CF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0888"/>
          </a:xfrm>
        </p:spPr>
        <p:txBody>
          <a:bodyPr/>
          <a:lstStyle/>
          <a:p>
            <a:r>
              <a:rPr lang="ko-KR" altLang="en-US" dirty="0" err="1">
                <a:latin typeface="+mj-lt"/>
              </a:rPr>
              <a:t>꼬리재귀</a:t>
            </a:r>
            <a:r>
              <a:rPr lang="ko-KR" altLang="en-US" dirty="0">
                <a:latin typeface="+mj-lt"/>
              </a:rPr>
              <a:t> 제거</a:t>
            </a:r>
            <a:endParaRPr lang="en-US" altLang="ko-KR" dirty="0">
              <a:latin typeface="+mj-lt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recur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 </a:t>
            </a:r>
            <a:r>
              <a:rPr lang="en-US" altLang="ko-KR" dirty="0">
                <a:latin typeface="Consolas" panose="020B0609020204030204" pitchFamily="49" charset="0"/>
              </a:rPr>
              <a:t>(n &gt; 0)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recur</a:t>
            </a:r>
            <a:r>
              <a:rPr lang="en-US" altLang="ko-KR" dirty="0">
                <a:latin typeface="Consolas" panose="020B0609020204030204" pitchFamily="49" charset="0"/>
              </a:rPr>
              <a:t>(n - 1);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n = n - 2;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0796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4F09E-8390-452C-9A24-A3B712A0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421"/>
            <a:ext cx="10515600" cy="1325563"/>
          </a:xfrm>
        </p:spPr>
        <p:txBody>
          <a:bodyPr/>
          <a:lstStyle/>
          <a:p>
            <a:r>
              <a:rPr lang="ko-KR" altLang="en-US" dirty="0"/>
              <a:t>재귀 알고리즘의 </a:t>
            </a:r>
            <a:r>
              <a:rPr lang="ko-KR" altLang="en-US" dirty="0" err="1"/>
              <a:t>비재귀적</a:t>
            </a:r>
            <a:r>
              <a:rPr lang="ko-KR" altLang="en-US" dirty="0"/>
              <a:t>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5BF4C-F9F5-4DC5-8460-55C83B9CF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457"/>
            <a:ext cx="10515600" cy="55985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recur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 </a:t>
            </a:r>
            <a:r>
              <a:rPr lang="en-US" altLang="ko-KR" dirty="0">
                <a:latin typeface="Consolas" panose="020B0609020204030204" pitchFamily="49" charset="0"/>
              </a:rPr>
              <a:t>(true)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 (n &gt; 0) {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일단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을 순서대로 전부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push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 err="1">
                <a:latin typeface="Consolas" panose="020B0609020204030204" pitchFamily="49" charset="0"/>
              </a:rPr>
              <a:t>s.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push</a:t>
            </a:r>
            <a:r>
              <a:rPr lang="en-US" altLang="ko-KR" dirty="0"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n = n - 1;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}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역순으로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pop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하여 나머지 부분 수행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altLang="ko-KR" dirty="0">
                <a:latin typeface="Consolas" panose="020B0609020204030204" pitchFamily="49" charset="0"/>
              </a:rPr>
              <a:t>() !=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n = </a:t>
            </a:r>
            <a:r>
              <a:rPr lang="en-US" altLang="ko-KR" dirty="0" err="1">
                <a:latin typeface="Consolas" panose="020B0609020204030204" pitchFamily="49" charset="0"/>
              </a:rPr>
              <a:t>s.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pop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n = n - 2;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}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86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3CA97-C6F1-428B-B25F-96DB7C95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15E7D-C787-47DE-95AD-67BAE4A85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생성자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Stack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max)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stk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altLang="ko-KR" dirty="0">
                <a:latin typeface="Consolas" panose="020B0609020204030204" pitchFamily="49" charset="0"/>
              </a:rPr>
              <a:t>[max];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latin typeface="Consolas" panose="020B0609020204030204" pitchFamily="49" charset="0"/>
              </a:rPr>
              <a:t>.max</a:t>
            </a:r>
            <a:r>
              <a:rPr lang="en-US" altLang="ko-KR" dirty="0">
                <a:latin typeface="Consolas" panose="020B0609020204030204" pitchFamily="49" charset="0"/>
              </a:rPr>
              <a:t> = max;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798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0BF00-974C-4154-96BD-A0B38FD5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FECAE-DF6F-493D-977C-1D0E70F0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메서드</a:t>
            </a:r>
            <a:r>
              <a:rPr lang="en-US" altLang="ko-KR" dirty="0"/>
              <a:t>: push(</a:t>
            </a:r>
            <a:r>
              <a:rPr lang="ko-KR" altLang="en-US" dirty="0"/>
              <a:t>넣기</a:t>
            </a:r>
            <a:r>
              <a:rPr lang="en-US" altLang="ko-KR" dirty="0"/>
              <a:t>), pop(</a:t>
            </a:r>
            <a:r>
              <a:rPr lang="ko-KR" altLang="en-US" dirty="0"/>
              <a:t>꺼내기</a:t>
            </a:r>
            <a:r>
              <a:rPr lang="en-US" altLang="ko-KR" dirty="0"/>
              <a:t>), peek(</a:t>
            </a:r>
            <a:r>
              <a:rPr lang="ko-KR" altLang="en-US" dirty="0"/>
              <a:t>들여다보기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push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(&lt;T&gt;</a:t>
            </a:r>
            <a:r>
              <a:rPr lang="en-US" altLang="ko-KR" dirty="0">
                <a:latin typeface="Consolas" panose="020B06090202040302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 &lt; max) </a:t>
            </a:r>
            <a:r>
              <a:rPr lang="en-US" altLang="ko-KR" dirty="0" err="1">
                <a:latin typeface="Consolas" panose="020B0609020204030204" pitchFamily="49" charset="0"/>
              </a:rPr>
              <a:t>stk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++] =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&lt;T&gt; </a:t>
            </a:r>
            <a:r>
              <a:rPr lang="en-US" altLang="ko-KR" dirty="0">
                <a:latin typeface="Consolas" panose="020B0609020204030204" pitchFamily="49" charset="0"/>
              </a:rPr>
              <a:t>x; 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&lt;T&gt;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pop</a:t>
            </a:r>
            <a:r>
              <a:rPr lang="en-US" altLang="ko-KR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 &gt; 0)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stk</a:t>
            </a:r>
            <a:r>
              <a:rPr lang="en-US" altLang="ko-KR" dirty="0">
                <a:latin typeface="Consolas" panose="020B0609020204030204" pitchFamily="49" charset="0"/>
              </a:rPr>
              <a:t>[--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]; }</a:t>
            </a:r>
          </a:p>
          <a:p>
            <a:r>
              <a:rPr lang="en-US" altLang="ko-KR" dirty="0"/>
              <a:t>pop </a:t>
            </a:r>
            <a:r>
              <a:rPr lang="ko-KR" altLang="en-US" dirty="0"/>
              <a:t>할 때 </a:t>
            </a:r>
            <a:r>
              <a:rPr lang="en-US" altLang="ko-KR" dirty="0"/>
              <a:t>pop</a:t>
            </a:r>
            <a:r>
              <a:rPr lang="ko-KR" altLang="en-US" dirty="0"/>
              <a:t>한 위치의 값을 다른 어떤 값으로 초기화할 필요가 없다</a:t>
            </a:r>
            <a:r>
              <a:rPr lang="en-US" altLang="ko-KR" dirty="0"/>
              <a:t>. </a:t>
            </a:r>
            <a:r>
              <a:rPr lang="ko-KR" altLang="en-US" dirty="0"/>
              <a:t>그냥 </a:t>
            </a:r>
            <a:r>
              <a:rPr lang="en-US" altLang="ko-KR" dirty="0" err="1"/>
              <a:t>ptr</a:t>
            </a:r>
            <a:r>
              <a:rPr lang="ko-KR" altLang="en-US" dirty="0"/>
              <a:t>만 </a:t>
            </a:r>
            <a:r>
              <a:rPr lang="en-US" altLang="ko-KR" dirty="0"/>
              <a:t>1 </a:t>
            </a:r>
            <a:r>
              <a:rPr lang="ko-KR" altLang="en-US" dirty="0"/>
              <a:t>줄여주면 된다</a:t>
            </a:r>
          </a:p>
        </p:txBody>
      </p:sp>
    </p:spTree>
    <p:extLst>
      <p:ext uri="{BB962C8B-B14F-4D97-AF65-F5344CB8AC3E}">
        <p14:creationId xmlns:p14="http://schemas.microsoft.com/office/powerpoint/2010/main" val="50780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05182-DEEA-40BC-A949-FED41EA8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109C0-1792-42E8-8B89-E284A962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 메서드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peek(</a:t>
            </a:r>
            <a:r>
              <a:rPr lang="ko-KR" altLang="en-US" dirty="0"/>
              <a:t>들여다보기</a:t>
            </a:r>
            <a:r>
              <a:rPr lang="en-US" altLang="ko-KR" dirty="0"/>
              <a:t>), </a:t>
            </a:r>
            <a:r>
              <a:rPr lang="en-US" altLang="ko-KR" dirty="0" err="1"/>
              <a:t>indexOf</a:t>
            </a: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&lt;T&gt;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peek</a:t>
            </a:r>
            <a:r>
              <a:rPr lang="en-US" altLang="ko-KR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 &gt; 0)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stk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]; 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&lt;T&gt; </a:t>
            </a:r>
            <a:r>
              <a:rPr lang="en-US" altLang="ko-KR" dirty="0">
                <a:latin typeface="Consolas" panose="020B0609020204030204" pitchFamily="49" charset="0"/>
              </a:rPr>
              <a:t>x)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ptr-1;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&gt;= 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--)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stk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altLang="ko-KR" dirty="0">
                <a:latin typeface="Consolas" panose="020B0609020204030204" pitchFamily="49" charset="0"/>
              </a:rPr>
              <a:t>(x))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-1; }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169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05182-DEEA-40BC-A949-FED41EA8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109C0-1792-42E8-8B89-E284A962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 메서드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clear(</a:t>
            </a:r>
            <a:r>
              <a:rPr lang="ko-KR" altLang="en-US" dirty="0"/>
              <a:t>삭제</a:t>
            </a:r>
            <a:r>
              <a:rPr lang="en-US" altLang="ko-KR" dirty="0"/>
              <a:t>), capacity(</a:t>
            </a:r>
            <a:r>
              <a:rPr lang="ko-KR" altLang="en-US" dirty="0"/>
              <a:t>용량</a:t>
            </a:r>
            <a:r>
              <a:rPr lang="en-US" altLang="ko-KR" dirty="0"/>
              <a:t>), size(</a:t>
            </a:r>
            <a:r>
              <a:rPr lang="ko-KR" altLang="en-US" dirty="0"/>
              <a:t>데이터 수</a:t>
            </a:r>
            <a:r>
              <a:rPr lang="en-US" altLang="ko-KR" dirty="0"/>
              <a:t>), </a:t>
            </a:r>
            <a:r>
              <a:rPr lang="en-US" altLang="ko-KR" dirty="0" err="1"/>
              <a:t>isEmpty</a:t>
            </a:r>
            <a:r>
              <a:rPr lang="en-US" altLang="ko-KR" dirty="0"/>
              <a:t>(</a:t>
            </a:r>
            <a:r>
              <a:rPr lang="ko-KR" altLang="en-US" dirty="0" err="1"/>
              <a:t>비어있는가</a:t>
            </a:r>
            <a:r>
              <a:rPr lang="en-US" altLang="ko-KR" dirty="0"/>
              <a:t>?), </a:t>
            </a:r>
            <a:r>
              <a:rPr lang="en-US" altLang="ko-KR" dirty="0" err="1"/>
              <a:t>isFull</a:t>
            </a:r>
            <a:r>
              <a:rPr lang="en-US" altLang="ko-KR" dirty="0"/>
              <a:t>(</a:t>
            </a:r>
            <a:r>
              <a:rPr lang="ko-KR" altLang="en-US" dirty="0"/>
              <a:t>꽉 차 있는가</a:t>
            </a:r>
            <a:r>
              <a:rPr lang="en-US" altLang="ko-KR" dirty="0"/>
              <a:t>?)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clear </a:t>
            </a:r>
            <a:r>
              <a:rPr lang="en-US" altLang="ko-KR" dirty="0">
                <a:latin typeface="Consolas" panose="020B0609020204030204" pitchFamily="49" charset="0"/>
              </a:rPr>
              <a:t>() { 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 = 0; 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capacity</a:t>
            </a:r>
            <a:r>
              <a:rPr lang="en-US" altLang="ko-KR" dirty="0">
                <a:latin typeface="Consolas" panose="020B0609020204030204" pitchFamily="49" charset="0"/>
              </a:rPr>
              <a:t> () {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max;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size </a:t>
            </a:r>
            <a:r>
              <a:rPr lang="en-US" altLang="ko-KR" dirty="0">
                <a:latin typeface="Consolas" panose="020B0609020204030204" pitchFamily="49" charset="0"/>
              </a:rPr>
              <a:t>() {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altLang="ko-KR" dirty="0">
                <a:latin typeface="Consolas" panose="020B0609020204030204" pitchFamily="49" charset="0"/>
              </a:rPr>
              <a:t> () {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 == 0; }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isFull</a:t>
            </a:r>
            <a:r>
              <a:rPr lang="en-US" altLang="ko-KR" dirty="0">
                <a:latin typeface="Consolas" panose="020B0609020204030204" pitchFamily="49" charset="0"/>
              </a:rPr>
              <a:t> () {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 == max; 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867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05182-DEEA-40BC-A949-FED41EA8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109C0-1792-42E8-8B89-E284A962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 메서드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dump(</a:t>
            </a:r>
            <a:r>
              <a:rPr lang="ko-KR" altLang="en-US" dirty="0"/>
              <a:t>모든 데이터를 출력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dump</a:t>
            </a:r>
            <a:r>
              <a:rPr lang="en-US" altLang="ko-KR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=0;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latin typeface="Consolas" panose="020B0609020204030204" pitchFamily="49" charset="0"/>
              </a:rPr>
              <a:t>ptr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stk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032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56B4A-49BD-417E-88FF-5CA4B9C8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994FD-D901-47E3-B523-559CDD6A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Q1: </a:t>
            </a:r>
            <a:r>
              <a:rPr lang="ko-KR" altLang="en-US" dirty="0"/>
              <a:t>생략</a:t>
            </a:r>
            <a:endParaRPr lang="en-US" altLang="ko-KR" dirty="0"/>
          </a:p>
          <a:p>
            <a:r>
              <a:rPr lang="en-US" altLang="ko-KR" dirty="0"/>
              <a:t>Q2: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0325A3-F77F-498D-BA50-D815AA5AC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83" y="1346200"/>
            <a:ext cx="6829698" cy="48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6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1790</Words>
  <Application>Microsoft Office PowerPoint</Application>
  <PresentationFormat>와이드스크린</PresentationFormat>
  <Paragraphs>258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Consolas</vt:lpstr>
      <vt:lpstr>Office 테마</vt:lpstr>
      <vt:lpstr>STACK &amp; QUEUE</vt:lpstr>
      <vt:lpstr>스택</vt:lpstr>
      <vt:lpstr>스택의 구현</vt:lpstr>
      <vt:lpstr>스택의 구현</vt:lpstr>
      <vt:lpstr>스택의 구현</vt:lpstr>
      <vt:lpstr>스택의 구현</vt:lpstr>
      <vt:lpstr>스택의 구현</vt:lpstr>
      <vt:lpstr>스택의 구현</vt:lpstr>
      <vt:lpstr>연습문제</vt:lpstr>
      <vt:lpstr>연습문제</vt:lpstr>
      <vt:lpstr>큐</vt:lpstr>
      <vt:lpstr>큐를 스택처럼 구현하면?</vt:lpstr>
      <vt:lpstr>Circular buffer</vt:lpstr>
      <vt:lpstr>큐의 구현</vt:lpstr>
      <vt:lpstr>큐의 구현</vt:lpstr>
      <vt:lpstr>큐의 구현</vt:lpstr>
      <vt:lpstr>큐의 구현</vt:lpstr>
      <vt:lpstr>큐의 구현</vt:lpstr>
      <vt:lpstr>큐의 구현</vt:lpstr>
      <vt:lpstr>큐의 구현</vt:lpstr>
      <vt:lpstr>연습문제</vt:lpstr>
      <vt:lpstr>연습문제</vt:lpstr>
      <vt:lpstr>RECURSION</vt:lpstr>
      <vt:lpstr>재귀</vt:lpstr>
      <vt:lpstr>팩토리얼</vt:lpstr>
      <vt:lpstr>팩토리얼</vt:lpstr>
      <vt:lpstr>유클리드 호제법</vt:lpstr>
      <vt:lpstr>유클리드 호제법</vt:lpstr>
      <vt:lpstr>연습문제</vt:lpstr>
      <vt:lpstr>연습문제</vt:lpstr>
      <vt:lpstr>재귀 알고리즘의 분석</vt:lpstr>
      <vt:lpstr>재귀 알고리즘의 분석</vt:lpstr>
      <vt:lpstr>재귀 알고리즘의 분석</vt:lpstr>
      <vt:lpstr>연습문제</vt:lpstr>
      <vt:lpstr>재귀 알고리즘의 비재귀적 표현</vt:lpstr>
      <vt:lpstr>재귀 알고리즘의 비재귀적 표현</vt:lpstr>
      <vt:lpstr>재귀 알고리즘의 비재귀적 표현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QUEUE</dc:title>
  <dc:creator>tjoeun</dc:creator>
  <cp:lastModifiedBy>tjoeun</cp:lastModifiedBy>
  <cp:revision>31</cp:revision>
  <dcterms:created xsi:type="dcterms:W3CDTF">2020-09-22T01:21:59Z</dcterms:created>
  <dcterms:modified xsi:type="dcterms:W3CDTF">2020-09-22T09:27:29Z</dcterms:modified>
</cp:coreProperties>
</file>