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6" r:id="rId15"/>
    <p:sldId id="267" r:id="rId16"/>
    <p:sldId id="270" r:id="rId17"/>
    <p:sldId id="271" r:id="rId18"/>
    <p:sldId id="269" r:id="rId19"/>
    <p:sldId id="272" r:id="rId20"/>
    <p:sldId id="27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7" autoAdjust="0"/>
    <p:restoredTop sz="94660"/>
  </p:normalViewPr>
  <p:slideViewPr>
    <p:cSldViewPr snapToGrid="0">
      <p:cViewPr varScale="1">
        <p:scale>
          <a:sx n="58" d="100"/>
          <a:sy n="58" d="100"/>
        </p:scale>
        <p:origin x="7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47A33-31BD-4F32-ACDD-9358B4B70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B1DF76-3DAB-4DF2-B1AC-71DFD2FB8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7157-D2F6-4FED-B2F5-3A561707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4FC426-AB41-4A7D-8C87-1E12F95E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F674DF-39F4-41DE-83D3-D7D9DDBD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0FEF9-CC5A-40AC-A1E5-65CC576E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8B4A18-2893-47C0-B7C7-64BEFFBD8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1AFD54-5808-4E6A-BB38-2DDD7C38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4769B5-0056-43E6-8D70-1DE97DD7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93EDE0-54DD-4113-838C-237B4786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8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231307-7673-4B76-AD7C-B4E2E621C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5CC500-5E75-4FA4-A413-BEB98F43D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28D82A-B6EB-4667-9EAE-1BE84BFE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599A6-1589-48D5-A2E0-DD3D96829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9ADCD3-5808-4C3F-BA76-1C673370E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8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73353-90BE-4F43-8490-5A0A27C6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B28E7-78D4-4D79-9870-D32474A6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0CD4B8-376B-4B13-B1D9-152BCE6D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058FE-AF6D-47FB-A99A-7B7AAAB5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753AC-1C15-4C80-832E-02EFA33B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14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003DB-87F1-46F2-B355-EBCEA1E7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46975B-FBAF-4089-AA8C-E26F15633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182E5-4410-4A25-A2DA-C731D189D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BAB218-79D6-4360-A18E-CA9E5D55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BCA07E-AEDF-4341-8268-5A356ECB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C5593D-AB0A-499B-A1D6-CD88AB6DB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5DCD-0E9B-4868-B777-5FCEF453A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A01DD1E-36C4-47D0-894C-64F86B97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F554AB-DA06-497C-A011-2799D2A5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35A15F-B241-4DC0-921E-AD75A52F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F0D3F4-BFD2-4F58-8C1F-745ED28D2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98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EE718-CC40-416A-B6C1-44EDB1BC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1FE27E-BBE4-410B-9DF1-9AC6F089E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011E0-A41C-4C33-837D-517BB3620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4F5C0-FAE5-435D-A265-516AA8D77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12DD5-7F86-4CCF-8FD3-9EA681161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828A53-DC3D-4DA3-BDE5-75954584D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91A0D5-2725-4057-841D-689FED015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7C0817-4D6C-4E62-964B-88A7DBAD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81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60722-D441-4D4A-A00F-A4C83FD9E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FAA9AE-211E-4D55-85CA-049CF3CC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4274D5-E2A1-44A5-8A25-EDEEBE9F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CB2B23-02E7-4F5E-89E6-FF6C9C094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810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3C4688-6E56-4BD7-8843-AA94C53D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95126-73D4-4DD7-A699-5566C095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438DE2-6FCB-467B-806C-F9DB9D32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9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D8B96-CDD9-42A1-B825-29328022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39F31A-5F06-4AFD-A5FB-DCA059E8B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68CD7-7C34-4320-9E2E-A85124CE8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8EA717-4505-4B11-9A0B-0073B846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05DB21-3BC7-4BBC-A9EF-4971E900F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156956-A583-4328-A04C-4C95729BB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549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70E7C-ECE2-4636-827F-A4F0E292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539DF75-201B-446B-95E1-3A36DB7D2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FFFF39-E425-454C-B8F7-A896F7A78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995763-BB57-441B-A73B-2441919A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D4FDA1-DABA-497F-98F4-CC74F20C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2EEF75-91AF-4AAB-8AE6-0A5F96D4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8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A8A8FA-C495-478C-AA73-B4A12D584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5C933D-728B-4B9F-B341-99CE4FC95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C8B79-3747-4544-8E02-9A0C5CD56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EF436-32C3-4CEE-90BA-F262F71CF38C}" type="datetimeFigureOut">
              <a:rPr lang="ko-KR" altLang="en-US" smtClean="0"/>
              <a:t>2020-10-20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C7CF97-A598-4A42-8907-D0D15D928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CF8546-496F-4CEB-B4B4-03190C4C9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D80F3-6A98-4CD5-8043-EFAC46DBE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1F0BE-584E-446C-9A24-AB74555B7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STRING SEARCH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36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478AD-5F24-4353-9C6B-1C5CEADB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배열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F18A5D-49D1-40D5-9C4E-74D8A119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		pp	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pt</a:t>
            </a:r>
            <a:endParaRPr lang="en-US" altLang="ko-KR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		0	1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cdaaa</a:t>
            </a:r>
            <a:r>
              <a:rPr lang="en-US" altLang="ko-KR" dirty="0">
                <a:latin typeface="Consolas" panose="020B0609020204030204" pitchFamily="49" charset="0"/>
              </a:rPr>
              <a:t>	1	2	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abaaaab</a:t>
            </a:r>
            <a:r>
              <a:rPr lang="en-US" altLang="ko-KR" dirty="0">
                <a:latin typeface="Consolas" panose="020B0609020204030204" pitchFamily="49" charset="0"/>
              </a:rPr>
              <a:t>	1	2</a:t>
            </a: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 err="1">
                <a:latin typeface="Consolas" panose="020B0609020204030204" pitchFamily="49" charset="0"/>
              </a:rPr>
              <a:t>daaa</a:t>
            </a:r>
            <a:r>
              <a:rPr lang="en-US" altLang="ko-KR" dirty="0">
                <a:latin typeface="Consolas" panose="020B0609020204030204" pitchFamily="49" charset="0"/>
              </a:rPr>
              <a:t>	0	3	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baaaab</a:t>
            </a:r>
            <a:r>
              <a:rPr lang="en-US" altLang="ko-KR" dirty="0">
                <a:latin typeface="Consolas" panose="020B0609020204030204" pitchFamily="49" charset="0"/>
              </a:rPr>
              <a:t>	2	3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ac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 err="1">
                <a:latin typeface="Consolas" panose="020B0609020204030204" pitchFamily="49" charset="0"/>
              </a:rPr>
              <a:t>aaa</a:t>
            </a:r>
            <a:r>
              <a:rPr lang="en-US" altLang="ko-KR" dirty="0">
                <a:latin typeface="Consolas" panose="020B0609020204030204" pitchFamily="49" charset="0"/>
              </a:rPr>
              <a:t>	0	4	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baaaab</a:t>
            </a:r>
            <a:r>
              <a:rPr lang="en-US" altLang="ko-KR" dirty="0">
                <a:latin typeface="Consolas" panose="020B0609020204030204" pitchFamily="49" charset="0"/>
              </a:rPr>
              <a:t>	(1)	(3)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acd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aa</a:t>
            </a:r>
            <a:r>
              <a:rPr lang="en-US" altLang="ko-KR" dirty="0">
                <a:latin typeface="Consolas" panose="020B0609020204030204" pitchFamily="49" charset="0"/>
              </a:rPr>
              <a:t>	1	5	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latin typeface="Consolas" panose="020B0609020204030204" pitchFamily="49" charset="0"/>
              </a:rPr>
              <a:t>aaaab</a:t>
            </a:r>
            <a:r>
              <a:rPr lang="en-US" altLang="ko-KR" dirty="0">
                <a:latin typeface="Consolas" panose="020B0609020204030204" pitchFamily="49" charset="0"/>
              </a:rPr>
              <a:t>	0	4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latin typeface="Consolas" panose="020B0609020204030204" pitchFamily="49" charset="0"/>
              </a:rPr>
              <a:t>cd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	2	6	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aab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aaab</a:t>
            </a:r>
            <a:r>
              <a:rPr lang="en-US" altLang="ko-KR" dirty="0">
                <a:latin typeface="Consolas" panose="020B0609020204030204" pitchFamily="49" charset="0"/>
              </a:rPr>
              <a:t>	1	5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acda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US" altLang="ko-KR" dirty="0">
                <a:latin typeface="Consolas" panose="020B0609020204030204" pitchFamily="49" charset="0"/>
              </a:rPr>
              <a:t>(1)	(6)	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dirty="0" err="1">
                <a:latin typeface="Consolas" panose="020B0609020204030204" pitchFamily="49" charset="0"/>
              </a:rPr>
              <a:t>b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aaa</a:t>
            </a:r>
            <a:r>
              <a:rPr lang="en-US" altLang="ko-KR" dirty="0" err="1">
                <a:latin typeface="Consolas" panose="020B0609020204030204" pitchFamily="49" charset="0"/>
              </a:rPr>
              <a:t>ab</a:t>
            </a:r>
            <a:r>
              <a:rPr lang="en-US" altLang="ko-KR" dirty="0">
                <a:latin typeface="Consolas" panose="020B0609020204030204" pitchFamily="49" charset="0"/>
              </a:rPr>
              <a:t>	3	7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latin typeface="Consolas" panose="020B0609020204030204" pitchFamily="49" charset="0"/>
              </a:rPr>
              <a:t>cda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>
                <a:latin typeface="Consolas" panose="020B0609020204030204" pitchFamily="49" charset="0"/>
              </a:rPr>
              <a:t>	2	7	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latin typeface="Consolas" panose="020B0609020204030204" pitchFamily="49" charset="0"/>
              </a:rPr>
              <a:t>aba</a:t>
            </a: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aa</a:t>
            </a:r>
            <a:r>
              <a:rPr lang="en-US" altLang="ko-KR" dirty="0" err="1">
                <a:latin typeface="Consolas" panose="020B0609020204030204" pitchFamily="49" charset="0"/>
              </a:rPr>
              <a:t>ab</a:t>
            </a:r>
            <a:r>
              <a:rPr lang="en-US" altLang="ko-KR" dirty="0">
                <a:latin typeface="Consolas" panose="020B0609020204030204" pitchFamily="49" charset="0"/>
              </a:rPr>
              <a:t>	3	8</a:t>
            </a:r>
          </a:p>
          <a:p>
            <a:pPr marL="0" indent="0">
              <a:buNone/>
            </a:pP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72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EEF35-22B3-483E-8E95-F32A28AA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KMP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DE8C50-5196-4FC1-A04D-BDD578E41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pp = 0;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!= 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 &amp;&amp; pp !=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 ==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(pp))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++;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두 문자가 일치하면 포인터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++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pp++;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 if</a:t>
            </a:r>
            <a:r>
              <a:rPr lang="en-US" altLang="ko-KR" dirty="0">
                <a:latin typeface="Consolas" panose="020B0609020204030204" pitchFamily="49" charset="0"/>
              </a:rPr>
              <a:t> (pp == 0)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++;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처음부터 불일치라면 원문 포인터만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일치했다가 불일치하면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pp = skip[pp];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//skip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에서 가져옴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82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CA1EF-E543-4D75-A84D-4A1C03096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BOYER-MOORE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7AE51-07BA-40FB-BFB9-1A711A8C9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substring</a:t>
            </a:r>
            <a:r>
              <a:rPr lang="ko-KR" altLang="en-US" dirty="0"/>
              <a:t>에 대해 오른쪽부터 비교한다</a:t>
            </a:r>
            <a:endParaRPr lang="en-US" altLang="ko-KR" dirty="0"/>
          </a:p>
          <a:p>
            <a:r>
              <a:rPr lang="ko-KR" altLang="en-US" dirty="0"/>
              <a:t>다음 탐색 위치를 찾는 데 사용하는 방법</a:t>
            </a:r>
            <a:r>
              <a:rPr lang="en-US" altLang="ko-KR" dirty="0"/>
              <a:t>: Bad Char Rule, Good Suffix Rule</a:t>
            </a:r>
          </a:p>
        </p:txBody>
      </p:sp>
    </p:spTree>
    <p:extLst>
      <p:ext uri="{BB962C8B-B14F-4D97-AF65-F5344CB8AC3E}">
        <p14:creationId xmlns:p14="http://schemas.microsoft.com/office/powerpoint/2010/main" val="937098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08D-3B4E-49DC-BFA1-0162C696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BAD CHARACTER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CF640-1B26-4B6C-80D4-D2A6992B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		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mismatch </a:t>
            </a:r>
            <a:r>
              <a:rPr lang="ko-KR" altLang="en-US" dirty="0">
                <a:latin typeface="Consolas" panose="020B0609020204030204" pitchFamily="49" charset="0"/>
              </a:rPr>
              <a:t>된 </a:t>
            </a:r>
            <a:r>
              <a:rPr lang="en-US" altLang="ko-KR" dirty="0">
                <a:latin typeface="Consolas" panose="020B0609020204030204" pitchFamily="49" charset="0"/>
              </a:rPr>
              <a:t>text char</a:t>
            </a:r>
            <a:r>
              <a:rPr lang="ko-KR" altLang="en-US" dirty="0">
                <a:latin typeface="Consolas" panose="020B0609020204030204" pitchFamily="49" charset="0"/>
              </a:rPr>
              <a:t>에 대해서</a:t>
            </a:r>
            <a:r>
              <a:rPr lang="en-US" altLang="ko-KR" dirty="0">
                <a:latin typeface="Consolas" panose="020B0609020204030204" pitchFamily="49" charset="0"/>
              </a:rPr>
              <a:t> pattern</a:t>
            </a:r>
            <a:r>
              <a:rPr lang="ko-KR" altLang="en-US" dirty="0">
                <a:latin typeface="Consolas" panose="020B0609020204030204" pitchFamily="49" charset="0"/>
              </a:rPr>
              <a:t>에서 일치하는 부분을 찾아 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그 차이만큼 오른쪽으로 </a:t>
            </a:r>
            <a:r>
              <a:rPr lang="en-US" altLang="ko-KR" dirty="0">
                <a:latin typeface="Consolas" panose="020B0609020204030204" pitchFamily="49" charset="0"/>
              </a:rPr>
              <a:t>shift </a:t>
            </a:r>
            <a:r>
              <a:rPr lang="ko-KR" altLang="en-US" dirty="0">
                <a:latin typeface="Consolas" panose="020B0609020204030204" pitchFamily="49" charset="0"/>
              </a:rPr>
              <a:t>하면서 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GCTT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TGC</a:t>
            </a:r>
            <a:r>
              <a:rPr lang="en-US" altLang="ko-KR" dirty="0"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CCTTTTGC</a:t>
            </a:r>
            <a:r>
              <a:rPr lang="en-US" altLang="ko-KR" dirty="0">
                <a:latin typeface="Consolas" panose="020B0609020204030204" pitchFamily="49" charset="0"/>
              </a:rPr>
              <a:t>GCGCGCGC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TTT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TGC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//shift by 3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CDCD"/>
                </a:solidFill>
                <a:latin typeface="Consolas" panose="020B0609020204030204" pitchFamily="49" charset="0"/>
              </a:rPr>
              <a:t>(A)</a:t>
            </a:r>
            <a:r>
              <a:rPr lang="en-US" altLang="ko-KR" dirty="0"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TTTTG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C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//shift by 7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          CCTTTTGC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//correct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	</a:t>
            </a:r>
            <a:endParaRPr lang="ko-KR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055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3FD08D-3B4E-49DC-BFA1-0162C696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 SUFFIX RULE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CF640-1B26-4B6C-80D4-D2A6992B2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+mj-lt"/>
              </a:rPr>
              <a:t>match </a:t>
            </a:r>
            <a:r>
              <a:rPr lang="ko-KR" altLang="en-US" dirty="0">
                <a:latin typeface="+mj-lt"/>
              </a:rPr>
              <a:t>된 </a:t>
            </a:r>
            <a:r>
              <a:rPr lang="en-US" altLang="ko-KR" dirty="0">
                <a:latin typeface="+mj-lt"/>
              </a:rPr>
              <a:t>substring</a:t>
            </a:r>
            <a:r>
              <a:rPr lang="ko-KR" altLang="en-US" dirty="0">
                <a:latin typeface="+mj-lt"/>
              </a:rPr>
              <a:t>을 </a:t>
            </a:r>
            <a:r>
              <a:rPr lang="en-US" altLang="ko-KR" dirty="0">
                <a:latin typeface="+mj-lt"/>
              </a:rPr>
              <a:t>text</a:t>
            </a:r>
            <a:r>
              <a:rPr lang="ko-KR" altLang="en-US" dirty="0">
                <a:latin typeface="+mj-lt"/>
              </a:rPr>
              <a:t>에서 찾아서</a:t>
            </a:r>
            <a:endParaRPr lang="en-US" altLang="ko-KR" dirty="0">
              <a:latin typeface="+mj-lt"/>
            </a:endParaRPr>
          </a:p>
          <a:p>
            <a:pPr marL="0" indent="0">
              <a:buNone/>
            </a:pPr>
            <a:r>
              <a:rPr lang="ko-KR" altLang="en-US" dirty="0">
                <a:latin typeface="+mj-lt"/>
              </a:rPr>
              <a:t>그 </a:t>
            </a:r>
            <a:r>
              <a:rPr lang="en-US" altLang="ko-KR" dirty="0">
                <a:latin typeface="+mj-lt"/>
              </a:rPr>
              <a:t>substring</a:t>
            </a:r>
            <a:r>
              <a:rPr lang="ko-KR" altLang="en-US" dirty="0">
                <a:latin typeface="+mj-lt"/>
              </a:rPr>
              <a:t>이 </a:t>
            </a:r>
            <a:r>
              <a:rPr lang="en-US" altLang="ko-KR" dirty="0">
                <a:latin typeface="+mj-lt"/>
              </a:rPr>
              <a:t>text</a:t>
            </a:r>
            <a:r>
              <a:rPr lang="ko-KR" altLang="en-US" dirty="0">
                <a:latin typeface="+mj-lt"/>
              </a:rPr>
              <a:t>에서의</a:t>
            </a:r>
            <a:r>
              <a:rPr lang="en-US" altLang="ko-KR" dirty="0">
                <a:latin typeface="+mj-lt"/>
              </a:rPr>
              <a:t> </a:t>
            </a:r>
            <a:r>
              <a:rPr lang="ko-KR" altLang="en-US" dirty="0">
                <a:latin typeface="+mj-lt"/>
              </a:rPr>
              <a:t>위치와 일치할 때까지 오른쪽 </a:t>
            </a:r>
            <a:r>
              <a:rPr lang="en-US" altLang="ko-KR" dirty="0">
                <a:latin typeface="+mj-lt"/>
              </a:rPr>
              <a:t>shift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CGTGCCTACTTACTTACTTACTTACGCG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CT</a:t>
            </a:r>
            <a:r>
              <a:rPr lang="en-US" altLang="ko-KR" u="sng" dirty="0">
                <a:latin typeface="Consolas" panose="020B0609020204030204" pitchFamily="49" charset="0"/>
              </a:rPr>
              <a:t>TAC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TAC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altLang="ko-KR" u="sng" dirty="0">
                <a:latin typeface="Consolas" panose="020B0609020204030204" pitchFamily="49" charset="0"/>
              </a:rPr>
              <a:t>CT</a:t>
            </a:r>
            <a:r>
              <a:rPr lang="en-US" altLang="ko-KR" u="sng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TAC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TTAC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        CTTACTTAC</a:t>
            </a:r>
          </a:p>
        </p:txBody>
      </p:sp>
    </p:spTree>
    <p:extLst>
      <p:ext uri="{BB962C8B-B14F-4D97-AF65-F5344CB8AC3E}">
        <p14:creationId xmlns:p14="http://schemas.microsoft.com/office/powerpoint/2010/main" val="326758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310FB-D248-4109-B614-ED53C8F44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9E7C80-E71B-496E-B488-638EE782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&lt;= </a:t>
            </a:r>
            <a:r>
              <a:rPr lang="en-US" altLang="ko-KR" dirty="0" err="1">
                <a:latin typeface="Consolas" panose="020B0609020204030204" pitchFamily="49" charset="0"/>
              </a:rPr>
              <a:t>Character.MAX_VALUE</a:t>
            </a:r>
            <a:r>
              <a:rPr lang="en-US" altLang="ko-KR" dirty="0">
                <a:latin typeface="Consolas" panose="020B0609020204030204" pitchFamily="49" charset="0"/>
              </a:rPr>
              <a:t>;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skip[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latin typeface="Consolas" panose="020B0609020204030204" pitchFamily="49" charset="0"/>
              </a:rPr>
              <a:t>patLen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latin typeface="Consolas" panose="020B0609020204030204" pitchFamily="49" charset="0"/>
              </a:rPr>
              <a:t>patLen</a:t>
            </a:r>
            <a:r>
              <a:rPr lang="en-US" altLang="ko-KR" dirty="0">
                <a:latin typeface="Consolas" panose="020B0609020204030204" pitchFamily="49" charset="0"/>
              </a:rPr>
              <a:t> - 1;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skip[</a:t>
            </a:r>
            <a:r>
              <a:rPr lang="en-US" altLang="ko-KR" dirty="0" err="1">
                <a:latin typeface="Consolas" panose="020B0609020204030204" pitchFamily="49" charset="0"/>
              </a:rPr>
              <a:t>pat.charAt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)] = </a:t>
            </a:r>
            <a:r>
              <a:rPr lang="en-US" altLang="ko-KR" dirty="0" err="1">
                <a:latin typeface="Consolas" panose="020B0609020204030204" pitchFamily="49" charset="0"/>
              </a:rPr>
              <a:t>patLen</a:t>
            </a:r>
            <a:r>
              <a:rPr lang="en-US" altLang="ko-KR" dirty="0">
                <a:latin typeface="Consolas" panose="020B0609020204030204" pitchFamily="49" charset="0"/>
              </a:rPr>
              <a:t> -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일단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skip[]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을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pattern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길이로 채워 놓은 다음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skip[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각 문자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에 대해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BC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값을 계산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가장 마지막에 계산한 값이 들어가게 됨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	// pattern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의 마지막 문자열은 계산하지 않음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88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48AC6B-F76B-44D3-9C47-C7474EB8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latin typeface="Consolas" panose="020B0609020204030204" pitchFamily="49" charset="0"/>
              </a:rPr>
              <a:t>txtLen</a:t>
            </a:r>
            <a:r>
              <a:rPr lang="en-US" altLang="ko-KR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pp = </a:t>
            </a:r>
            <a:r>
              <a:rPr lang="en-US" altLang="ko-KR" dirty="0" err="1">
                <a:latin typeface="Consolas" panose="020B0609020204030204" pitchFamily="49" charset="0"/>
              </a:rPr>
              <a:t>patLen</a:t>
            </a:r>
            <a:r>
              <a:rPr lang="en-US" altLang="ko-KR" dirty="0">
                <a:latin typeface="Consolas" panose="020B0609020204030204" pitchFamily="49" charset="0"/>
              </a:rPr>
              <a:t> - 1;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pat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의 끝 문자에 주목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 ==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(pp))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(pp ==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검색 성공</a:t>
            </a:r>
          </a:p>
          <a:p>
            <a:pPr marL="0" indent="0">
              <a:buNone/>
            </a:pPr>
            <a:r>
              <a:rPr lang="ko-KR" altLang="en-US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latin typeface="Consolas" panose="020B0609020204030204" pitchFamily="49" charset="0"/>
              </a:rPr>
              <a:t>pp--;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--;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왼쪽으로 계속 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+= (skip[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)] &gt; </a:t>
            </a:r>
            <a:r>
              <a:rPr lang="en-US" altLang="ko-KR" dirty="0" err="1">
                <a:latin typeface="Consolas" panose="020B0609020204030204" pitchFamily="49" charset="0"/>
              </a:rPr>
              <a:t>patLen</a:t>
            </a:r>
            <a:r>
              <a:rPr lang="en-US" altLang="ko-KR" dirty="0">
                <a:latin typeface="Consolas" panose="020B0609020204030204" pitchFamily="49" charset="0"/>
              </a:rPr>
              <a:t> - pp)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? skip[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)] : </a:t>
            </a:r>
            <a:r>
              <a:rPr lang="en-US" altLang="ko-KR" dirty="0" err="1">
                <a:latin typeface="Consolas" panose="020B0609020204030204" pitchFamily="49" charset="0"/>
              </a:rPr>
              <a:t>patLen</a:t>
            </a:r>
            <a:r>
              <a:rPr lang="en-US" altLang="ko-KR" dirty="0">
                <a:latin typeface="Consolas" panose="020B0609020204030204" pitchFamily="49" charset="0"/>
              </a:rPr>
              <a:t> - pp;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-1;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878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E1A03-A551-4CAA-9A55-0FCEACD5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방식으로 </a:t>
            </a:r>
            <a:r>
              <a:rPr lang="en-US" altLang="ko-KR" dirty="0"/>
              <a:t>search </a:t>
            </a:r>
            <a:r>
              <a:rPr lang="ko-KR" altLang="en-US" dirty="0"/>
              <a:t>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AF1AE7-7DF8-4778-8918-54D36CE82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GCTT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TGC</a:t>
            </a:r>
            <a:r>
              <a:rPr lang="en-US" altLang="ko-KR" dirty="0">
                <a:latin typeface="Consolas" panose="020B0609020204030204" pitchFamily="49" charset="0"/>
              </a:rPr>
              <a:t>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CTTTTG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altLang="ko-KR" dirty="0">
                <a:latin typeface="Consolas" panose="020B0609020204030204" pitchFamily="49" charset="0"/>
              </a:rPr>
              <a:t>GCGCGCGC		ACGT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CCTTT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TGC	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+=6</a:t>
            </a:r>
            <a:r>
              <a:rPr lang="en-US" altLang="ko-KR" dirty="0">
                <a:solidFill>
                  <a:srgbClr val="0070C0"/>
                </a:solidFill>
                <a:latin typeface="Consolas" panose="020B0609020204030204" pitchFamily="49" charset="0"/>
              </a:rPr>
              <a:t>				</a:t>
            </a:r>
            <a:r>
              <a:rPr lang="en-US" altLang="ko-KR" dirty="0">
                <a:latin typeface="Consolas" panose="020B0609020204030204" pitchFamily="49" charset="0"/>
              </a:rPr>
              <a:t>8612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CCTTTT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pt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+=8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FFC000"/>
                </a:solidFill>
                <a:latin typeface="Consolas" panose="020B0609020204030204" pitchFamily="49" charset="0"/>
              </a:rPr>
              <a:t>      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CCTTTTG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85578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5446B-6B13-4519-8FFA-D5722928C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BRUTE 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D56DAF-C0A7-48D9-95F2-0598D0B29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무식하게 밀어붙이기</a:t>
            </a:r>
            <a:r>
              <a:rPr lang="en-US" altLang="ko-KR" dirty="0"/>
              <a:t>”</a:t>
            </a:r>
          </a:p>
          <a:p>
            <a:r>
              <a:rPr lang="ko-KR" altLang="en-US" dirty="0"/>
              <a:t>일단 처음부터 끝까지 다 대본다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5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E38135-649E-4350-89EC-F4FD4C79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BRUTE FORCE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4BDEA5-DED7-4538-820D-F75C2CB33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search “not”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nobody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  <a:r>
              <a:rPr lang="en-US" altLang="ko-KR" dirty="0">
                <a:latin typeface="Consolas" panose="020B0609020204030204" pitchFamily="49" charset="0"/>
              </a:rPr>
              <a:t>iced him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no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altLang="ko-KR" dirty="0">
                <a:latin typeface="Consolas" panose="020B0609020204030204" pitchFamily="49" charset="0"/>
              </a:rPr>
              <a:t>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found “not”!</a:t>
            </a:r>
          </a:p>
        </p:txBody>
      </p:sp>
    </p:spTree>
    <p:extLst>
      <p:ext uri="{BB962C8B-B14F-4D97-AF65-F5344CB8AC3E}">
        <p14:creationId xmlns:p14="http://schemas.microsoft.com/office/powerpoint/2010/main" val="1383664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C10E6-9DF4-44A9-8774-2D9ECC4E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884"/>
            <a:ext cx="10515600" cy="5861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bfMatch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latin typeface="Consolas" panose="020B0609020204030204" pitchFamily="49" charset="0"/>
              </a:rPr>
              <a:t> txt,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latin typeface="Consolas" panose="020B0609020204030204" pitchFamily="49" charset="0"/>
              </a:rPr>
              <a:t> pat)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0, pp = 0;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글자 위치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일치하는 길이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!=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 &amp;&amp; pp!=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 ==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(pp))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++; pp++;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일치하는 글자가 나온 경우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</a:rPr>
              <a:t> {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일치하지 않게 된 경우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– pp + 1;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pp = 0;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(pp 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– pp;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성공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-1;				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실패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5288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C10E6-9DF4-44A9-8774-2D9ECC4E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5884"/>
            <a:ext cx="10515600" cy="58610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bfMatchLast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latin typeface="Consolas" panose="020B0609020204030204" pitchFamily="49" charset="0"/>
              </a:rPr>
              <a:t> txt,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en-US" altLang="ko-KR" dirty="0">
                <a:latin typeface="Consolas" panose="020B0609020204030204" pitchFamily="49" charset="0"/>
              </a:rPr>
              <a:t> pat)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()-1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첫 글자 위치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 pp 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()-1;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일치하는 길이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&gt;=0 &amp;&amp; pp&gt;=0)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txt.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 ==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(pp)) {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--; pp--;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일치하는 글자가 나온 경우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</a:rPr>
              <a:t> {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일치하지 않게 된 경우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+ (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()-pp) - 2;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	pp 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()-1;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(pp &lt; 0)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+ 1;	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성공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latin typeface="Consolas" panose="020B0609020204030204" pitchFamily="49" charset="0"/>
              </a:rPr>
              <a:t> -1;				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실패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837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3C8C9-363A-496A-B675-60F745287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KNUTH-MORIS-PRATT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40072-2CF5-42C8-B80C-E5D212EC8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글자를 대조하다가 틀리면 앞으로 돌아가야 하는데 어디까지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부분문자열의 앞부분</a:t>
            </a:r>
            <a:r>
              <a:rPr lang="en-US" altLang="ko-KR" dirty="0"/>
              <a:t>(prefix)</a:t>
            </a:r>
            <a:r>
              <a:rPr lang="ko-KR" altLang="en-US" dirty="0"/>
              <a:t>과 뒷부분</a:t>
            </a:r>
            <a:r>
              <a:rPr lang="en-US" altLang="ko-KR" dirty="0"/>
              <a:t>(suffix)</a:t>
            </a:r>
            <a:r>
              <a:rPr lang="ko-KR" altLang="en-US" dirty="0"/>
              <a:t>의 일치를 검사</a:t>
            </a:r>
            <a:endParaRPr lang="en-US" altLang="ko-KR" dirty="0"/>
          </a:p>
          <a:p>
            <a:r>
              <a:rPr lang="ko-KR" altLang="en-US" dirty="0"/>
              <a:t>왜 글자수만큼 건너뛰지 않는가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>
                <a:solidFill>
                  <a:srgbClr val="0070C0"/>
                </a:solidFill>
              </a:rPr>
              <a:t>abcdab</a:t>
            </a:r>
            <a:r>
              <a:rPr lang="en-US" altLang="ko-KR" dirty="0" err="1">
                <a:solidFill>
                  <a:srgbClr val="FF0000"/>
                </a:solidFill>
              </a:rPr>
              <a:t>c</a:t>
            </a:r>
            <a:r>
              <a:rPr lang="en-US" altLang="ko-KR" dirty="0" err="1"/>
              <a:t>dabd</a:t>
            </a:r>
            <a:r>
              <a:rPr lang="ko-KR" altLang="en-US" dirty="0"/>
              <a:t>에서 </a:t>
            </a:r>
            <a:r>
              <a:rPr lang="en-US" altLang="ko-KR" dirty="0"/>
              <a:t>“</a:t>
            </a:r>
            <a:r>
              <a:rPr lang="en-US" altLang="ko-KR" dirty="0" err="1">
                <a:solidFill>
                  <a:srgbClr val="0070C0"/>
                </a:solidFill>
              </a:rPr>
              <a:t>abcdab</a:t>
            </a:r>
            <a:r>
              <a:rPr lang="en-US" altLang="ko-KR" dirty="0" err="1">
                <a:solidFill>
                  <a:srgbClr val="FF0000"/>
                </a:solidFill>
              </a:rPr>
              <a:t>d</a:t>
            </a:r>
            <a:r>
              <a:rPr lang="en-US" altLang="ko-KR" dirty="0"/>
              <a:t>” </a:t>
            </a:r>
            <a:r>
              <a:rPr lang="ko-KR" altLang="en-US" dirty="0"/>
              <a:t>다음에 어디로 건너뛰어야 하지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이를 위해 </a:t>
            </a:r>
            <a:r>
              <a:rPr lang="en-US" altLang="ko-KR" dirty="0"/>
              <a:t>“</a:t>
            </a:r>
            <a:r>
              <a:rPr lang="ko-KR" altLang="en-US" dirty="0"/>
              <a:t>실패함수</a:t>
            </a:r>
            <a:r>
              <a:rPr lang="en-US" altLang="ko-KR" dirty="0"/>
              <a:t>“(failure function, skip)</a:t>
            </a:r>
            <a:r>
              <a:rPr lang="ko-KR" altLang="en-US" dirty="0"/>
              <a:t>를 정의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7480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3840F-545A-45FC-AD37-0F793837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KNUTH-MORIS-PRATT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BABA6C-B04C-4356-B74A-10504B93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skip of “</a:t>
            </a:r>
            <a:r>
              <a:rPr lang="en-US" altLang="ko-KR" dirty="0" err="1">
                <a:latin typeface="Consolas" panose="020B0609020204030204" pitchFamily="49" charset="0"/>
              </a:rPr>
              <a:t>abcdabd</a:t>
            </a:r>
            <a:r>
              <a:rPr lang="en-US" altLang="ko-KR" dirty="0">
                <a:latin typeface="Consolas" panose="020B0609020204030204" pitchFamily="49" charset="0"/>
              </a:rPr>
              <a:t>”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	pp	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f(a): 0			1	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f(ab): 0			2	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</a:t>
            </a:r>
            <a:r>
              <a:rPr lang="en-US" altLang="ko-KR" dirty="0" err="1">
                <a:latin typeface="Consolas" panose="020B0609020204030204" pitchFamily="49" charset="0"/>
              </a:rPr>
              <a:t>abc</a:t>
            </a:r>
            <a:r>
              <a:rPr lang="en-US" altLang="ko-KR" dirty="0">
                <a:latin typeface="Consolas" panose="020B0609020204030204" pitchFamily="49" charset="0"/>
              </a:rPr>
              <a:t>): 0			3	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</a:t>
            </a:r>
            <a:r>
              <a:rPr lang="en-US" altLang="ko-KR" dirty="0" err="1">
                <a:latin typeface="Consolas" panose="020B0609020204030204" pitchFamily="49" charset="0"/>
              </a:rPr>
              <a:t>abcd</a:t>
            </a:r>
            <a:r>
              <a:rPr lang="en-US" altLang="ko-KR" dirty="0">
                <a:latin typeface="Consolas" panose="020B0609020204030204" pitchFamily="49" charset="0"/>
              </a:rPr>
              <a:t>): 0		4	0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 err="1">
                <a:latin typeface="Consolas" panose="020B0609020204030204" pitchFamily="49" charset="0"/>
              </a:rPr>
              <a:t>bcd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latin typeface="Consolas" panose="020B0609020204030204" pitchFamily="49" charset="0"/>
              </a:rPr>
              <a:t>): 1		5	1				</a:t>
            </a:r>
            <a:r>
              <a:rPr lang="en-US" altLang="ko-KR" dirty="0" err="1">
                <a:latin typeface="Consolas" panose="020B0609020204030204" pitchFamily="49" charset="0"/>
              </a:rPr>
              <a:t>abcdabd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ab</a:t>
            </a:r>
            <a:r>
              <a:rPr lang="en-US" altLang="ko-KR" dirty="0" err="1">
                <a:latin typeface="Consolas" panose="020B0609020204030204" pitchFamily="49" charset="0"/>
              </a:rPr>
              <a:t>cd</a:t>
            </a:r>
            <a:r>
              <a:rPr lang="en-US" altLang="ko-KR" dirty="0" err="1">
                <a:solidFill>
                  <a:srgbClr val="7030A0"/>
                </a:solidFill>
                <a:latin typeface="Consolas" panose="020B0609020204030204" pitchFamily="49" charset="0"/>
              </a:rPr>
              <a:t>ab</a:t>
            </a:r>
            <a:r>
              <a:rPr lang="en-US" altLang="ko-KR" dirty="0">
                <a:latin typeface="Consolas" panose="020B0609020204030204" pitchFamily="49" charset="0"/>
              </a:rPr>
              <a:t>): 2		6	2				0123456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f(</a:t>
            </a:r>
            <a:r>
              <a:rPr lang="en-US" altLang="ko-KR" dirty="0" err="1">
                <a:latin typeface="Consolas" panose="020B0609020204030204" pitchFamily="49" charset="0"/>
              </a:rPr>
              <a:t>abcdabd</a:t>
            </a:r>
            <a:r>
              <a:rPr lang="en-US" altLang="ko-KR" dirty="0">
                <a:latin typeface="Consolas" panose="020B0609020204030204" pitchFamily="49" charset="0"/>
              </a:rPr>
              <a:t>) : 0		7	0				0000120</a:t>
            </a:r>
          </a:p>
        </p:txBody>
      </p:sp>
    </p:spTree>
    <p:extLst>
      <p:ext uri="{BB962C8B-B14F-4D97-AF65-F5344CB8AC3E}">
        <p14:creationId xmlns:p14="http://schemas.microsoft.com/office/powerpoint/2010/main" val="1452565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EF240-71F3-47B3-BE92-D94A0503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KNUTH-MORIS-PRATT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27AA8-89D8-4873-9DAD-A5E81482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find “</a:t>
            </a:r>
            <a:r>
              <a:rPr lang="en-US" altLang="ko-KR" dirty="0" err="1">
                <a:latin typeface="Consolas" panose="020B0609020204030204" pitchFamily="49" charset="0"/>
              </a:rPr>
              <a:t>abcdabd</a:t>
            </a:r>
            <a:r>
              <a:rPr lang="en-US" altLang="ko-KR" dirty="0">
                <a:latin typeface="Consolas" panose="020B0609020204030204" pitchFamily="49" charset="0"/>
              </a:rPr>
              <a:t>”			skip: </a:t>
            </a:r>
            <a:r>
              <a:rPr lang="en-US" altLang="ko-KR" dirty="0" err="1">
                <a:latin typeface="Consolas" panose="020B0609020204030204" pitchFamily="49" charset="0"/>
              </a:rPr>
              <a:t>abcdabd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 err="1">
                <a:latin typeface="Consolas" panose="020B0609020204030204" pitchFamily="49" charset="0"/>
              </a:rPr>
              <a:t>abcd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abcdabd</a:t>
            </a:r>
            <a:r>
              <a:rPr lang="en-US" altLang="ko-KR" dirty="0">
                <a:latin typeface="Consolas" panose="020B0609020204030204" pitchFamily="49" charset="0"/>
              </a:rPr>
              <a:t>			      0000120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70C0"/>
                </a:solidFill>
                <a:latin typeface="Consolas" panose="020B0609020204030204" pitchFamily="49" charset="0"/>
              </a:rPr>
              <a:t>abcdab</a:t>
            </a:r>
            <a:r>
              <a:rPr lang="en-US" altLang="ko-KR" dirty="0" err="1">
                <a:solidFill>
                  <a:srgbClr val="C0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skip(6) = 2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칸 뒤로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abcdabd</a:t>
            </a:r>
            <a:endParaRPr lang="en-US" altLang="ko-KR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BBA99-C5DD-4487-AFDC-A52A4D5D0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</a:t>
            </a:r>
            <a:r>
              <a:rPr lang="ko-KR" altLang="en-US" dirty="0"/>
              <a:t>배열 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1E76D-31D8-48D4-98DA-419EFA62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[] skip =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 + 1];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!=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length</a:t>
            </a:r>
            <a:r>
              <a:rPr lang="en-US" altLang="ko-KR" dirty="0">
                <a:latin typeface="Consolas" panose="020B0609020204030204" pitchFamily="49" charset="0"/>
              </a:rPr>
              <a:t>()) {		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) == </a:t>
            </a:r>
            <a:r>
              <a:rPr lang="en-US" altLang="ko-KR" dirty="0" err="1">
                <a:latin typeface="Consolas" panose="020B0609020204030204" pitchFamily="49" charset="0"/>
              </a:rPr>
              <a:t>pat.</a:t>
            </a:r>
            <a:r>
              <a:rPr lang="en-US" altLang="ko-KR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charAt</a:t>
            </a:r>
            <a:r>
              <a:rPr lang="en-US" altLang="ko-KR" dirty="0">
                <a:latin typeface="Consolas" panose="020B0609020204030204" pitchFamily="49" charset="0"/>
              </a:rPr>
              <a:t>(pp))</a:t>
            </a: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skip[++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] = ++pp;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앞뒤가 일치하면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1</a:t>
            </a:r>
            <a:r>
              <a:rPr lang="ko-KR" altLang="en-US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씩증가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== 0)	    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일치하지 않는데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skip[++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] = pp;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연속일치수가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이면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0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else			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연속일치수가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이상이면</a:t>
            </a:r>
            <a:endParaRPr lang="en-US" altLang="ko-KR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		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 = skip[</a:t>
            </a:r>
            <a:r>
              <a:rPr lang="en-US" altLang="ko-KR" dirty="0" err="1">
                <a:latin typeface="Consolas" panose="020B0609020204030204" pitchFamily="49" charset="0"/>
              </a:rPr>
              <a:t>pt</a:t>
            </a:r>
            <a:r>
              <a:rPr lang="en-US" altLang="ko-KR" dirty="0">
                <a:latin typeface="Consolas" panose="020B0609020204030204" pitchFamily="49" charset="0"/>
              </a:rPr>
              <a:t>];		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//skip</a:t>
            </a: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배열에서 가져옴</a:t>
            </a:r>
            <a:endParaRPr lang="en-US" altLang="ko-K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75576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8D65C00339444897CD1F1DD8643279" ma:contentTypeVersion="4" ma:contentTypeDescription="Create a new document." ma:contentTypeScope="" ma:versionID="09988e740da8cac120c10b6ddca14119">
  <xsd:schema xmlns:xsd="http://www.w3.org/2001/XMLSchema" xmlns:xs="http://www.w3.org/2001/XMLSchema" xmlns:p="http://schemas.microsoft.com/office/2006/metadata/properties" xmlns:ns3="eb4fc639-adb0-484e-b174-b6e53b7336db" targetNamespace="http://schemas.microsoft.com/office/2006/metadata/properties" ma:root="true" ma:fieldsID="a9a36a7d1518a182c238b1ca19725aaa" ns3:_="">
    <xsd:import namespace="eb4fc639-adb0-484e-b174-b6e53b7336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4fc639-adb0-484e-b174-b6e53b7336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F99F8F-8A08-44B6-AEF1-50BB27D807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4fc639-adb0-484e-b174-b6e53b7336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9643059-2F91-4F4E-BA09-18DD455CA4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C2AB8-1029-4878-A090-4A200BD93F04}">
  <ds:schemaRefs>
    <ds:schemaRef ds:uri="http://www.w3.org/XML/1998/namespace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eb4fc639-adb0-484e-b174-b6e53b7336d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1156</Words>
  <Application>Microsoft Office PowerPoint</Application>
  <PresentationFormat>와이드스크린</PresentationFormat>
  <Paragraphs>136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Consolas</vt:lpstr>
      <vt:lpstr>Office 테마</vt:lpstr>
      <vt:lpstr>STRING SEARCH</vt:lpstr>
      <vt:lpstr>BRUTE FORCE</vt:lpstr>
      <vt:lpstr>BRUTE FORCE</vt:lpstr>
      <vt:lpstr>PowerPoint 프레젠테이션</vt:lpstr>
      <vt:lpstr>PowerPoint 프레젠테이션</vt:lpstr>
      <vt:lpstr>KNUTH-MORIS-PRATT</vt:lpstr>
      <vt:lpstr>KNUTH-MORIS-PRATT</vt:lpstr>
      <vt:lpstr>KNUTH-MORIS-PRATT</vt:lpstr>
      <vt:lpstr>skip 배열 만들기</vt:lpstr>
      <vt:lpstr>skip 배열 만들기</vt:lpstr>
      <vt:lpstr>KMP 알고리즘</vt:lpstr>
      <vt:lpstr>BOYER-MOORE</vt:lpstr>
      <vt:lpstr>BAD CHARACTER RULE</vt:lpstr>
      <vt:lpstr>GOOD SUFFIX RULE</vt:lpstr>
      <vt:lpstr>skip function</vt:lpstr>
      <vt:lpstr>PowerPoint 프레젠테이션</vt:lpstr>
      <vt:lpstr>예제 방식으로 search 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SEARCH</dc:title>
  <dc:creator>sqh</dc:creator>
  <cp:lastModifiedBy>sqh</cp:lastModifiedBy>
  <cp:revision>22</cp:revision>
  <dcterms:created xsi:type="dcterms:W3CDTF">2020-10-20T03:01:36Z</dcterms:created>
  <dcterms:modified xsi:type="dcterms:W3CDTF">2020-10-20T09:32:50Z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0x0101006C8D65C00339444897CD1F1DD8643279</vt:lpwstr>
  </property>
</Properties>
</file>